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  <p:sldMasterId id="2147483688" r:id="rId6"/>
    <p:sldMasterId id="2147483714" r:id="rId7"/>
    <p:sldMasterId id="2147483730" r:id="rId8"/>
    <p:sldMasterId id="2147483754" r:id="rId9"/>
    <p:sldMasterId id="2147483804" r:id="rId10"/>
    <p:sldMasterId id="2147483834" r:id="rId11"/>
    <p:sldMasterId id="2147483860" r:id="rId12"/>
  </p:sldMasterIdLst>
  <p:notesMasterIdLst>
    <p:notesMasterId r:id="rId33"/>
  </p:notesMasterIdLst>
  <p:handoutMasterIdLst>
    <p:handoutMasterId r:id="rId34"/>
  </p:handoutMasterIdLst>
  <p:sldIdLst>
    <p:sldId id="377" r:id="rId13"/>
    <p:sldId id="649" r:id="rId14"/>
    <p:sldId id="653" r:id="rId15"/>
    <p:sldId id="650" r:id="rId16"/>
    <p:sldId id="382" r:id="rId17"/>
    <p:sldId id="657" r:id="rId18"/>
    <p:sldId id="381" r:id="rId19"/>
    <p:sldId id="404" r:id="rId20"/>
    <p:sldId id="416" r:id="rId21"/>
    <p:sldId id="656" r:id="rId22"/>
    <p:sldId id="647" r:id="rId23"/>
    <p:sldId id="318" r:id="rId24"/>
    <p:sldId id="319" r:id="rId25"/>
    <p:sldId id="401" r:id="rId26"/>
    <p:sldId id="648" r:id="rId27"/>
    <p:sldId id="378" r:id="rId28"/>
    <p:sldId id="460" r:id="rId29"/>
    <p:sldId id="642" r:id="rId30"/>
    <p:sldId id="376" r:id="rId31"/>
    <p:sldId id="392" r:id="rId32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lly Rockey" initials="" lastIdx="1" clrIdx="0"/>
  <p:cmAuthor id="1" name="Betty" initials="B" lastIdx="2" clrIdx="1"/>
  <p:cmAuthor id="2" name="Marrus, Stephanie" initials="SM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3FF"/>
    <a:srgbClr val="000000"/>
    <a:srgbClr val="393939"/>
    <a:srgbClr val="C00000"/>
    <a:srgbClr val="B9CDE5"/>
    <a:srgbClr val="005878"/>
    <a:srgbClr val="FFFFFF"/>
    <a:srgbClr val="EEF4F8"/>
    <a:srgbClr val="006BBD"/>
    <a:srgbClr val="8D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77" autoAdjust="0"/>
    <p:restoredTop sz="95232" autoAdjust="0"/>
  </p:normalViewPr>
  <p:slideViewPr>
    <p:cSldViewPr>
      <p:cViewPr varScale="1">
        <p:scale>
          <a:sx n="118" d="100"/>
          <a:sy n="118" d="100"/>
        </p:scale>
        <p:origin x="11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0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73" y="8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2018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t" anchorCtr="0" compatLnSpc="1">
            <a:prstTxWarp prst="textNoShape">
              <a:avLst/>
            </a:prstTxWarp>
          </a:bodyPr>
          <a:lstStyle>
            <a:lvl1pPr defTabSz="924849">
              <a:defRPr sz="1200"/>
            </a:lvl1pPr>
          </a:lstStyle>
          <a:p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466" y="1"/>
            <a:ext cx="3012018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t" anchorCtr="0" compatLnSpc="1">
            <a:prstTxWarp prst="textNoShape">
              <a:avLst/>
            </a:prstTxWarp>
          </a:bodyPr>
          <a:lstStyle>
            <a:lvl1pPr algn="r" defTabSz="924849">
              <a:defRPr sz="1200"/>
            </a:lvl1pPr>
          </a:lstStyle>
          <a:p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446"/>
            <a:ext cx="3012018" cy="46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b" anchorCtr="0" compatLnSpc="1">
            <a:prstTxWarp prst="textNoShape">
              <a:avLst/>
            </a:prstTxWarp>
          </a:bodyPr>
          <a:lstStyle>
            <a:lvl1pPr defTabSz="924849">
              <a:defRPr sz="1200"/>
            </a:lvl1pPr>
          </a:lstStyle>
          <a:p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466" y="8772446"/>
            <a:ext cx="3012018" cy="46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b" anchorCtr="0" compatLnSpc="1">
            <a:prstTxWarp prst="textNoShape">
              <a:avLst/>
            </a:prstTxWarp>
          </a:bodyPr>
          <a:lstStyle>
            <a:lvl1pPr algn="r" defTabSz="924849">
              <a:defRPr sz="1200"/>
            </a:lvl1pPr>
          </a:lstStyle>
          <a:p>
            <a:fld id="{AD9DCF04-8AE1-CC49-80A1-1E9496B4418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1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2018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t" anchorCtr="0" compatLnSpc="1">
            <a:prstTxWarp prst="textNoShape">
              <a:avLst/>
            </a:prstTxWarp>
          </a:bodyPr>
          <a:lstStyle>
            <a:lvl1pPr defTabSz="924849"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466" y="1"/>
            <a:ext cx="3012018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t" anchorCtr="0" compatLnSpc="1">
            <a:prstTxWarp prst="textNoShape">
              <a:avLst/>
            </a:prstTxWarp>
          </a:bodyPr>
          <a:lstStyle>
            <a:lvl1pPr algn="r" defTabSz="924849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8037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7" y="4387017"/>
            <a:ext cx="5559424" cy="415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446"/>
            <a:ext cx="3012018" cy="46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b" anchorCtr="0" compatLnSpc="1">
            <a:prstTxWarp prst="textNoShape">
              <a:avLst/>
            </a:prstTxWarp>
          </a:bodyPr>
          <a:lstStyle>
            <a:lvl1pPr defTabSz="924849">
              <a:defRPr sz="120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466" y="8772446"/>
            <a:ext cx="3012018" cy="46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483" tIns="46241" rIns="92483" bIns="46241" numCol="1" anchor="b" anchorCtr="0" compatLnSpc="1">
            <a:prstTxWarp prst="textNoShape">
              <a:avLst/>
            </a:prstTxWarp>
          </a:bodyPr>
          <a:lstStyle>
            <a:lvl1pPr algn="r" defTabSz="924849">
              <a:defRPr sz="1200"/>
            </a:lvl1pPr>
          </a:lstStyle>
          <a:p>
            <a:fld id="{EBD98385-F1D5-B84A-ABBF-D8781C4363E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00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br>
              <a:rPr lang="en-US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8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1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52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90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59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1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5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EF0A0-8ECC-4121-AE38-5054D0D41C27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3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8500"/>
            <a:ext cx="4600575" cy="3451225"/>
          </a:xfrm>
          <a:ln/>
        </p:spPr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1" y="4387336"/>
            <a:ext cx="5140960" cy="41558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9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0" y="698500"/>
            <a:ext cx="4598988" cy="3449638"/>
          </a:xfrm>
          <a:ln cap="flat">
            <a:solidFill>
              <a:schemeClr val="tx1"/>
            </a:solidFill>
          </a:ln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347" y="4385536"/>
            <a:ext cx="5137714" cy="4157836"/>
          </a:xfrm>
          <a:ln/>
        </p:spPr>
        <p:txBody>
          <a:bodyPr lIns="92434" tIns="45435" rIns="92434" bIns="454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37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8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5C72C-6E71-4E31-B55D-1C3219AF657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9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6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CRP awards can either be a "Type 3" Revision (Competitive Revision/Supplement) to a currently active Phase II or Phase IIB award or can be a "Type 2" Renewal of a Phase II or IIB SBIR/STTR award that has ended and is closed out.</a:t>
            </a:r>
          </a:p>
          <a:p>
            <a:r>
              <a:rPr lang="en-US" sz="1200" dirty="0"/>
              <a:t>NOT ALL IC’s accept applications</a:t>
            </a:r>
          </a:p>
          <a:p>
            <a:r>
              <a:rPr lang="en-US" sz="1200" dirty="0"/>
              <a:t>Each participating IC may have budget constraints</a:t>
            </a:r>
          </a:p>
          <a:p>
            <a:r>
              <a:rPr lang="en-US" sz="1200" dirty="0"/>
              <a:t>CRP does not allow TABA addition to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21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6F821-3F59-48F3-B747-DE96944964BC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1730" name="Rectangle 7"/>
          <p:cNvSpPr txBox="1">
            <a:spLocks noGrp="1" noChangeArrowheads="1"/>
          </p:cNvSpPr>
          <p:nvPr/>
        </p:nvSpPr>
        <p:spPr bwMode="auto">
          <a:xfrm>
            <a:off x="3980029" y="8773887"/>
            <a:ext cx="3044795" cy="4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1" tIns="45766" rIns="91531" bIns="45766" anchor="b"/>
          <a:lstStyle/>
          <a:p>
            <a:pPr algn="r"/>
            <a:fld id="{7C882CB8-1E0A-4A5D-8FF6-E88C3907E140}" type="slidenum">
              <a:rPr lang="en-US" sz="1200">
                <a:solidFill>
                  <a:srgbClr val="000000"/>
                </a:solidFill>
              </a:rPr>
              <a:pPr algn="r"/>
              <a:t>12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41731" name="Rectangle 7"/>
          <p:cNvSpPr txBox="1">
            <a:spLocks noGrp="1" noChangeArrowheads="1"/>
          </p:cNvSpPr>
          <p:nvPr/>
        </p:nvSpPr>
        <p:spPr bwMode="auto">
          <a:xfrm>
            <a:off x="3980029" y="8773887"/>
            <a:ext cx="3044795" cy="4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12" tIns="45756" rIns="91512" bIns="45756" anchor="b"/>
          <a:lstStyle/>
          <a:p>
            <a:pPr algn="r"/>
            <a:fld id="{2A09BC1F-CC00-4CD5-B127-3E5A9148219D}" type="slidenum">
              <a:rPr lang="en-US" sz="1200">
                <a:solidFill>
                  <a:srgbClr val="000000"/>
                </a:solidFill>
              </a:rPr>
              <a:pPr algn="r"/>
              <a:t>12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41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548" y="4390098"/>
            <a:ext cx="5621160" cy="4156632"/>
          </a:xfrm>
        </p:spPr>
        <p:txBody>
          <a:bodyPr lIns="91512" tIns="45756" rIns="91512" bIns="4575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8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4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39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38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628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492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970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550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439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08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432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2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504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0"/>
            <a:ext cx="8915400" cy="64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01554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37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25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07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3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4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83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6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9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82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14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28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0453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0"/>
            <a:ext cx="8915400" cy="64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43598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6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49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71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20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2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44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63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47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08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17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70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13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429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23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7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80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9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5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76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47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20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15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5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99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0"/>
            <a:ext cx="8915400" cy="64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47623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722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492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57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737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26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56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2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30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2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9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35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78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1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97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91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67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92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42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00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4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928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4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01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3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69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79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22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281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5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35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35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350"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619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39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1800"/>
            </a:lvl1pPr>
            <a:lvl2pPr>
              <a:defRPr sz="165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35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35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35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1800"/>
            </a:lvl1pPr>
            <a:lvl2pPr>
              <a:defRPr sz="165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35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35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35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589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492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83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241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192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7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214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566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901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0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0"/>
            <a:ext cx="8915400" cy="64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7688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913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85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35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842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554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492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5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146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578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117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63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00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538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067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0"/>
            <a:ext cx="8915400" cy="64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38760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4438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857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1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4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7000"/>
            <a:ext cx="6350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ih-sbir-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584"/>
            <a:ext cx="3657600" cy="5174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Char char="•"/>
        <a:defRPr sz="3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Courier New" panose="02070309020205020404" pitchFamily="49" charset="0"/>
        <a:buChar char="o"/>
        <a:defRPr sz="28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Wingdings" panose="05000000000000000000" pitchFamily="2" charset="2"/>
        <a:buChar char="§"/>
        <a:defRPr sz="24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Wingdings" panose="05000000000000000000" pitchFamily="2" charset="2"/>
        <a:buChar char="q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Trebuchet MS" panose="020B0603020202020204" pitchFamily="34" charset="0"/>
        <a:buChar char="»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0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National Institutes of Health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421000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874" r:id="rId12"/>
    <p:sldLayoutId id="2147483875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0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National Institutes of Health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64741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0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National Institutes of Health</a:t>
            </a:r>
          </a:p>
          <a:p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373654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0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</a:rPr>
              <a:t>National Institutes of Health</a:t>
            </a:r>
          </a:p>
          <a:p>
            <a:r>
              <a:rPr lang="en-US" sz="1200" i="1" dirty="0">
                <a:solidFill>
                  <a:srgbClr val="3F3F3F"/>
                </a:solidFill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379983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0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National Institutes of Health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383943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7001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2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2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7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2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2"/>
            <a:ext cx="25146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E5">
                    <a:lumMod val="10000"/>
                  </a:srgbClr>
                </a:solidFill>
              </a:rPr>
              <a:t>National Institutes of Health</a:t>
            </a:r>
          </a:p>
          <a:p>
            <a:r>
              <a:rPr lang="en-US" sz="900" i="1" dirty="0">
                <a:solidFill>
                  <a:srgbClr val="E5E5E5">
                    <a:lumMod val="10000"/>
                  </a:srgbClr>
                </a:solidFill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49279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Char char="•"/>
        <a:defRPr sz="24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Courier New" panose="02070309020205020404" pitchFamily="49" charset="0"/>
        <a:buChar char="o"/>
        <a:defRPr sz="21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Wingdings" panose="05000000000000000000" pitchFamily="2" charset="2"/>
        <a:buChar char="§"/>
        <a:defRPr sz="18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Wingdings" panose="05000000000000000000" pitchFamily="2" charset="2"/>
        <a:buChar char="q"/>
        <a:defRPr sz="15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Trebuchet MS" panose="020B0603020202020204" pitchFamily="34" charset="0"/>
        <a:buChar char="»"/>
        <a:defRPr sz="15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Arial" charset="0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Arial" charset="0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Arial" charset="0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870" r="94783">
                        <a14:foregroundMark x1="5217" y1="76667" x2="5217" y2="76667"/>
                        <a14:foregroundMark x1="2319" y1="51667" x2="2319" y2="51667"/>
                        <a14:foregroundMark x1="23478" y1="46667" x2="23478" y2="46667"/>
                        <a14:foregroundMark x1="12754" y1="46667" x2="12754" y2="46667"/>
                        <a14:backgroundMark x1="21159" y1="61667" x2="21159" y2="61667"/>
                        <a14:backgroundMark x1="20870" y1="35000" x2="20870" y2="35000"/>
                        <a14:backgroundMark x1="19710" y1="21667" x2="19710" y2="21667"/>
                        <a14:backgroundMark x1="22029" y1="48333" x2="22029" y2="48333"/>
                        <a14:backgroundMark x1="19420" y1="76667" x2="19420" y2="7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4800"/>
            <a:ext cx="3048000" cy="530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5E5E5">
                    <a:lumMod val="10000"/>
                  </a:srgbClr>
                </a:solidFill>
              </a:rPr>
              <a:t>National Institutes of Health</a:t>
            </a:r>
          </a:p>
          <a:p>
            <a:r>
              <a:rPr lang="en-US" sz="1200" i="1" dirty="0">
                <a:solidFill>
                  <a:srgbClr val="E5E5E5">
                    <a:lumMod val="10000"/>
                  </a:srgbClr>
                </a:solidFill>
              </a:rPr>
              <a:t>Office of Extramural Research</a:t>
            </a:r>
          </a:p>
        </p:txBody>
      </p:sp>
    </p:spTree>
    <p:extLst>
      <p:ext uri="{BB962C8B-B14F-4D97-AF65-F5344CB8AC3E}">
        <p14:creationId xmlns:p14="http://schemas.microsoft.com/office/powerpoint/2010/main" val="391281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Char char="•"/>
        <a:defRPr sz="3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Courier New" panose="02070309020205020404" pitchFamily="49" charset="0"/>
        <a:buChar char="o"/>
        <a:defRPr sz="28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Wingdings" panose="05000000000000000000" pitchFamily="2" charset="2"/>
        <a:buChar char="§"/>
        <a:defRPr sz="24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Wingdings" panose="05000000000000000000" pitchFamily="2" charset="2"/>
        <a:buChar char="q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Trebuchet MS" panose="020B0603020202020204" pitchFamily="34" charset="0"/>
        <a:buChar char="»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7000"/>
            <a:ext cx="6350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626EB7-FB23-9946-AC03-BE678F8DC9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080125"/>
            <a:ext cx="3683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ih-sbir-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584"/>
            <a:ext cx="3657600" cy="5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4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3" r:id="rId1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Char char="•"/>
        <a:defRPr sz="3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Courier New" panose="02070309020205020404" pitchFamily="49" charset="0"/>
        <a:buChar char="o"/>
        <a:defRPr sz="28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Wingdings" panose="05000000000000000000" pitchFamily="2" charset="2"/>
        <a:buChar char="§"/>
        <a:defRPr sz="24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SzPct val="70000"/>
        <a:buFont typeface="Wingdings" panose="05000000000000000000" pitchFamily="2" charset="2"/>
        <a:buChar char="q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13972"/>
        </a:buClr>
        <a:buFont typeface="Trebuchet MS" panose="020B0603020202020204" pitchFamily="34" charset="0"/>
        <a:buChar char="»"/>
        <a:defRPr sz="2000">
          <a:solidFill>
            <a:schemeClr val="accent3">
              <a:lumMod val="25000"/>
            </a:schemeClr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bir.nih.gov/sites/default/files/PHS2020-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pa-files/par-19-333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rants.nih.gov/grants/guide/pa-files/par-19-334.html" TargetMode="External"/><Relationship Id="rId4" Type="http://schemas.openxmlformats.org/officeDocument/2006/relationships/hyperlink" Target="https://grants.nih.gov/grants/guide/pa-files/par-19-335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bir.nih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SBReviewHangout" TargetMode="External"/><Relationship Id="rId13" Type="http://schemas.openxmlformats.org/officeDocument/2006/relationships/image" Target="../media/image28.jpeg"/><Relationship Id="rId3" Type="http://schemas.openxmlformats.org/officeDocument/2006/relationships/hyperlink" Target="https://grants.nih.gov/grants/how-to-apply-application-guide/forms-e/sbir-sttr-forms-e.pdf" TargetMode="External"/><Relationship Id="rId7" Type="http://schemas.openxmlformats.org/officeDocument/2006/relationships/hyperlink" Target="http://bit.ly/PhII-CommPlanHangout" TargetMode="External"/><Relationship Id="rId12" Type="http://schemas.openxmlformats.org/officeDocument/2006/relationships/image" Target="../media/image27.jpeg"/><Relationship Id="rId2" Type="http://schemas.openxmlformats.org/officeDocument/2006/relationships/hyperlink" Target="https://sbir.nih.gov/engage/ic-contacts" TargetMode="Externa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SBH-RegRes" TargetMode="External"/><Relationship Id="rId11" Type="http://schemas.openxmlformats.org/officeDocument/2006/relationships/image" Target="../media/image26.jpeg"/><Relationship Id="rId5" Type="http://schemas.openxmlformats.org/officeDocument/2006/relationships/hyperlink" Target="https://www.niaid.nih.gov/grants-contracts/sample-applications" TargetMode="External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hyperlink" Target="http://bit.ly/AnnotatedNIHforms" TargetMode="External"/><Relationship Id="rId9" Type="http://schemas.openxmlformats.org/officeDocument/2006/relationships/hyperlink" Target="https://www.youtube.com/watch?v=dHlzhgEpg-s&amp;list=PL_ntiNjc6GvlvOEcAmciE3MEkvs-jX7ea&amp;index=18&amp;t=0s" TargetMode="External"/><Relationship Id="rId1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gif"/><Relationship Id="rId7" Type="http://schemas.openxmlformats.org/officeDocument/2006/relationships/hyperlink" Target="http://www.angelcapitalassociation.org/" TargetMode="External"/><Relationship Id="rId12" Type="http://schemas.openxmlformats.org/officeDocument/2006/relationships/hyperlink" Target="https://www.nibib.nih.gov/research-funding/concept-clinic-commercializing-innovation-c3i-progra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bir.nih.gov/resources/entrepreneurs-in-residence/index.ht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LISTSERV@LIST.NIH.GO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twitter.com/nihsbir" TargetMode="External"/><Relationship Id="rId4" Type="http://schemas.openxmlformats.org/officeDocument/2006/relationships/hyperlink" Target="http://grants.nih.gov/grants/guide/listserv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mailto:sbir@od.nih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s://www.amprionm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bir.nih.gov/sites/default/files/NIH_Topics_for_Budget_Waivers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bir.nih.gov/funding#omni-sbir" TargetMode="External"/><Relationship Id="rId7" Type="http://schemas.openxmlformats.org/officeDocument/2006/relationships/hyperlink" Target="http://grants.nih.gov/grants/guide/pa-files/PA-19-27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nts.nih.gov/grants/guide/pa-files/PA-19-272.html" TargetMode="External"/><Relationship Id="rId5" Type="http://schemas.openxmlformats.org/officeDocument/2006/relationships/hyperlink" Target="http://grants.nih.gov/grants/guide/pa-files/PA-19-271.html" TargetMode="External"/><Relationship Id="rId4" Type="http://schemas.openxmlformats.org/officeDocument/2006/relationships/hyperlink" Target="http://grants.nih.gov/grants/guide/pa-files/PA-19-273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s://grants.nih.gov/ct-decis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945" y="2214700"/>
            <a:ext cx="8001000" cy="1603375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NIH Small Business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2AFAF-5A4B-5C47-B403-1AB532082E2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912090"/>
            <a:ext cx="66960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505200" y="3821746"/>
            <a:ext cx="4572000" cy="120032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None/>
              <a:defRPr sz="3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Courier New" panose="02070309020205020404" pitchFamily="49" charset="0"/>
              <a:buNone/>
              <a:defRPr sz="2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Wingdings" panose="05000000000000000000" pitchFamily="2" charset="2"/>
              <a:buNone/>
              <a:defRPr sz="24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Wingdings" panose="05000000000000000000" pitchFamily="2" charset="2"/>
              <a:buNone/>
              <a:defRPr sz="20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Trebuchet MS" panose="020B0603020202020204" pitchFamily="34" charset="0"/>
              <a:buNone/>
              <a:defRPr sz="20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</a:pPr>
            <a:endParaRPr lang="en-US" sz="1050" b="1" kern="0" dirty="0">
              <a:sym typeface="Times New Roman" pitchFamily="18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</a:pPr>
            <a:r>
              <a:rPr lang="en-US" sz="2400" b="1" kern="0" dirty="0">
                <a:solidFill>
                  <a:srgbClr val="C00000"/>
                </a:solidFill>
                <a:sym typeface="Times New Roman" pitchFamily="18" charset="0"/>
              </a:rPr>
              <a:t>Chris </a:t>
            </a:r>
            <a:r>
              <a:rPr lang="en-US" sz="2400" b="1" kern="0" dirty="0">
                <a:sym typeface="Times New Roman" pitchFamily="18" charset="0"/>
              </a:rPr>
              <a:t>Sasiela, PhD, RAC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</a:pPr>
            <a:r>
              <a:rPr lang="en-US" sz="2400" b="1" kern="0" dirty="0">
                <a:sym typeface="Times New Roman" pitchFamily="18" charset="0"/>
              </a:rPr>
              <a:t>chris.sasiela@nih.gov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3C42E4-8667-4360-912B-717D58324E31}"/>
              </a:ext>
            </a:extLst>
          </p:cNvPr>
          <p:cNvSpPr/>
          <p:nvPr/>
        </p:nvSpPr>
        <p:spPr>
          <a:xfrm>
            <a:off x="990600" y="4191000"/>
            <a:ext cx="259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C00000"/>
                </a:solidFill>
                <a:sym typeface="Times New Roman" pitchFamily="18" charset="0"/>
              </a:rPr>
              <a:t>S</a:t>
            </a:r>
            <a:r>
              <a:rPr lang="en-US" sz="2000" b="1" kern="0" dirty="0">
                <a:sym typeface="Times New Roman" pitchFamily="18" charset="0"/>
              </a:rPr>
              <a:t>mall business </a:t>
            </a:r>
            <a:r>
              <a:rPr lang="en-US" sz="2000" b="1" kern="0" dirty="0">
                <a:solidFill>
                  <a:srgbClr val="C00000"/>
                </a:solidFill>
                <a:sym typeface="Times New Roman" pitchFamily="18" charset="0"/>
              </a:rPr>
              <a:t>E</a:t>
            </a:r>
            <a:r>
              <a:rPr lang="en-US" sz="2000" b="1" kern="0" dirty="0">
                <a:sym typeface="Times New Roman" pitchFamily="18" charset="0"/>
              </a:rPr>
              <a:t>ducation and </a:t>
            </a:r>
            <a:r>
              <a:rPr lang="en-US" sz="2000" b="1" kern="0" dirty="0">
                <a:solidFill>
                  <a:srgbClr val="C00000"/>
                </a:solidFill>
                <a:sym typeface="Times New Roman" pitchFamily="18" charset="0"/>
              </a:rPr>
              <a:t>E</a:t>
            </a:r>
            <a:r>
              <a:rPr lang="en-US" sz="2000" b="1" kern="0" dirty="0">
                <a:sym typeface="Times New Roman" pitchFamily="18" charset="0"/>
              </a:rPr>
              <a:t>ntrepreneurial </a:t>
            </a:r>
            <a:r>
              <a:rPr lang="en-US" sz="2000" b="1" kern="0" dirty="0">
                <a:solidFill>
                  <a:srgbClr val="C00000"/>
                </a:solidFill>
                <a:sym typeface="Times New Roman" pitchFamily="18" charset="0"/>
              </a:rPr>
              <a:t>D</a:t>
            </a:r>
            <a:r>
              <a:rPr lang="en-US" sz="2000" b="1" kern="0" dirty="0">
                <a:sym typeface="Times New Roman" pitchFamily="18" charset="0"/>
              </a:rPr>
              <a:t>evelopment office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DF95DC-60B6-40C5-B9E6-B3718DE8C8C6}"/>
              </a:ext>
            </a:extLst>
          </p:cNvPr>
          <p:cNvSpPr/>
          <p:nvPr/>
        </p:nvSpPr>
        <p:spPr>
          <a:xfrm>
            <a:off x="990600" y="5591230"/>
            <a:ext cx="4511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>
                <a:sym typeface="Times New Roman" pitchFamily="18" charset="0"/>
              </a:rPr>
              <a:t>Office of Extramural Research, NIH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908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28600"/>
            <a:ext cx="5257800" cy="563563"/>
          </a:xfrm>
        </p:spPr>
        <p:txBody>
          <a:bodyPr/>
          <a:lstStyle/>
          <a:p>
            <a:r>
              <a:rPr lang="en-US" dirty="0"/>
              <a:t>         Annual Contract Solicitation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en-US" sz="30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/>
              <a:t>NIH / CDC SBIR Contract Solicitation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hlinkClick r:id="rId3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hlinkClick r:id="rId3"/>
              </a:rPr>
              <a:t>https://sbir.nih.gov/sites/default/files/PHS2020-1.pdf</a:t>
            </a:r>
            <a:r>
              <a:rPr lang="en-US" sz="2000" dirty="0"/>
              <a:t> </a:t>
            </a: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NIH participation: </a:t>
            </a:r>
            <a:r>
              <a:rPr lang="en-US" sz="2300" dirty="0"/>
              <a:t>NCATS, NCI, NHLBI, NIAAA, NIAID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CDC participation: </a:t>
            </a:r>
            <a:r>
              <a:rPr lang="en-US" sz="2300" dirty="0"/>
              <a:t>NCCDPHP, NCEH, NCEZID, NCIRD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300" dirty="0"/>
          </a:p>
          <a:p>
            <a:pPr marL="0" indent="0" algn="ctr">
              <a:spcBef>
                <a:spcPts val="0"/>
              </a:spcBef>
              <a:buNone/>
            </a:pPr>
            <a:endParaRPr lang="en-US" sz="23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dirty="0"/>
              <a:t>Receipt Date:</a:t>
            </a:r>
            <a:r>
              <a:rPr lang="en-US" sz="2200" dirty="0">
                <a:solidFill>
                  <a:srgbClr val="393939"/>
                </a:solidFill>
              </a:rPr>
              <a:t>	</a:t>
            </a:r>
            <a:r>
              <a:rPr lang="en-US" sz="2200" b="1" dirty="0">
                <a:solidFill>
                  <a:srgbClr val="C00000"/>
                </a:solidFill>
              </a:rPr>
              <a:t>October 23, 2019 5:00pm EDT</a:t>
            </a:r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73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28600"/>
            <a:ext cx="5257800" cy="563563"/>
          </a:xfrm>
        </p:spPr>
        <p:txBody>
          <a:bodyPr/>
          <a:lstStyle/>
          <a:p>
            <a:r>
              <a:rPr lang="en-US" dirty="0"/>
              <a:t>         Commercialization Readiness</a:t>
            </a:r>
            <a:br>
              <a:rPr lang="en-US" dirty="0"/>
            </a:br>
            <a:r>
              <a:rPr lang="en-US" dirty="0"/>
              <a:t>Pilot Program (Phase II predicate)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486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Technical Assistance and Late Stage Development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Clinical Trial Not Allowed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chemeClr val="tx1"/>
                </a:solidFill>
              </a:rPr>
              <a:t>SBIR: </a:t>
            </a:r>
            <a:r>
              <a:rPr lang="en-US" sz="2300" b="1" dirty="0">
                <a:solidFill>
                  <a:schemeClr val="tx1"/>
                </a:solidFill>
                <a:hlinkClick r:id="rId3"/>
              </a:rPr>
              <a:t>PAR-19-333</a:t>
            </a:r>
            <a:r>
              <a:rPr lang="en-US" sz="2300" b="1" dirty="0">
                <a:solidFill>
                  <a:schemeClr val="tx1"/>
                </a:solidFill>
              </a:rPr>
              <a:t> </a:t>
            </a: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Technical Assistance and Late Stage Development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Clinical Trial Required</a:t>
            </a:r>
          </a:p>
          <a:p>
            <a:pPr marL="457200" lvl="1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chemeClr val="tx1"/>
                </a:solidFill>
              </a:rPr>
              <a:t>SBIR: </a:t>
            </a:r>
            <a:r>
              <a:rPr lang="en-US" sz="2300" b="1" dirty="0">
                <a:solidFill>
                  <a:schemeClr val="tx1"/>
                </a:solidFill>
                <a:hlinkClick r:id="rId4"/>
              </a:rPr>
              <a:t>PAR-19-335</a:t>
            </a:r>
            <a:r>
              <a:rPr lang="en-US" sz="2300" b="1" dirty="0">
                <a:solidFill>
                  <a:schemeClr val="tx1"/>
                </a:solidFill>
              </a:rPr>
              <a:t> </a:t>
            </a:r>
            <a:endParaRPr lang="en-US" b="1" dirty="0"/>
          </a:p>
          <a:p>
            <a:pPr marL="457200" lvl="1" indent="0" algn="ctr">
              <a:spcBef>
                <a:spcPts val="0"/>
              </a:spcBef>
              <a:buNone/>
            </a:pPr>
            <a:endParaRPr lang="en-US" sz="2300" b="1" dirty="0"/>
          </a:p>
          <a:p>
            <a:pPr marL="457200" lvl="1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Technical Assistance Clinical Trial Not Allowed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	</a:t>
            </a:r>
            <a:r>
              <a:rPr lang="en-US" sz="2300" b="1" dirty="0">
                <a:solidFill>
                  <a:schemeClr val="tx1"/>
                </a:solidFill>
              </a:rPr>
              <a:t>SBIR: </a:t>
            </a:r>
            <a:r>
              <a:rPr lang="en-US" sz="2300" b="1" dirty="0">
                <a:solidFill>
                  <a:schemeClr val="tx1"/>
                </a:solidFill>
                <a:hlinkClick r:id="rId5"/>
              </a:rPr>
              <a:t>PAR-19-334</a:t>
            </a:r>
            <a:r>
              <a:rPr lang="en-US" sz="2300" b="1" dirty="0">
                <a:solidFill>
                  <a:schemeClr val="tx1"/>
                </a:solidFill>
              </a:rPr>
              <a:t> </a:t>
            </a:r>
            <a:endParaRPr lang="en-US" sz="23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300" dirty="0"/>
              <a:t> </a:t>
            </a:r>
          </a:p>
          <a:p>
            <a:r>
              <a:rPr lang="en-US" sz="2000" dirty="0"/>
              <a:t>Not all IC’s participate; no uniform budget limit; no additional TABA</a:t>
            </a:r>
          </a:p>
          <a:p>
            <a:r>
              <a:rPr lang="en-US" sz="2000" dirty="0"/>
              <a:t>Competitive Revision/Supplement to an active Phase II/IIB award OR a renewal of a closed Phase II/IIB award.</a:t>
            </a:r>
          </a:p>
        </p:txBody>
      </p:sp>
    </p:spTree>
    <p:extLst>
      <p:ext uri="{BB962C8B-B14F-4D97-AF65-F5344CB8AC3E}">
        <p14:creationId xmlns:p14="http://schemas.microsoft.com/office/powerpoint/2010/main" val="295984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349568" y="4190209"/>
            <a:ext cx="8436847" cy="7766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rnd"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4884" y="3290506"/>
            <a:ext cx="8436847" cy="7766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rnd"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8129250" y="1676400"/>
            <a:ext cx="557550" cy="1461703"/>
          </a:xfrm>
          <a:prstGeom prst="homePlate">
            <a:avLst/>
          </a:prstGeom>
          <a:solidFill>
            <a:srgbClr val="0C84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21818" y="1676401"/>
            <a:ext cx="2783982" cy="1461703"/>
          </a:xfrm>
          <a:prstGeom prst="rect">
            <a:avLst/>
          </a:prstGeom>
          <a:solidFill>
            <a:srgbClr val="0C84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6177564" y="1676401"/>
            <a:ext cx="451836" cy="1461703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0" y="1676402"/>
            <a:ext cx="2486296" cy="14617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4335162" y="1676402"/>
            <a:ext cx="459514" cy="1461703"/>
          </a:xfrm>
          <a:prstGeom prst="homePlate">
            <a:avLst/>
          </a:prstGeom>
          <a:solidFill>
            <a:srgbClr val="004D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4218" y="1676403"/>
            <a:ext cx="2557872" cy="1461703"/>
          </a:xfrm>
          <a:prstGeom prst="rect">
            <a:avLst/>
          </a:prstGeom>
          <a:solidFill>
            <a:srgbClr val="004D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0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167554"/>
            <a:ext cx="3809999" cy="796504"/>
          </a:xfrm>
        </p:spPr>
        <p:txBody>
          <a:bodyPr anchorCtr="1"/>
          <a:lstStyle/>
          <a:p>
            <a:pPr algn="just"/>
            <a:r>
              <a:rPr lang="en-US" dirty="0">
                <a:latin typeface="Trebuchet MS" panose="020B0603020202020204" pitchFamily="34" charset="0"/>
              </a:rPr>
              <a:t>Application </a:t>
            </a:r>
            <a:r>
              <a:rPr lang="en-US" dirty="0"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rebuchet MS" panose="020B0603020202020204" pitchFamily="34" charset="0"/>
              </a:rPr>
              <a:t> Funding</a:t>
            </a:r>
            <a:endParaRPr lang="en-US" b="1" dirty="0">
              <a:latin typeface="Trebuchet MS" panose="020B0603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209800" y="1676403"/>
            <a:ext cx="441848" cy="1461703"/>
          </a:xfrm>
          <a:prstGeom prst="homePlate">
            <a:avLst/>
          </a:prstGeom>
          <a:solidFill>
            <a:srgbClr val="267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" y="1676402"/>
            <a:ext cx="1861345" cy="1461703"/>
          </a:xfrm>
          <a:prstGeom prst="rect">
            <a:avLst/>
          </a:prstGeom>
          <a:solidFill>
            <a:srgbClr val="267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740398" y="1905000"/>
            <a:ext cx="13932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Receipt</a:t>
            </a:r>
          </a:p>
          <a:p>
            <a:pPr algn="ctr"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Date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743200" y="1867908"/>
            <a:ext cx="16882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Scientific</a:t>
            </a:r>
          </a:p>
          <a:p>
            <a:pPr algn="ctr"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Review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953000" y="1867908"/>
            <a:ext cx="13692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Council</a:t>
            </a:r>
          </a:p>
          <a:p>
            <a:pPr algn="ctr"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Review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6837142" y="1828800"/>
            <a:ext cx="13162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Award </a:t>
            </a:r>
          </a:p>
          <a:p>
            <a:pPr algn="ctr" eaLnBrk="0" hangingPunct="0"/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Date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814364" y="2687597"/>
            <a:ext cx="13390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i="1" dirty="0">
                <a:solidFill>
                  <a:srgbClr val="FFFFFF"/>
                </a:solidFill>
                <a:latin typeface="Trebuchet MS" panose="020B0603020202020204" pitchFamily="34" charset="0"/>
              </a:rPr>
              <a:t>(earliest)</a:t>
            </a:r>
          </a:p>
        </p:txBody>
      </p:sp>
      <p:sp>
        <p:nvSpPr>
          <p:cNvPr id="27" name="Rounded Rectangle 40">
            <a:extLst>
              <a:ext uri="{FF2B5EF4-FFF2-40B4-BE49-F238E27FC236}">
                <a16:creationId xmlns:a16="http://schemas.microsoft.com/office/drawing/2014/main" id="{3AB225D5-7162-4A05-8E4E-B7892E653E56}"/>
              </a:ext>
            </a:extLst>
          </p:cNvPr>
          <p:cNvSpPr/>
          <p:nvPr/>
        </p:nvSpPr>
        <p:spPr>
          <a:xfrm>
            <a:off x="357894" y="5116048"/>
            <a:ext cx="8436847" cy="7766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rnd"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0722" name="Line 16"/>
          <p:cNvSpPr>
            <a:spLocks noChangeShapeType="1"/>
          </p:cNvSpPr>
          <p:nvPr/>
        </p:nvSpPr>
        <p:spPr bwMode="auto">
          <a:xfrm>
            <a:off x="2640281" y="3213828"/>
            <a:ext cx="11367" cy="2678917"/>
          </a:xfrm>
          <a:prstGeom prst="line">
            <a:avLst/>
          </a:prstGeom>
          <a:noFill/>
          <a:ln w="38100">
            <a:solidFill>
              <a:schemeClr val="accent3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4724400" y="3213827"/>
            <a:ext cx="0" cy="2678917"/>
          </a:xfrm>
          <a:prstGeom prst="line">
            <a:avLst/>
          </a:prstGeom>
          <a:noFill/>
          <a:ln w="38100">
            <a:solidFill>
              <a:schemeClr val="accent3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>
            <a:off x="6553200" y="3213828"/>
            <a:ext cx="21178" cy="2678916"/>
          </a:xfrm>
          <a:prstGeom prst="line">
            <a:avLst/>
          </a:prstGeom>
          <a:noFill/>
          <a:ln w="38100">
            <a:solidFill>
              <a:schemeClr val="accent3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69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352800"/>
            <a:ext cx="2314575" cy="3411538"/>
          </a:xfrm>
          <a:noFill/>
        </p:spPr>
        <p:txBody>
          <a:bodyPr/>
          <a:lstStyle/>
          <a:p>
            <a:pPr marL="0" indent="0" algn="ctr" defTabSz="8791575">
              <a:lnSpc>
                <a:spcPct val="150000"/>
              </a:lnSpc>
              <a:spcBef>
                <a:spcPct val="50000"/>
              </a:spcBef>
              <a:buFontTx/>
              <a:buNone/>
              <a:tabLst>
                <a:tab pos="330200" algn="l"/>
                <a:tab pos="2454275" algn="l"/>
                <a:tab pos="4872038" algn="l"/>
                <a:tab pos="7216775" algn="l"/>
                <a:tab pos="8645525" algn="l"/>
              </a:tabLst>
              <a:defRPr/>
            </a:pPr>
            <a:r>
              <a:rPr lang="en-US" sz="2800" b="1" dirty="0">
                <a:solidFill>
                  <a:srgbClr val="0070C0"/>
                </a:solidFill>
                <a:latin typeface="Trebuchet MS" panose="020B0603020202020204" pitchFamily="34" charset="0"/>
              </a:rPr>
              <a:t>April 5</a:t>
            </a:r>
            <a:r>
              <a:rPr lang="en-US" sz="2800" b="1" baseline="30000" dirty="0">
                <a:solidFill>
                  <a:srgbClr val="0070C0"/>
                </a:solidFill>
                <a:latin typeface="Trebuchet MS" panose="020B060302020202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  <a:p>
            <a:pPr marL="0" indent="0" algn="ctr" defTabSz="8791575">
              <a:lnSpc>
                <a:spcPct val="150000"/>
              </a:lnSpc>
              <a:spcBef>
                <a:spcPct val="50000"/>
              </a:spcBef>
              <a:buFontTx/>
              <a:buNone/>
              <a:tabLst>
                <a:tab pos="330200" algn="l"/>
                <a:tab pos="2454275" algn="l"/>
                <a:tab pos="4872038" algn="l"/>
                <a:tab pos="7216775" algn="l"/>
                <a:tab pos="8645525" algn="l"/>
              </a:tabLst>
              <a:defRPr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Sept 5</a:t>
            </a:r>
            <a:r>
              <a:rPr lang="en-US" sz="2800" b="1" baseline="30000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th</a:t>
            </a:r>
          </a:p>
          <a:p>
            <a:pPr marL="0" indent="0" algn="ctr" defTabSz="8791575">
              <a:lnSpc>
                <a:spcPct val="150000"/>
              </a:lnSpc>
              <a:spcBef>
                <a:spcPct val="50000"/>
              </a:spcBef>
              <a:buFontTx/>
              <a:buNone/>
              <a:tabLst>
                <a:tab pos="330200" algn="l"/>
                <a:tab pos="2454275" algn="l"/>
                <a:tab pos="4872038" algn="l"/>
                <a:tab pos="7216775" algn="l"/>
                <a:tab pos="8645525" algn="l"/>
              </a:tabLst>
              <a:defRPr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</a:rPr>
              <a:t>Jan 5th</a:t>
            </a:r>
          </a:p>
        </p:txBody>
      </p:sp>
      <p:sp>
        <p:nvSpPr>
          <p:cNvPr id="2046982" name="Rectangle 6"/>
          <p:cNvSpPr>
            <a:spLocks noChangeArrowheads="1"/>
          </p:cNvSpPr>
          <p:nvPr/>
        </p:nvSpPr>
        <p:spPr bwMode="auto">
          <a:xfrm>
            <a:off x="2699544" y="3342893"/>
            <a:ext cx="1981200" cy="2462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4D86"/>
                </a:solidFill>
                <a:latin typeface="Trebuchet MS" panose="020B0603020202020204" pitchFamily="34" charset="0"/>
              </a:rPr>
              <a:t>May/June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4D86"/>
                </a:solidFill>
                <a:latin typeface="Trebuchet MS" panose="020B0603020202020204" pitchFamily="34" charset="0"/>
              </a:rPr>
              <a:t>Oct/Nov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4D86"/>
                </a:solidFill>
                <a:latin typeface="Trebuchet MS" panose="020B0603020202020204" pitchFamily="34" charset="0"/>
              </a:rPr>
              <a:t>Feb/Mar</a:t>
            </a:r>
          </a:p>
        </p:txBody>
      </p:sp>
      <p:sp>
        <p:nvSpPr>
          <p:cNvPr id="2046983" name="Rectangle 7"/>
          <p:cNvSpPr>
            <a:spLocks noChangeArrowheads="1"/>
          </p:cNvSpPr>
          <p:nvPr/>
        </p:nvSpPr>
        <p:spPr bwMode="auto">
          <a:xfrm>
            <a:off x="4801187" y="3354560"/>
            <a:ext cx="1795684" cy="2462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>
                    <a:lumMod val="50000"/>
                  </a:srgbClr>
                </a:solidFill>
                <a:latin typeface="Trebuchet MS" panose="020B0603020202020204" pitchFamily="34" charset="0"/>
              </a:rPr>
              <a:t>Aug/Sept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>
                    <a:lumMod val="50000"/>
                  </a:srgbClr>
                </a:solidFill>
                <a:latin typeface="Trebuchet MS" panose="020B0603020202020204" pitchFamily="34" charset="0"/>
              </a:rPr>
              <a:t>Jan/Feb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FF">
                    <a:lumMod val="50000"/>
                  </a:srgbClr>
                </a:solidFill>
                <a:latin typeface="Trebuchet MS" panose="020B0603020202020204" pitchFamily="34" charset="0"/>
              </a:rPr>
              <a:t>May/June</a:t>
            </a:r>
          </a:p>
        </p:txBody>
      </p:sp>
      <p:sp>
        <p:nvSpPr>
          <p:cNvPr id="2046984" name="Rectangle 8"/>
          <p:cNvSpPr>
            <a:spLocks noChangeArrowheads="1"/>
          </p:cNvSpPr>
          <p:nvPr/>
        </p:nvSpPr>
        <p:spPr bwMode="auto">
          <a:xfrm>
            <a:off x="6629400" y="3342893"/>
            <a:ext cx="2133600" cy="2462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C84CE"/>
                </a:solidFill>
                <a:latin typeface="Trebuchet MS" panose="020B0603020202020204" pitchFamily="34" charset="0"/>
              </a:rPr>
              <a:t>October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C84CE"/>
                </a:solidFill>
                <a:latin typeface="Trebuchet MS" panose="020B0603020202020204" pitchFamily="34" charset="0"/>
              </a:rPr>
              <a:t>March</a:t>
            </a:r>
          </a:p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C84CE"/>
                </a:solidFill>
                <a:latin typeface="Trebuchet MS" panose="020B0603020202020204" pitchFamily="34" charset="0"/>
              </a:rPr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3092371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4724400" cy="563563"/>
          </a:xfrm>
        </p:spPr>
        <p:txBody>
          <a:bodyPr/>
          <a:lstStyle/>
          <a:p>
            <a:pPr algn="ctr"/>
            <a:r>
              <a:rPr lang="en-US" sz="2000" dirty="0"/>
              <a:t>Super Important Piece of Advice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0618E-C76B-4C21-ABD3-3EE56AAD0B19}"/>
              </a:ext>
            </a:extLst>
          </p:cNvPr>
          <p:cNvPicPr/>
          <p:nvPr/>
        </p:nvPicPr>
        <p:blipFill rotWithShape="1">
          <a:blip r:embed="rId3"/>
          <a:srcRect t="4561" r="50962" b="6500"/>
          <a:stretch/>
        </p:blipFill>
        <p:spPr bwMode="auto">
          <a:xfrm>
            <a:off x="991470" y="1676400"/>
            <a:ext cx="7389659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62902D-D05F-498E-B1D9-CF659ABC3B66}"/>
              </a:ext>
            </a:extLst>
          </p:cNvPr>
          <p:cNvSpPr txBox="1"/>
          <p:nvPr/>
        </p:nvSpPr>
        <p:spPr>
          <a:xfrm>
            <a:off x="685800" y="10668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Talk to a HHS Program Officer at least a month before a deadline for application specific advice.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8B8090-3263-48A3-9674-7F2EFEF4A75B}"/>
              </a:ext>
            </a:extLst>
          </p:cNvPr>
          <p:cNvSpPr txBox="1"/>
          <p:nvPr/>
        </p:nvSpPr>
        <p:spPr>
          <a:xfrm>
            <a:off x="457200" y="569820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ts val="600"/>
              </a:spcBef>
              <a:spcAft>
                <a:spcPts val="0"/>
              </a:spcAft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8117-BE72-463F-886D-DD3CDA0D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SBIR/STTR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7BDFA-CAC4-4DA3-89BF-50DB826D09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4B7D6-87F0-44BE-A890-040377E33463}"/>
              </a:ext>
            </a:extLst>
          </p:cNvPr>
          <p:cNvSpPr/>
          <p:nvPr/>
        </p:nvSpPr>
        <p:spPr>
          <a:xfrm>
            <a:off x="1371600" y="968667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hlinkClick r:id="rId2"/>
              </a:rPr>
              <a:t>https://sbir.nih.gov</a:t>
            </a:r>
            <a:r>
              <a:rPr lang="en-US" sz="2800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FF457-BDEE-4045-AF62-EA9020F44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9" t="17678" r="8333" b="8519"/>
          <a:stretch/>
        </p:blipFill>
        <p:spPr>
          <a:xfrm>
            <a:off x="614600" y="1766524"/>
            <a:ext cx="5219103" cy="2653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FF122-FFD9-49F5-BC5B-93A9FBCB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682" y="2187775"/>
            <a:ext cx="3905457" cy="320618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421F02-E7D9-436F-9DE2-FBF96D59E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7" t="8519" r="13333" b="39900"/>
          <a:stretch/>
        </p:blipFill>
        <p:spPr>
          <a:xfrm>
            <a:off x="824861" y="3236257"/>
            <a:ext cx="6858000" cy="26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ABB98-BB48-4D4C-8D8F-E1DFF578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DD77-3376-473D-9A5A-D99C6E4A1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Small Business Program Managers</a:t>
            </a:r>
            <a:endParaRPr lang="en-US" dirty="0"/>
          </a:p>
          <a:p>
            <a:r>
              <a:rPr lang="en-US" dirty="0"/>
              <a:t>SF424 Application Guide </a:t>
            </a:r>
          </a:p>
          <a:p>
            <a:pPr lvl="1"/>
            <a:r>
              <a:rPr lang="en-US" u="sng" dirty="0">
                <a:hlinkClick r:id="rId3"/>
              </a:rPr>
              <a:t>How to apply for SBIR STTR from NIH</a:t>
            </a:r>
            <a:endParaRPr lang="en-US" dirty="0"/>
          </a:p>
          <a:p>
            <a:r>
              <a:rPr lang="en-US" dirty="0"/>
              <a:t>Annotated Form Set</a:t>
            </a:r>
          </a:p>
          <a:p>
            <a:pPr lvl="1"/>
            <a:r>
              <a:rPr lang="en-US" u="sng" dirty="0">
                <a:hlinkClick r:id="rId4"/>
              </a:rPr>
              <a:t>What to put into each form field</a:t>
            </a:r>
            <a:endParaRPr lang="en-US" dirty="0"/>
          </a:p>
          <a:p>
            <a:r>
              <a:rPr lang="en-US" dirty="0"/>
              <a:t>NIAID Sample Applications</a:t>
            </a:r>
          </a:p>
          <a:p>
            <a:pPr lvl="1"/>
            <a:r>
              <a:rPr lang="en-US" u="sng" dirty="0">
                <a:hlinkClick r:id="rId5"/>
              </a:rPr>
              <a:t>These projects got funded</a:t>
            </a:r>
            <a:endParaRPr lang="en-US" dirty="0"/>
          </a:p>
          <a:p>
            <a:r>
              <a:rPr lang="en-US" dirty="0"/>
              <a:t>NHLBI Small Biz Hangouts</a:t>
            </a:r>
          </a:p>
          <a:p>
            <a:pPr lvl="1"/>
            <a:r>
              <a:rPr lang="en-US" u="sng" dirty="0">
                <a:hlinkClick r:id="rId6"/>
              </a:rPr>
              <a:t>Research Plan tips</a:t>
            </a:r>
            <a:endParaRPr lang="en-US" dirty="0"/>
          </a:p>
          <a:p>
            <a:pPr lvl="1"/>
            <a:r>
              <a:rPr lang="en-US" u="sng" dirty="0">
                <a:hlinkClick r:id="rId7"/>
              </a:rPr>
              <a:t>Commercialization Plan tips</a:t>
            </a:r>
            <a:r>
              <a:rPr lang="en-US" dirty="0"/>
              <a:t> </a:t>
            </a:r>
          </a:p>
          <a:p>
            <a:pPr lvl="1"/>
            <a:r>
              <a:rPr lang="en-US" u="sng" dirty="0">
                <a:hlinkClick r:id="rId8"/>
              </a:rPr>
              <a:t>Understanding Peer Review</a:t>
            </a:r>
          </a:p>
          <a:p>
            <a:pPr lvl="1"/>
            <a:r>
              <a:rPr lang="en-US" dirty="0">
                <a:hlinkClick r:id="rId9"/>
              </a:rPr>
              <a:t>Managing Your Award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35894-1DD8-4F1F-9DBE-37FDD3CAE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Natalia Kruchinin">
            <a:extLst>
              <a:ext uri="{FF2B5EF4-FFF2-40B4-BE49-F238E27FC236}">
                <a16:creationId xmlns:a16="http://schemas.microsoft.com/office/drawing/2014/main" id="{0DD80B1F-3D89-440F-A77C-99EBA050D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17984" r="17984" b="18003"/>
          <a:stretch/>
        </p:blipFill>
        <p:spPr bwMode="auto">
          <a:xfrm>
            <a:off x="6624961" y="1185624"/>
            <a:ext cx="1143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ine Densmore">
            <a:extLst>
              <a:ext uri="{FF2B5EF4-FFF2-40B4-BE49-F238E27FC236}">
                <a16:creationId xmlns:a16="http://schemas.microsoft.com/office/drawing/2014/main" id="{8A22AD45-6D94-4550-8B48-6451BAC2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09" y="230957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dd Merchak">
            <a:extLst>
              <a:ext uri="{FF2B5EF4-FFF2-40B4-BE49-F238E27FC236}">
                <a16:creationId xmlns:a16="http://schemas.microsoft.com/office/drawing/2014/main" id="{D677CBB4-9DB5-4200-835D-E0A08892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57" y="221432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dd Haim">
            <a:extLst>
              <a:ext uri="{FF2B5EF4-FFF2-40B4-BE49-F238E27FC236}">
                <a16:creationId xmlns:a16="http://schemas.microsoft.com/office/drawing/2014/main" id="{51875393-84A1-41A8-8952-01A9C1C1C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61" y="4893353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ristie A. Canaria">
            <a:extLst>
              <a:ext uri="{FF2B5EF4-FFF2-40B4-BE49-F238E27FC236}">
                <a16:creationId xmlns:a16="http://schemas.microsoft.com/office/drawing/2014/main" id="{48C6CE91-3118-41C8-8CAB-19C63152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35" y="4007016"/>
            <a:ext cx="1134122" cy="11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li M. Portilla">
            <a:extLst>
              <a:ext uri="{FF2B5EF4-FFF2-40B4-BE49-F238E27FC236}">
                <a16:creationId xmlns:a16="http://schemas.microsoft.com/office/drawing/2014/main" id="{60BF77DA-88C3-49E7-82A4-A143D9C9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05" y="3132473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ke Pieck, PhD">
            <a:extLst>
              <a:ext uri="{FF2B5EF4-FFF2-40B4-BE49-F238E27FC236}">
                <a16:creationId xmlns:a16="http://schemas.microsoft.com/office/drawing/2014/main" id="{960DED4C-1B7B-401F-B4AE-1631654D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94" y="399814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454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NIH Technical Assistance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0253" y="1143000"/>
            <a:ext cx="3511747" cy="4800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4D86"/>
                </a:solidFill>
              </a:rPr>
              <a:t>Niche Assessment Program-Foresight S&amp;T</a:t>
            </a:r>
            <a:endParaRPr lang="en-US" sz="2000" b="1" dirty="0">
              <a:solidFill>
                <a:srgbClr val="004D86"/>
              </a:solidFill>
            </a:endParaRPr>
          </a:p>
          <a:p>
            <a:pPr marL="0" indent="0">
              <a:buNone/>
            </a:pPr>
            <a:r>
              <a:rPr lang="en-US" sz="2000" dirty="0"/>
              <a:t>(Phase I Awardees)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4D86"/>
                </a:solidFill>
              </a:rPr>
              <a:t>Commercialization Accelerator Program - Larta, Inc.</a:t>
            </a:r>
          </a:p>
          <a:p>
            <a:pPr marL="0" indent="0">
              <a:buNone/>
            </a:pPr>
            <a:r>
              <a:rPr lang="en-US" sz="2000" dirty="0"/>
              <a:t>(Phase II Awardees)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58734" cy="53340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Helps jump start commercialization efforts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Determines competitive advantages</a:t>
            </a:r>
          </a:p>
          <a:p>
            <a:pPr>
              <a:spcBef>
                <a:spcPts val="800"/>
              </a:spcBef>
              <a:spcAft>
                <a:spcPts val="4200"/>
              </a:spcAft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Develops market entry strategy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Technical Assistance/Training in:</a:t>
            </a:r>
          </a:p>
          <a:p>
            <a:pPr lvl="1">
              <a:spcBef>
                <a:spcPts val="8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Strategic/business planning</a:t>
            </a:r>
          </a:p>
          <a:p>
            <a:pPr lvl="1">
              <a:spcBef>
                <a:spcPts val="8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FDA requirements</a:t>
            </a:r>
          </a:p>
          <a:p>
            <a:pPr lvl="1">
              <a:spcBef>
                <a:spcPts val="8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Technology evaluation</a:t>
            </a:r>
          </a:p>
          <a:p>
            <a:pPr lvl="1">
              <a:spcBef>
                <a:spcPts val="8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Manufacturing issues</a:t>
            </a:r>
          </a:p>
          <a:p>
            <a:pPr lvl="1">
              <a:spcBef>
                <a:spcPts val="80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Patent and licensing issues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Helps build strategic alliances 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Facilitates investor partnerships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Individualized mentoring/consulting</a:t>
            </a:r>
          </a:p>
          <a:p>
            <a:pPr>
              <a:spcBef>
                <a:spcPct val="50000"/>
              </a:spcBef>
            </a:pPr>
            <a:endParaRPr lang="en-US" sz="18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33400" y="2590800"/>
            <a:ext cx="8060267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2507"/>
            <a:ext cx="822960" cy="814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3464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78321" y="3732685"/>
            <a:ext cx="4909318" cy="2527585"/>
            <a:chOff x="1042987" y="2464969"/>
            <a:chExt cx="7404483" cy="32451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908" y="2464969"/>
              <a:ext cx="5006805" cy="3245103"/>
            </a:xfrm>
            <a:prstGeom prst="rect">
              <a:avLst/>
            </a:prstGeom>
          </p:spPr>
        </p:pic>
        <p:sp>
          <p:nvSpPr>
            <p:cNvPr id="21" name="5-Point Star 20"/>
            <p:cNvSpPr>
              <a:spLocks noChangeAspect="1"/>
            </p:cNvSpPr>
            <p:nvPr/>
          </p:nvSpPr>
          <p:spPr>
            <a:xfrm>
              <a:off x="5130685" y="3632576"/>
              <a:ext cx="320040" cy="320040"/>
            </a:xfrm>
            <a:prstGeom prst="star5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76" tIns="45688" rIns="91376" bIns="45688" rtlCol="0" anchor="ctr"/>
            <a:lstStyle/>
            <a:p>
              <a:pPr algn="ctr" defTabSz="456506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36"/>
            <a:stretch/>
          </p:blipFill>
          <p:spPr bwMode="auto">
            <a:xfrm>
              <a:off x="4832766" y="3167418"/>
              <a:ext cx="1394897" cy="42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BIO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646545" y="4694615"/>
              <a:ext cx="502718" cy="42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www.angelcapitalassociation.org/styles/responsive/data/c/logo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232" y="3974034"/>
              <a:ext cx="1223964" cy="31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www.angelcapitalassociation.org/styles/responsive/data/c/logo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014" y="4694615"/>
              <a:ext cx="1223964" cy="31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BIO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84992" y="3527591"/>
              <a:ext cx="502718" cy="42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5-Point Star 26"/>
            <p:cNvSpPr>
              <a:spLocks noChangeAspect="1"/>
            </p:cNvSpPr>
            <p:nvPr/>
          </p:nvSpPr>
          <p:spPr>
            <a:xfrm>
              <a:off x="6264952" y="3491514"/>
              <a:ext cx="320040" cy="320040"/>
            </a:xfrm>
            <a:prstGeom prst="star5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76" tIns="45688" rIns="91376" bIns="45688" rtlCol="0" anchor="ctr"/>
            <a:lstStyle/>
            <a:p>
              <a:pPr algn="ctr" defTabSz="456506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36"/>
            <a:stretch>
              <a:fillRect/>
            </a:stretch>
          </p:blipFill>
          <p:spPr bwMode="auto">
            <a:xfrm>
              <a:off x="1042987" y="4267577"/>
              <a:ext cx="1395413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3429000"/>
              <a:ext cx="1360870" cy="31404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42987" y="3653180"/>
              <a:ext cx="1092242" cy="542203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pPr algn="ctr" defTabSz="456986"/>
              <a:r>
                <a:rPr lang="en-US" sz="700" i="1" dirty="0">
                  <a:solidFill>
                    <a:prstClr val="black"/>
                  </a:solidFill>
                </a:rPr>
                <a:t>Investor </a:t>
              </a:r>
            </a:p>
            <a:p>
              <a:pPr algn="ctr" defTabSz="456986"/>
              <a:r>
                <a:rPr lang="en-US" sz="700" i="1" dirty="0">
                  <a:solidFill>
                    <a:prstClr val="black"/>
                  </a:solidFill>
                </a:rPr>
                <a:t>Forum</a:t>
              </a:r>
            </a:p>
          </p:txBody>
        </p:sp>
        <p:pic>
          <p:nvPicPr>
            <p:cNvPr id="31" name="Picture 4" descr="BIO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463956" y="3315078"/>
              <a:ext cx="502718" cy="42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5-Point Star 31"/>
            <p:cNvSpPr>
              <a:spLocks noChangeAspect="1"/>
            </p:cNvSpPr>
            <p:nvPr/>
          </p:nvSpPr>
          <p:spPr>
            <a:xfrm>
              <a:off x="2346960" y="4251960"/>
              <a:ext cx="320040" cy="320040"/>
            </a:xfrm>
            <a:prstGeom prst="star5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 defTabSz="456506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5-Point Star 32"/>
            <p:cNvSpPr>
              <a:spLocks noChangeAspect="1"/>
            </p:cNvSpPr>
            <p:nvPr/>
          </p:nvSpPr>
          <p:spPr>
            <a:xfrm>
              <a:off x="2050676" y="3548247"/>
              <a:ext cx="320040" cy="320040"/>
            </a:xfrm>
            <a:prstGeom prst="star5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 defTabSz="456506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5-Point Star 33"/>
            <p:cNvSpPr>
              <a:spLocks noChangeAspect="1"/>
            </p:cNvSpPr>
            <p:nvPr/>
          </p:nvSpPr>
          <p:spPr>
            <a:xfrm>
              <a:off x="6205542" y="3708267"/>
              <a:ext cx="320040" cy="320040"/>
            </a:xfrm>
            <a:prstGeom prst="star5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76" tIns="45688" rIns="91376" bIns="45688" rtlCol="0" anchor="ctr"/>
            <a:lstStyle/>
            <a:p>
              <a:pPr algn="ctr" defTabSz="456506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5-Point Star 34"/>
            <p:cNvSpPr>
              <a:spLocks noChangeAspect="1"/>
            </p:cNvSpPr>
            <p:nvPr/>
          </p:nvSpPr>
          <p:spPr>
            <a:xfrm>
              <a:off x="6601246" y="3196793"/>
              <a:ext cx="320040" cy="320040"/>
            </a:xfrm>
            <a:prstGeom prst="star5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 defTabSz="456506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286" y="3139024"/>
              <a:ext cx="785813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10"/>
          <p:cNvGrpSpPr>
            <a:grpSpLocks/>
          </p:cNvGrpSpPr>
          <p:nvPr/>
        </p:nvGrpSpPr>
        <p:grpSpPr bwMode="auto">
          <a:xfrm>
            <a:off x="3657768" y="1378428"/>
            <a:ext cx="1836206" cy="1593372"/>
            <a:chOff x="-2241" y="2057727"/>
            <a:chExt cx="3736040" cy="3351219"/>
          </a:xfrm>
        </p:grpSpPr>
        <p:pic>
          <p:nvPicPr>
            <p:cNvPr id="38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2057727"/>
              <a:ext cx="3733801" cy="33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-2241" y="2386341"/>
              <a:ext cx="508090" cy="927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14801" y="228600"/>
            <a:ext cx="4800599" cy="6309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Trebuchet MS"/>
              </a:rPr>
              <a:t>Technology Development Programs </a:t>
            </a:r>
          </a:p>
          <a:p>
            <a:pPr algn="ctr"/>
            <a:r>
              <a:rPr lang="en-US" sz="1300" dirty="0">
                <a:solidFill>
                  <a:srgbClr val="FFFFFF"/>
                </a:solidFill>
                <a:latin typeface="Trebuchet MS"/>
              </a:rPr>
              <a:t>(open to eligible awardees from participating ICs)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503290" y="1053344"/>
            <a:ext cx="25908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4D86"/>
                </a:solidFill>
              </a:rPr>
              <a:t>I-Corps</a:t>
            </a:r>
            <a:r>
              <a:rPr lang="en-US" sz="2000" b="1" baseline="30000" dirty="0">
                <a:solidFill>
                  <a:srgbClr val="004D86"/>
                </a:solidFill>
              </a:rPr>
              <a:t>TM</a:t>
            </a:r>
            <a:r>
              <a:rPr lang="en-US" sz="2000" b="1" dirty="0">
                <a:solidFill>
                  <a:srgbClr val="004D86"/>
                </a:solidFill>
              </a:rPr>
              <a:t> at NIH</a:t>
            </a:r>
            <a:endParaRPr lang="en-US" sz="2000" b="1" baseline="30000" dirty="0">
              <a:solidFill>
                <a:srgbClr val="004D8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265" y="1812418"/>
            <a:ext cx="2078181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b="1" i="1" dirty="0">
                <a:solidFill>
                  <a:srgbClr val="800000"/>
                </a:solidFill>
              </a:rPr>
              <a:t>Entrepreneurial </a:t>
            </a:r>
          </a:p>
          <a:p>
            <a:pPr>
              <a:spcAft>
                <a:spcPts val="400"/>
              </a:spcAft>
            </a:pPr>
            <a:r>
              <a:rPr lang="en-US" altLang="en-US" b="1" i="1" dirty="0">
                <a:solidFill>
                  <a:srgbClr val="800000"/>
                </a:solidFill>
              </a:rPr>
              <a:t>Immersion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533399" y="3505200"/>
            <a:ext cx="8060267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200" y="3035235"/>
            <a:ext cx="3048000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u="sng" dirty="0">
                <a:solidFill>
                  <a:srgbClr val="002060"/>
                </a:solidFill>
              </a:rPr>
              <a:t>12 Participating ICs + CDC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926025" y="4713276"/>
            <a:ext cx="25908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4D86"/>
                </a:solidFill>
              </a:rPr>
              <a:t>Facilitating Partnerships</a:t>
            </a:r>
            <a:endParaRPr lang="en-US" sz="2000" b="1" baseline="30000" dirty="0">
              <a:solidFill>
                <a:srgbClr val="004D8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DACFB2-F49F-4694-9DDD-D8414EF98784}"/>
              </a:ext>
            </a:extLst>
          </p:cNvPr>
          <p:cNvSpPr/>
          <p:nvPr/>
        </p:nvSpPr>
        <p:spPr>
          <a:xfrm>
            <a:off x="6392295" y="1016129"/>
            <a:ext cx="2143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12"/>
              </a:rPr>
              <a:t>Concept to Clinic Commercializing Innovation c3i program</a:t>
            </a:r>
            <a:endParaRPr lang="en-US" b="1" i="0" dirty="0">
              <a:solidFill>
                <a:srgbClr val="333333"/>
              </a:solidFill>
              <a:effectLst/>
              <a:latin typeface="Source Sans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8A2C4-7D98-4047-AE0D-75893ECE5647}"/>
              </a:ext>
            </a:extLst>
          </p:cNvPr>
          <p:cNvSpPr txBox="1"/>
          <p:nvPr/>
        </p:nvSpPr>
        <p:spPr>
          <a:xfrm>
            <a:off x="6353441" y="2410625"/>
            <a:ext cx="2490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6 Participating ICs </a:t>
            </a:r>
            <a:r>
              <a:rPr lang="en-US" dirty="0"/>
              <a:t>academic PIs and small businesses</a:t>
            </a:r>
          </a:p>
        </p:txBody>
      </p:sp>
    </p:spTree>
    <p:extLst>
      <p:ext uri="{BB962C8B-B14F-4D97-AF65-F5344CB8AC3E}">
        <p14:creationId xmlns:p14="http://schemas.microsoft.com/office/powerpoint/2010/main" val="83441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367C0-D23B-4FEE-A6FF-100D9405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Entrepreneurs in Residence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F2D2C-80B9-46E0-B693-DE7B36430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19172-03F7-3348-B569-171F0025064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22162-F0EA-443B-8279-BD782BF2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371600"/>
            <a:ext cx="8248650" cy="1809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9CD3BB-FBE4-4C51-B3D7-DCF88D952B65}"/>
              </a:ext>
            </a:extLst>
          </p:cNvPr>
          <p:cNvSpPr/>
          <p:nvPr/>
        </p:nvSpPr>
        <p:spPr>
          <a:xfrm>
            <a:off x="904875" y="5257800"/>
            <a:ext cx="6115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https://sbir.nih.gov/resources/entrepreneurs-in-residence/index.htm</a:t>
            </a:r>
            <a:endParaRPr lang="en-US" sz="2400" dirty="0"/>
          </a:p>
        </p:txBody>
      </p:sp>
      <p:pic>
        <p:nvPicPr>
          <p:cNvPr id="2052" name="Picture 4" descr="John Sullivan">
            <a:extLst>
              <a:ext uri="{FF2B5EF4-FFF2-40B4-BE49-F238E27FC236}">
                <a16:creationId xmlns:a16="http://schemas.microsoft.com/office/drawing/2014/main" id="{7B4024B0-E47B-4157-8BE9-76B448FEF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2"/>
          <a:stretch/>
        </p:blipFill>
        <p:spPr bwMode="auto">
          <a:xfrm>
            <a:off x="4419600" y="3181349"/>
            <a:ext cx="1524000" cy="14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thel Rubin">
            <a:extLst>
              <a:ext uri="{FF2B5EF4-FFF2-40B4-BE49-F238E27FC236}">
                <a16:creationId xmlns:a16="http://schemas.microsoft.com/office/drawing/2014/main" id="{00754A33-026A-4C2D-98C7-2B3079465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7778" r="11481" b="27778"/>
          <a:stretch/>
        </p:blipFill>
        <p:spPr bwMode="auto">
          <a:xfrm>
            <a:off x="2286000" y="3181348"/>
            <a:ext cx="1336197" cy="14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F7926-5C43-41E8-A95C-7020D9344427}"/>
              </a:ext>
            </a:extLst>
          </p:cNvPr>
          <p:cNvSpPr txBox="1"/>
          <p:nvPr/>
        </p:nvSpPr>
        <p:spPr>
          <a:xfrm>
            <a:off x="2008019" y="480643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Ethel Rubin, PhD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52650-B3CD-4473-81CD-ABD5C13CD624}"/>
              </a:ext>
            </a:extLst>
          </p:cNvPr>
          <p:cNvSpPr txBox="1"/>
          <p:nvPr/>
        </p:nvSpPr>
        <p:spPr>
          <a:xfrm>
            <a:off x="4088995" y="48064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Sullivan, MBA</a:t>
            </a:r>
          </a:p>
        </p:txBody>
      </p:sp>
    </p:spTree>
    <p:extLst>
      <p:ext uri="{BB962C8B-B14F-4D97-AF65-F5344CB8AC3E}">
        <p14:creationId xmlns:p14="http://schemas.microsoft.com/office/powerpoint/2010/main" val="1441360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228600"/>
            <a:ext cx="5029200" cy="563563"/>
          </a:xfrm>
        </p:spPr>
        <p:txBody>
          <a:bodyPr/>
          <a:lstStyle/>
          <a:p>
            <a:r>
              <a:rPr lang="en-US" dirty="0"/>
              <a:t>Stay in the know!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590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/>
              <a:t>Subscribe to the SBIR/STTR Listserv: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Email </a:t>
            </a:r>
            <a:r>
              <a:rPr lang="en-US" sz="2000" dirty="0">
                <a:hlinkClick r:id="rId3"/>
              </a:rPr>
              <a:t>LISTSERV@LIST.NIH.GOV</a:t>
            </a:r>
            <a:r>
              <a:rPr lang="en-US" sz="2000" dirty="0"/>
              <a:t> with the following text in the message body: </a:t>
            </a:r>
            <a:r>
              <a:rPr lang="en-US" sz="2000" b="1" dirty="0"/>
              <a:t>subscribe SBIR-STTR your name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hlinkClick r:id="rId4"/>
              </a:rPr>
              <a:t>NIH Guide for Grants and Contracts</a:t>
            </a:r>
            <a:r>
              <a:rPr lang="en-US" sz="2200" dirty="0"/>
              <a:t> (weekly notification)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/>
              <a:t>     Follow us on Twitter: </a:t>
            </a:r>
            <a:r>
              <a:rPr lang="en-US" sz="2200" dirty="0">
                <a:hlinkClick r:id="rId5"/>
              </a:rPr>
              <a:t>@</a:t>
            </a:r>
            <a:r>
              <a:rPr lang="en-US" sz="2200" dirty="0" err="1">
                <a:hlinkClick r:id="rId5"/>
              </a:rPr>
              <a:t>NIHsbir</a:t>
            </a:r>
            <a:r>
              <a:rPr lang="en-US" sz="2200" dirty="0">
                <a:hlinkClick r:id="rId5"/>
              </a:rPr>
              <a:t>  </a:t>
            </a:r>
            <a:endParaRPr lang="en-US" sz="2200" dirty="0"/>
          </a:p>
        </p:txBody>
      </p:sp>
      <p:pic>
        <p:nvPicPr>
          <p:cNvPr id="5" name="Picture 1" descr="Twit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8" y="3810000"/>
            <a:ext cx="342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96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95C1-300C-48AC-9A07-ED1765B6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 program = Local investment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2063A-BF74-4D56-9FB3-9FF7226A9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84646-836B-4447-886B-534B1EE10A93}"/>
              </a:ext>
            </a:extLst>
          </p:cNvPr>
          <p:cNvSpPr txBox="1"/>
          <p:nvPr/>
        </p:nvSpPr>
        <p:spPr>
          <a:xfrm>
            <a:off x="920004" y="2851428"/>
            <a:ext cx="17644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&gt;$31M</a:t>
            </a:r>
            <a:r>
              <a:rPr lang="en-US" dirty="0"/>
              <a:t> </a:t>
            </a:r>
          </a:p>
          <a:p>
            <a:r>
              <a:rPr lang="en-US" dirty="0"/>
              <a:t>Awarded to </a:t>
            </a:r>
          </a:p>
          <a:p>
            <a:r>
              <a:rPr lang="en-US" dirty="0"/>
              <a:t>Bay Area </a:t>
            </a:r>
          </a:p>
          <a:p>
            <a:r>
              <a:rPr lang="en-US" dirty="0"/>
              <a:t>companies.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6CFE538-A637-4D8A-ACB5-FFBF47094A37}"/>
              </a:ext>
            </a:extLst>
          </p:cNvPr>
          <p:cNvGrpSpPr/>
          <p:nvPr/>
        </p:nvGrpSpPr>
        <p:grpSpPr>
          <a:xfrm>
            <a:off x="2438400" y="1219200"/>
            <a:ext cx="5163670" cy="5181600"/>
            <a:chOff x="6476163" y="1295400"/>
            <a:chExt cx="5163670" cy="5181600"/>
          </a:xfrm>
        </p:grpSpPr>
        <p:pic>
          <p:nvPicPr>
            <p:cNvPr id="39" name="Picture 2" descr="Image result for california map with only cities">
              <a:extLst>
                <a:ext uri="{FF2B5EF4-FFF2-40B4-BE49-F238E27FC236}">
                  <a16:creationId xmlns:a16="http://schemas.microsoft.com/office/drawing/2014/main" id="{EE4CA142-57E2-44C3-9EF5-206A70DE2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97" b="11637"/>
            <a:stretch/>
          </p:blipFill>
          <p:spPr bwMode="auto">
            <a:xfrm>
              <a:off x="6932958" y="1295400"/>
              <a:ext cx="4067175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70B82797-1ECF-47CB-A3AD-E5220E4F60C8}"/>
                </a:ext>
              </a:extLst>
            </p:cNvPr>
            <p:cNvSpPr/>
            <p:nvPr/>
          </p:nvSpPr>
          <p:spPr>
            <a:xfrm>
              <a:off x="7960902" y="2915033"/>
              <a:ext cx="171043" cy="13000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2C4689-4799-4EE9-9A2D-1E32581B6B11}"/>
                </a:ext>
              </a:extLst>
            </p:cNvPr>
            <p:cNvSpPr/>
            <p:nvPr/>
          </p:nvSpPr>
          <p:spPr>
            <a:xfrm>
              <a:off x="7510509" y="3304713"/>
              <a:ext cx="5326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1AED2F-C2B1-43BC-B833-E6F842D054AF}"/>
                </a:ext>
              </a:extLst>
            </p:cNvPr>
            <p:cNvSpPr txBox="1"/>
            <p:nvPr/>
          </p:nvSpPr>
          <p:spPr>
            <a:xfrm>
              <a:off x="6476163" y="3256610"/>
              <a:ext cx="18261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San Francisco area</a:t>
              </a:r>
            </a:p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      $31.6 M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D60B88-1F58-4D20-B21F-7B8C8959C886}"/>
                </a:ext>
              </a:extLst>
            </p:cNvPr>
            <p:cNvSpPr/>
            <p:nvPr/>
          </p:nvSpPr>
          <p:spPr>
            <a:xfrm>
              <a:off x="7662909" y="3457113"/>
              <a:ext cx="5326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7831B1D-3FFF-4B36-AEFA-A6D0D914872A}"/>
                </a:ext>
              </a:extLst>
            </p:cNvPr>
            <p:cNvSpPr/>
            <p:nvPr/>
          </p:nvSpPr>
          <p:spPr>
            <a:xfrm>
              <a:off x="9312774" y="5154228"/>
              <a:ext cx="5326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5FDC78D-DB50-48C3-BE1A-9074D2A122D2}"/>
                </a:ext>
              </a:extLst>
            </p:cNvPr>
            <p:cNvSpPr/>
            <p:nvPr/>
          </p:nvSpPr>
          <p:spPr>
            <a:xfrm>
              <a:off x="9493238" y="5199947"/>
              <a:ext cx="5326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7119D17-62D5-4607-ADEA-03E1A3B00815}"/>
                </a:ext>
              </a:extLst>
            </p:cNvPr>
            <p:cNvSpPr/>
            <p:nvPr/>
          </p:nvSpPr>
          <p:spPr>
            <a:xfrm>
              <a:off x="9780234" y="5775117"/>
              <a:ext cx="5326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135401-DFA2-4860-A287-6C21FCE6F5BB}"/>
                </a:ext>
              </a:extLst>
            </p:cNvPr>
            <p:cNvSpPr txBox="1"/>
            <p:nvPr/>
          </p:nvSpPr>
          <p:spPr>
            <a:xfrm>
              <a:off x="8326845" y="4572000"/>
              <a:ext cx="116089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LA/OC area</a:t>
              </a:r>
            </a:p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$26.1 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D305268-E623-4B79-9E7E-971B3A3FBC31}"/>
                </a:ext>
              </a:extLst>
            </p:cNvPr>
            <p:cNvSpPr txBox="1"/>
            <p:nvPr/>
          </p:nvSpPr>
          <p:spPr>
            <a:xfrm>
              <a:off x="8966545" y="5683105"/>
              <a:ext cx="147829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San Diego area</a:t>
              </a:r>
            </a:p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$60.6 M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788A44D-00AD-40EC-845D-9F6913F46692}"/>
                </a:ext>
              </a:extLst>
            </p:cNvPr>
            <p:cNvSpPr/>
            <p:nvPr/>
          </p:nvSpPr>
          <p:spPr>
            <a:xfrm>
              <a:off x="7583471" y="3202865"/>
              <a:ext cx="5326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107B8F9-3ACE-48E4-A015-FFA10D8F2992}"/>
                </a:ext>
              </a:extLst>
            </p:cNvPr>
            <p:cNvSpPr txBox="1"/>
            <p:nvPr/>
          </p:nvSpPr>
          <p:spPr>
            <a:xfrm>
              <a:off x="10216045" y="6048590"/>
              <a:ext cx="1423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/>
                <a:t>Source: NIH </a:t>
              </a:r>
              <a:r>
                <a:rPr lang="en-US" sz="1050" i="1" dirty="0" err="1"/>
                <a:t>RePORTER</a:t>
              </a:r>
              <a:endParaRPr lang="en-US" sz="1050" i="1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9555EF1-9F54-46A1-A71D-4397BD7C5B76}"/>
              </a:ext>
            </a:extLst>
          </p:cNvPr>
          <p:cNvSpPr txBox="1"/>
          <p:nvPr/>
        </p:nvSpPr>
        <p:spPr>
          <a:xfrm>
            <a:off x="5765973" y="1199604"/>
            <a:ext cx="27301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FY18, CA small businesses received </a:t>
            </a:r>
          </a:p>
          <a:p>
            <a:r>
              <a:rPr lang="en-US" sz="3200" b="1" dirty="0"/>
              <a:t>&gt;$200M </a:t>
            </a:r>
          </a:p>
          <a:p>
            <a:r>
              <a:rPr lang="en-US" dirty="0"/>
              <a:t>in NIH SBIR/STTR funding.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1E7B61-1608-4B22-9F22-988F9B8106A5}"/>
              </a:ext>
            </a:extLst>
          </p:cNvPr>
          <p:cNvSpPr/>
          <p:nvPr/>
        </p:nvSpPr>
        <p:spPr>
          <a:xfrm>
            <a:off x="4106969" y="4364164"/>
            <a:ext cx="1718502" cy="899312"/>
          </a:xfrm>
          <a:prstGeom prst="ellipse">
            <a:avLst/>
          </a:prstGeom>
          <a:solidFill>
            <a:schemeClr val="bg2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BF58F1-3DF1-4871-AAEF-4B025390800E}"/>
              </a:ext>
            </a:extLst>
          </p:cNvPr>
          <p:cNvSpPr/>
          <p:nvPr/>
        </p:nvSpPr>
        <p:spPr>
          <a:xfrm>
            <a:off x="2397395" y="2892374"/>
            <a:ext cx="1958834" cy="1044293"/>
          </a:xfrm>
          <a:prstGeom prst="ellipse">
            <a:avLst/>
          </a:prstGeom>
          <a:solidFill>
            <a:schemeClr val="bg2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755B98-B04D-4A2C-9DDA-315DB92C2C39}"/>
              </a:ext>
            </a:extLst>
          </p:cNvPr>
          <p:cNvSpPr/>
          <p:nvPr/>
        </p:nvSpPr>
        <p:spPr>
          <a:xfrm>
            <a:off x="4688571" y="5441311"/>
            <a:ext cx="1718501" cy="867130"/>
          </a:xfrm>
          <a:prstGeom prst="ellipse">
            <a:avLst/>
          </a:prstGeom>
          <a:solidFill>
            <a:schemeClr val="bg2">
              <a:lumMod val="20000"/>
              <a:lumOff val="80000"/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41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us!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800" y="1524000"/>
            <a:ext cx="3124200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rgbClr val="004D86"/>
                </a:solidFill>
              </a:rPr>
              <a:t>Robert Vinson</a:t>
            </a:r>
          </a:p>
          <a:p>
            <a:pPr marL="0" indent="0">
              <a:buNone/>
            </a:pPr>
            <a:r>
              <a:rPr lang="en-US" sz="1700" i="1" dirty="0">
                <a:solidFill>
                  <a:srgbClr val="0670AF"/>
                </a:solidFill>
              </a:rPr>
              <a:t>SBIR/STTR Program Manager</a:t>
            </a:r>
          </a:p>
          <a:p>
            <a:pPr marL="0" indent="0">
              <a:buNone/>
            </a:pPr>
            <a:r>
              <a:rPr lang="en-US" sz="1700" b="1" dirty="0"/>
              <a:t>Phone:</a:t>
            </a:r>
            <a:r>
              <a:rPr lang="en-US" sz="1700" dirty="0"/>
              <a:t> 301-435-2713</a:t>
            </a:r>
          </a:p>
          <a:p>
            <a:pPr marL="0" indent="0">
              <a:buNone/>
            </a:pPr>
            <a:r>
              <a:rPr lang="en-US" sz="1700" b="1" dirty="0"/>
              <a:t>Email:</a:t>
            </a:r>
            <a:r>
              <a:rPr lang="en-US" sz="1700" dirty="0"/>
              <a:t> vinsonr@mail.nih.gov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19172-03F7-3348-B569-171F0025064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5" y="1644388"/>
            <a:ext cx="1077575" cy="10668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95400" y="4448176"/>
            <a:ext cx="3429000" cy="141922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Char char="•"/>
              <a:defRPr sz="24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Courier New" panose="02070309020205020404" pitchFamily="49" charset="0"/>
              <a:buChar char="o"/>
              <a:defRPr sz="22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Wingdings" panose="05000000000000000000" pitchFamily="2" charset="2"/>
              <a:buChar char="§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Wingdings" panose="05000000000000000000" pitchFamily="2" charset="2"/>
              <a:buChar char="q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Trebuchet MS" panose="020B0603020202020204" pitchFamily="34" charset="0"/>
              <a:buChar char="»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200" b="1" kern="0" dirty="0">
                <a:solidFill>
                  <a:srgbClr val="004D86"/>
                </a:solidFill>
              </a:rPr>
              <a:t>Nita Basu, PhD</a:t>
            </a:r>
          </a:p>
          <a:p>
            <a:pPr marL="0" indent="0">
              <a:buFontTx/>
              <a:buNone/>
            </a:pPr>
            <a:r>
              <a:rPr lang="en-US" sz="1700" i="1" kern="0" dirty="0">
                <a:solidFill>
                  <a:srgbClr val="0670AF"/>
                </a:solidFill>
              </a:rPr>
              <a:t>SBIR/STTR Program Manager</a:t>
            </a:r>
          </a:p>
          <a:p>
            <a:pPr marL="0" indent="0">
              <a:buFontTx/>
              <a:buNone/>
            </a:pPr>
            <a:r>
              <a:rPr lang="en-US" sz="1700" b="1" kern="0" dirty="0"/>
              <a:t>Phone:</a:t>
            </a:r>
            <a:r>
              <a:rPr lang="en-US" sz="1700" kern="0" dirty="0"/>
              <a:t> 301-451-7768</a:t>
            </a:r>
          </a:p>
          <a:p>
            <a:pPr marL="0" indent="0">
              <a:buFontTx/>
              <a:buNone/>
            </a:pPr>
            <a:r>
              <a:rPr lang="en-US" sz="1700" b="1" kern="0" dirty="0"/>
              <a:t>Email: </a:t>
            </a:r>
            <a:r>
              <a:rPr lang="en-US" sz="1700" kern="0" dirty="0"/>
              <a:t>dipanwita.basu@nih.gov  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auto">
          <a:xfrm>
            <a:off x="5769347" y="1524000"/>
            <a:ext cx="3143819" cy="141922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Char char="•"/>
              <a:defRPr sz="24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Courier New" panose="02070309020205020404" pitchFamily="49" charset="0"/>
              <a:buChar char="o"/>
              <a:defRPr sz="22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Wingdings" panose="05000000000000000000" pitchFamily="2" charset="2"/>
              <a:buChar char="§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Wingdings" panose="05000000000000000000" pitchFamily="2" charset="2"/>
              <a:buChar char="q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Trebuchet MS" panose="020B0603020202020204" pitchFamily="34" charset="0"/>
              <a:buChar char="»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200" b="1" kern="0" dirty="0">
                <a:solidFill>
                  <a:srgbClr val="004D86"/>
                </a:solidFill>
              </a:rPr>
              <a:t>JP Kim, JD, MBA, MSc</a:t>
            </a:r>
          </a:p>
          <a:p>
            <a:pPr marL="0" indent="0">
              <a:buFontTx/>
              <a:buNone/>
            </a:pPr>
            <a:r>
              <a:rPr lang="en-US" sz="1700" i="1" kern="0" dirty="0">
                <a:solidFill>
                  <a:srgbClr val="0670AF"/>
                </a:solidFill>
              </a:rPr>
              <a:t>SBIR/STTR Program Manager</a:t>
            </a:r>
          </a:p>
          <a:p>
            <a:pPr marL="0" indent="0">
              <a:buFontTx/>
              <a:buNone/>
            </a:pPr>
            <a:r>
              <a:rPr lang="en-US" sz="1700" b="1" kern="0" dirty="0"/>
              <a:t>Phone:</a:t>
            </a:r>
            <a:r>
              <a:rPr lang="en-US" sz="1700" kern="0" dirty="0"/>
              <a:t> 301-435-0189</a:t>
            </a:r>
          </a:p>
          <a:p>
            <a:pPr marL="0" indent="0">
              <a:buFontTx/>
              <a:buNone/>
            </a:pPr>
            <a:r>
              <a:rPr lang="en-US" sz="1700" b="1" kern="0" dirty="0"/>
              <a:t>Email: </a:t>
            </a:r>
            <a:r>
              <a:rPr lang="en-US" sz="1700" kern="0" dirty="0"/>
              <a:t>jpkim@nih.gov</a:t>
            </a:r>
            <a:endParaRPr lang="en-US" kern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7032"/>
          <a:stretch/>
        </p:blipFill>
        <p:spPr>
          <a:xfrm>
            <a:off x="4800600" y="1644388"/>
            <a:ext cx="968747" cy="1045110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F0A9453-7C10-4D37-8398-DFEAFFD28A8B}"/>
              </a:ext>
            </a:extLst>
          </p:cNvPr>
          <p:cNvSpPr txBox="1">
            <a:spLocks/>
          </p:cNvSpPr>
          <p:nvPr/>
        </p:nvSpPr>
        <p:spPr bwMode="auto">
          <a:xfrm>
            <a:off x="5486400" y="4448176"/>
            <a:ext cx="3352800" cy="1371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Char char="•"/>
              <a:defRPr sz="24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Courier New" panose="02070309020205020404" pitchFamily="49" charset="0"/>
              <a:buChar char="o"/>
              <a:defRPr sz="22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Wingdings" panose="05000000000000000000" pitchFamily="2" charset="2"/>
              <a:buChar char="§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SzPct val="70000"/>
              <a:buFont typeface="Wingdings" panose="05000000000000000000" pitchFamily="2" charset="2"/>
              <a:buChar char="q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3972"/>
              </a:buClr>
              <a:buFont typeface="Trebuchet MS" panose="020B0603020202020204" pitchFamily="34" charset="0"/>
              <a:buChar char="»"/>
              <a:defRPr sz="1800">
                <a:solidFill>
                  <a:schemeClr val="accent3">
                    <a:lumMod val="25000"/>
                  </a:schemeClr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200" b="1" kern="0" dirty="0">
                <a:solidFill>
                  <a:srgbClr val="004D86"/>
                </a:solidFill>
              </a:rPr>
              <a:t>Bo Yeon Lee, PhD</a:t>
            </a:r>
          </a:p>
          <a:p>
            <a:pPr marL="0" indent="0">
              <a:buFontTx/>
              <a:buNone/>
            </a:pPr>
            <a:r>
              <a:rPr lang="en-US" sz="1700" i="1" kern="0" dirty="0">
                <a:solidFill>
                  <a:srgbClr val="0670AF"/>
                </a:solidFill>
              </a:rPr>
              <a:t>SBIR/STTR Program Manager</a:t>
            </a:r>
          </a:p>
          <a:p>
            <a:pPr marL="0" indent="0">
              <a:buFontTx/>
              <a:buNone/>
            </a:pPr>
            <a:r>
              <a:rPr lang="en-US" sz="1700" b="1" kern="0" dirty="0"/>
              <a:t>Phone:</a:t>
            </a:r>
            <a:r>
              <a:rPr lang="en-US" sz="1700" kern="0" dirty="0"/>
              <a:t> 301-451-7784</a:t>
            </a:r>
          </a:p>
          <a:p>
            <a:pPr marL="0" indent="0">
              <a:buFontTx/>
              <a:buNone/>
            </a:pPr>
            <a:r>
              <a:rPr lang="en-US" sz="1700" b="1" kern="0" dirty="0"/>
              <a:t>Email:</a:t>
            </a:r>
            <a:r>
              <a:rPr lang="en-US" sz="1700" kern="0" dirty="0"/>
              <a:t> boyeon.lee@nih.gov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70315-DEA2-4603-AAE0-DF3AE6CD06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21"/>
          <a:stretch/>
        </p:blipFill>
        <p:spPr>
          <a:xfrm>
            <a:off x="357188" y="4622265"/>
            <a:ext cx="930234" cy="103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013D7-FA4F-40D9-A124-117F4149D1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00" b="6659"/>
          <a:stretch/>
        </p:blipFill>
        <p:spPr>
          <a:xfrm>
            <a:off x="4562976" y="4622265"/>
            <a:ext cx="923424" cy="10451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A9F51-F570-4164-94FC-4432626917DD}"/>
              </a:ext>
            </a:extLst>
          </p:cNvPr>
          <p:cNvSpPr/>
          <p:nvPr/>
        </p:nvSpPr>
        <p:spPr>
          <a:xfrm>
            <a:off x="1660786" y="3191470"/>
            <a:ext cx="5822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highlight>
                  <a:srgbClr val="D5E3FF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sbir@od.nih.gov</a:t>
            </a:r>
            <a:r>
              <a:rPr lang="en-US" sz="5400" b="1" dirty="0">
                <a:solidFill>
                  <a:srgbClr val="7030A0"/>
                </a:solidFill>
                <a:highlight>
                  <a:srgbClr val="D5E3FF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29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44E8-FF2D-4327-A632-4991107D6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STTR Innovation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C8999-AD07-4B89-A98C-B29EBE1CC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Amprion">
            <a:extLst>
              <a:ext uri="{FF2B5EF4-FFF2-40B4-BE49-F238E27FC236}">
                <a16:creationId xmlns:a16="http://schemas.microsoft.com/office/drawing/2014/main" id="{CA61B223-DEFF-415D-A2EE-8FEDB5704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76431"/>
            <a:ext cx="3364230" cy="5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7603CF-90F6-4368-82D4-1505368E4259}"/>
              </a:ext>
            </a:extLst>
          </p:cNvPr>
          <p:cNvSpPr/>
          <p:nvPr/>
        </p:nvSpPr>
        <p:spPr>
          <a:xfrm>
            <a:off x="1066800" y="5105400"/>
            <a:ext cx="6604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Breaking News! </a:t>
            </a:r>
            <a:r>
              <a:rPr lang="en-US" sz="2000" dirty="0" err="1"/>
              <a:t>Amprion</a:t>
            </a:r>
            <a:r>
              <a:rPr lang="en-US" sz="2000" dirty="0"/>
              <a:t> Receives FDA Breakthrough Device Designation For Detection of Alpha-Synuclein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A413FA-7738-4E7F-9596-4A8726599AB2}"/>
              </a:ext>
            </a:extLst>
          </p:cNvPr>
          <p:cNvSpPr/>
          <p:nvPr/>
        </p:nvSpPr>
        <p:spPr>
          <a:xfrm>
            <a:off x="4572000" y="5663375"/>
            <a:ext cx="3082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https://www.amprionme.com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08BA8-8B98-4E9D-A1DB-AE81B87CEDDC}"/>
              </a:ext>
            </a:extLst>
          </p:cNvPr>
          <p:cNvSpPr txBox="1"/>
          <p:nvPr/>
        </p:nvSpPr>
        <p:spPr>
          <a:xfrm>
            <a:off x="1556493" y="4108044"/>
            <a:ext cx="6194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 </a:t>
            </a:r>
            <a:r>
              <a:rPr lang="en-US" sz="2400" b="1" dirty="0" err="1"/>
              <a:t>yrs</a:t>
            </a:r>
            <a:r>
              <a:rPr lang="en-US" sz="2400" b="1" dirty="0"/>
              <a:t>, 56 projects, &gt;$37M in NIH support</a:t>
            </a:r>
          </a:p>
          <a:p>
            <a:r>
              <a:rPr lang="en-US" sz="2400" b="1" dirty="0"/>
              <a:t>Including 6 STTR awards &gt;$4.5M</a:t>
            </a:r>
          </a:p>
        </p:txBody>
      </p:sp>
      <p:pic>
        <p:nvPicPr>
          <p:cNvPr id="1028" name="Picture 4" descr="soto claudio">
            <a:extLst>
              <a:ext uri="{FF2B5EF4-FFF2-40B4-BE49-F238E27FC236}">
                <a16:creationId xmlns:a16="http://schemas.microsoft.com/office/drawing/2014/main" id="{1C330EAE-FE19-4DDC-8512-6F20F09D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12241"/>
            <a:ext cx="1371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94D0FD-499C-49D9-B832-4A1B65894EFF}"/>
              </a:ext>
            </a:extLst>
          </p:cNvPr>
          <p:cNvSpPr/>
          <p:nvPr/>
        </p:nvSpPr>
        <p:spPr>
          <a:xfrm>
            <a:off x="4191000" y="3440668"/>
            <a:ext cx="3599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73A3C"/>
                </a:solidFill>
                <a:latin typeface="proxima-nova"/>
              </a:rPr>
              <a:t>Professor, Department Of Neurology</a:t>
            </a:r>
            <a:endParaRPr lang="en-US" dirty="0"/>
          </a:p>
        </p:txBody>
      </p:sp>
      <p:pic>
        <p:nvPicPr>
          <p:cNvPr id="1030" name="Picture 6" descr="McGovern Medical School Logo">
            <a:extLst>
              <a:ext uri="{FF2B5EF4-FFF2-40B4-BE49-F238E27FC236}">
                <a16:creationId xmlns:a16="http://schemas.microsoft.com/office/drawing/2014/main" id="{42E94BEB-2DF2-493E-AFF3-BE1CDB50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79302"/>
            <a:ext cx="3599190" cy="5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81A39A-7F95-419E-82C8-AF898E83C786}"/>
              </a:ext>
            </a:extLst>
          </p:cNvPr>
          <p:cNvSpPr/>
          <p:nvPr/>
        </p:nvSpPr>
        <p:spPr>
          <a:xfrm>
            <a:off x="4343400" y="1960684"/>
            <a:ext cx="340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73A3C"/>
                </a:solidFill>
                <a:latin typeface="proxima-nova"/>
              </a:rPr>
              <a:t>Chief Scientific Officer, Co-founder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5F04-D656-4D72-B240-FCD13F03A5B2}"/>
              </a:ext>
            </a:extLst>
          </p:cNvPr>
          <p:cNvSpPr txBox="1"/>
          <p:nvPr/>
        </p:nvSpPr>
        <p:spPr>
          <a:xfrm>
            <a:off x="1306831" y="307805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Claudio Soto, PhD</a:t>
            </a:r>
          </a:p>
        </p:txBody>
      </p:sp>
    </p:spTree>
    <p:extLst>
      <p:ext uri="{BB962C8B-B14F-4D97-AF65-F5344CB8AC3E}">
        <p14:creationId xmlns:p14="http://schemas.microsoft.com/office/powerpoint/2010/main" val="365528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8E9F4-890B-486D-9F0C-D6230B14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SBIR/academic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9BC3D-F943-458A-BAD0-F05F390A9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2" descr="Anesthesiology &amp; Perioperative Medicine Research">
            <a:extLst>
              <a:ext uri="{FF2B5EF4-FFF2-40B4-BE49-F238E27FC236}">
                <a16:creationId xmlns:a16="http://schemas.microsoft.com/office/drawing/2014/main" id="{72EB08D7-A139-4F97-8263-B6F1CCAFFC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75" y="1452519"/>
            <a:ext cx="2505919" cy="5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B561F5-F79D-415B-823A-DC18D2B24645}"/>
              </a:ext>
            </a:extLst>
          </p:cNvPr>
          <p:cNvGrpSpPr/>
          <p:nvPr/>
        </p:nvGrpSpPr>
        <p:grpSpPr>
          <a:xfrm>
            <a:off x="1955555" y="1455964"/>
            <a:ext cx="1785271" cy="1507271"/>
            <a:chOff x="1001741" y="3144628"/>
            <a:chExt cx="1785271" cy="1507271"/>
          </a:xfrm>
        </p:grpSpPr>
        <p:pic>
          <p:nvPicPr>
            <p:cNvPr id="7" name="Picture 8" descr="https://www.marketexpert24.com/wp-content/uploads/2019/08/47046.png">
              <a:extLst>
                <a:ext uri="{FF2B5EF4-FFF2-40B4-BE49-F238E27FC236}">
                  <a16:creationId xmlns:a16="http://schemas.microsoft.com/office/drawing/2014/main" id="{83496CDD-E4BA-408C-A952-64A68BAFB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41" y="3615147"/>
              <a:ext cx="1785271" cy="103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Numerate">
              <a:extLst>
                <a:ext uri="{FF2B5EF4-FFF2-40B4-BE49-F238E27FC236}">
                  <a16:creationId xmlns:a16="http://schemas.microsoft.com/office/drawing/2014/main" id="{50B8312C-22D5-43E3-B931-D83F50DE5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456" y="3144628"/>
              <a:ext cx="15621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Riccardo Olcese PhD - UCLA Anesthesiology Research">
            <a:extLst>
              <a:ext uri="{FF2B5EF4-FFF2-40B4-BE49-F238E27FC236}">
                <a16:creationId xmlns:a16="http://schemas.microsoft.com/office/drawing/2014/main" id="{3D4E00C0-5118-4D39-94B7-4F2400EB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26" y="2070126"/>
            <a:ext cx="1130274" cy="11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B292FE-EDFB-48BD-88B8-A0EA663A632C}"/>
              </a:ext>
            </a:extLst>
          </p:cNvPr>
          <p:cNvSpPr txBox="1"/>
          <p:nvPr/>
        </p:nvSpPr>
        <p:spPr>
          <a:xfrm>
            <a:off x="5571281" y="3276600"/>
            <a:ext cx="233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Ricardo </a:t>
            </a:r>
            <a:r>
              <a:rPr lang="en-US" dirty="0" err="1"/>
              <a:t>Olcese</a:t>
            </a:r>
            <a:endParaRPr lang="en-US" dirty="0"/>
          </a:p>
          <a:p>
            <a:r>
              <a:rPr lang="en-US" dirty="0"/>
              <a:t>16 </a:t>
            </a:r>
            <a:r>
              <a:rPr lang="en-US" dirty="0" err="1"/>
              <a:t>yrs</a:t>
            </a:r>
            <a:r>
              <a:rPr lang="en-US" dirty="0"/>
              <a:t> academic research on calcium channel modulation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9DF99-01E6-417A-BF99-08D241D8F6FA}"/>
              </a:ext>
            </a:extLst>
          </p:cNvPr>
          <p:cNvSpPr txBox="1"/>
          <p:nvPr/>
        </p:nvSpPr>
        <p:spPr>
          <a:xfrm>
            <a:off x="1717292" y="3586557"/>
            <a:ext cx="29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NIH SB awards (10 </a:t>
            </a:r>
            <a:r>
              <a:rPr lang="en-US" dirty="0" err="1"/>
              <a:t>yrs</a:t>
            </a:r>
            <a:r>
              <a:rPr lang="en-US" dirty="0"/>
              <a:t>) STTR: NIDDK</a:t>
            </a:r>
          </a:p>
          <a:p>
            <a:r>
              <a:rPr lang="en-US" dirty="0"/>
              <a:t>SBIR: NIAMS, </a:t>
            </a:r>
            <a:r>
              <a:rPr lang="en-US" u="sng" dirty="0">
                <a:solidFill>
                  <a:srgbClr val="C00000"/>
                </a:solidFill>
              </a:rPr>
              <a:t>NHLBI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D128E-C21A-4B41-B75F-8844198CE644}"/>
              </a:ext>
            </a:extLst>
          </p:cNvPr>
          <p:cNvSpPr txBox="1"/>
          <p:nvPr/>
        </p:nvSpPr>
        <p:spPr>
          <a:xfrm>
            <a:off x="886287" y="5171235"/>
            <a:ext cx="749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SBIR Phase I award</a:t>
            </a:r>
            <a:r>
              <a:rPr lang="en-US" dirty="0"/>
              <a:t>:  </a:t>
            </a:r>
            <a:r>
              <a:rPr lang="en-US" i="1" dirty="0"/>
              <a:t>in silico </a:t>
            </a:r>
            <a:r>
              <a:rPr lang="en-US" dirty="0"/>
              <a:t>modelling of calcium channel moderators</a:t>
            </a:r>
          </a:p>
          <a:p>
            <a:r>
              <a:rPr lang="en-US" b="1" dirty="0"/>
              <a:t>SBIR Phase II award</a:t>
            </a:r>
            <a:r>
              <a:rPr lang="en-US" dirty="0"/>
              <a:t>: medicinal chemistry lead development and 		        preliminary efficacy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B0F0E-2B9A-4D97-AD8E-4F8A8494EE56}"/>
              </a:ext>
            </a:extLst>
          </p:cNvPr>
          <p:cNvSpPr txBox="1"/>
          <p:nvPr/>
        </p:nvSpPr>
        <p:spPr>
          <a:xfrm>
            <a:off x="1747629" y="3168398"/>
            <a:ext cx="2808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Data Driven Drug Design ®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94892C-B605-49FA-A689-D521BAE1ECBF}"/>
              </a:ext>
            </a:extLst>
          </p:cNvPr>
          <p:cNvSpPr/>
          <p:nvPr/>
        </p:nvSpPr>
        <p:spPr>
          <a:xfrm rot="19823329">
            <a:off x="3966727" y="3797513"/>
            <a:ext cx="1544481" cy="20000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87" name="Rectangle 15"/>
          <p:cNvSpPr>
            <a:spLocks noChangeArrowheads="1"/>
          </p:cNvSpPr>
          <p:nvPr/>
        </p:nvSpPr>
        <p:spPr bwMode="auto">
          <a:xfrm>
            <a:off x="751915" y="185235"/>
            <a:ext cx="796669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/>
            <a:r>
              <a:rPr lang="en-US" sz="2400" b="1" dirty="0">
                <a:solidFill>
                  <a:srgbClr val="FFFFFF"/>
                </a:solidFill>
                <a:latin typeface="Trebuchet MS" panose="020B0603020202020204" pitchFamily="34" charset="0"/>
              </a:rPr>
              <a:t>SBIR/STTR Program Phases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54" y="999184"/>
            <a:ext cx="8354382" cy="1363015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1828800" y="986440"/>
            <a:ext cx="433767" cy="1375760"/>
          </a:xfrm>
          <a:prstGeom prst="homePlate">
            <a:avLst/>
          </a:prstGeom>
          <a:solidFill>
            <a:srgbClr val="267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8618" y="986439"/>
            <a:ext cx="1420182" cy="1375760"/>
          </a:xfrm>
          <a:prstGeom prst="rect">
            <a:avLst/>
          </a:prstGeom>
          <a:solidFill>
            <a:srgbClr val="267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54073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0FEF6"/>
                </a:solidFill>
                <a:latin typeface="Trebuchet MS" panose="020B0603020202020204" pitchFamily="34" charset="0"/>
              </a:rPr>
              <a:t>Discovery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62200" y="1122999"/>
            <a:ext cx="619563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274"/>
                </a:solidFill>
                <a:latin typeface="Trebuchet MS" panose="020B0603020202020204" pitchFamily="34" charset="0"/>
              </a:rPr>
              <a:t>      </a:t>
            </a:r>
            <a:r>
              <a:rPr lang="en-US" sz="2400" b="1" dirty="0">
                <a:solidFill>
                  <a:srgbClr val="2676AC"/>
                </a:solidFill>
                <a:latin typeface="Trebuchet MS" panose="020B0603020202020204" pitchFamily="34" charset="0"/>
              </a:rPr>
              <a:t>Phase I Feasibility Study</a:t>
            </a:r>
          </a:p>
          <a:p>
            <a:r>
              <a:rPr lang="en-US" sz="1750" b="1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	Budget Guide: </a:t>
            </a:r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$252K for SBIR and STTR</a:t>
            </a:r>
          </a:p>
          <a:p>
            <a:r>
              <a:rPr lang="en-US" sz="1750" b="1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	Project Period: </a:t>
            </a:r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6 months (SBIR); 1 year (STTR)</a:t>
            </a:r>
          </a:p>
          <a:p>
            <a:r>
              <a:rPr lang="en-US" sz="1750" b="1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	6 page research plan</a:t>
            </a:r>
            <a:endParaRPr lang="en-US" sz="1750" dirty="0">
              <a:solidFill>
                <a:srgbClr val="7F7F7F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404559" y="1086935"/>
            <a:ext cx="482600" cy="482600"/>
          </a:xfrm>
          <a:prstGeom prst="ellipse">
            <a:avLst/>
          </a:prstGeom>
          <a:solidFill>
            <a:srgbClr val="267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2368360" y="1141754"/>
            <a:ext cx="5485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Phase</a:t>
            </a:r>
          </a:p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05077"/>
            <a:ext cx="532123" cy="53212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08618" y="2499488"/>
            <a:ext cx="8354382" cy="2453512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2274740" y="2505821"/>
            <a:ext cx="783496" cy="2447179"/>
          </a:xfrm>
          <a:prstGeom prst="homePlate">
            <a:avLst/>
          </a:prstGeom>
          <a:solidFill>
            <a:srgbClr val="004274"/>
          </a:solidFill>
          <a:ln>
            <a:solidFill>
              <a:srgbClr val="0042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8617" y="2499491"/>
            <a:ext cx="1853950" cy="2453509"/>
          </a:xfrm>
          <a:prstGeom prst="rect">
            <a:avLst/>
          </a:prstGeom>
          <a:solidFill>
            <a:srgbClr val="004274"/>
          </a:solidFill>
          <a:ln>
            <a:solidFill>
              <a:srgbClr val="0042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4089" y="3516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0FEF6"/>
                </a:solidFill>
                <a:latin typeface="Trebuchet MS" panose="020B0603020202020204" pitchFamily="34" charset="0"/>
              </a:rPr>
              <a:t>Development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3387" y="2590800"/>
            <a:ext cx="530481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274"/>
                </a:solidFill>
                <a:latin typeface="Trebuchet MS" panose="020B0603020202020204" pitchFamily="34" charset="0"/>
              </a:rPr>
              <a:t>      Phase II Full Research/R&amp;D</a:t>
            </a:r>
          </a:p>
          <a:p>
            <a:r>
              <a:rPr lang="en-US" sz="1750" dirty="0">
                <a:solidFill>
                  <a:srgbClr val="D5E3FF">
                    <a:lumMod val="75000"/>
                    <a:lumOff val="25000"/>
                  </a:srgbClr>
                </a:solidFill>
                <a:latin typeface="Trebuchet MS" panose="020B0603020202020204" pitchFamily="34" charset="0"/>
              </a:rPr>
              <a:t>        </a:t>
            </a:r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$1.68M for SBIR and STTR, over two years</a:t>
            </a:r>
          </a:p>
          <a:p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         </a:t>
            </a:r>
            <a:r>
              <a:rPr lang="en-US" sz="1750" b="1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12 page research plan</a:t>
            </a:r>
          </a:p>
          <a:p>
            <a:r>
              <a:rPr lang="en-US" sz="1750" b="1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         12 page commercialization plan</a:t>
            </a:r>
            <a:endParaRPr lang="en-US" sz="1750" dirty="0">
              <a:solidFill>
                <a:srgbClr val="7F7F7F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08233" y="3683422"/>
            <a:ext cx="5466021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274"/>
                </a:solidFill>
                <a:latin typeface="Trebuchet MS" panose="020B0603020202020204" pitchFamily="34" charset="0"/>
              </a:rPr>
              <a:t>    Phase IIB Competing Renewal/R&amp;D</a:t>
            </a:r>
          </a:p>
          <a:p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      Clinical R&amp;D; Complex Instrumentation/to FDA</a:t>
            </a:r>
          </a:p>
          <a:p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      Many, but not all, IC’s participate</a:t>
            </a:r>
          </a:p>
          <a:p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      Varies~$1M per year; up to 3 years</a:t>
            </a:r>
          </a:p>
        </p:txBody>
      </p:sp>
      <p:sp>
        <p:nvSpPr>
          <p:cNvPr id="49" name="Oval 48"/>
          <p:cNvSpPr/>
          <p:nvPr/>
        </p:nvSpPr>
        <p:spPr>
          <a:xfrm>
            <a:off x="3167490" y="2590800"/>
            <a:ext cx="482600" cy="482600"/>
          </a:xfrm>
          <a:prstGeom prst="ellipse">
            <a:avLst/>
          </a:prstGeom>
          <a:solidFill>
            <a:srgbClr val="0042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3134514" y="2642513"/>
            <a:ext cx="5485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Phase</a:t>
            </a:r>
          </a:p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II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03156"/>
            <a:ext cx="553842" cy="55384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96442" y="5090288"/>
            <a:ext cx="8354382" cy="1296956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Pentagon 33"/>
          <p:cNvSpPr/>
          <p:nvPr/>
        </p:nvSpPr>
        <p:spPr>
          <a:xfrm>
            <a:off x="3058236" y="5086452"/>
            <a:ext cx="509966" cy="1296949"/>
          </a:xfrm>
          <a:prstGeom prst="homePlate">
            <a:avLst/>
          </a:prstGeom>
          <a:solidFill>
            <a:srgbClr val="7379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6441" y="5090295"/>
            <a:ext cx="2661795" cy="1296949"/>
          </a:xfrm>
          <a:prstGeom prst="rect">
            <a:avLst/>
          </a:prstGeom>
          <a:solidFill>
            <a:srgbClr val="7379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3642" y="5472844"/>
            <a:ext cx="27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0FEF6"/>
                </a:solidFill>
                <a:latin typeface="Trebuchet MS" panose="020B0603020202020204" pitchFamily="34" charset="0"/>
              </a:rPr>
              <a:t>Commercialization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57600" y="5244244"/>
            <a:ext cx="512883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274"/>
                </a:solidFill>
                <a:latin typeface="Trebuchet MS" panose="020B0603020202020204" pitchFamily="34" charset="0"/>
              </a:rPr>
              <a:t>      </a:t>
            </a:r>
            <a:r>
              <a:rPr lang="en-US" sz="2400" b="1" dirty="0">
                <a:solidFill>
                  <a:srgbClr val="686D7E"/>
                </a:solidFill>
                <a:latin typeface="Trebuchet MS" panose="020B0603020202020204" pitchFamily="34" charset="0"/>
              </a:rPr>
              <a:t>Phase III Commercialization</a:t>
            </a:r>
          </a:p>
          <a:p>
            <a:r>
              <a:rPr lang="en-US" sz="1750" dirty="0">
                <a:solidFill>
                  <a:srgbClr val="D5E3FF">
                    <a:lumMod val="75000"/>
                    <a:lumOff val="25000"/>
                  </a:srgbClr>
                </a:solidFill>
                <a:latin typeface="Trebuchet MS" panose="020B0603020202020204" pitchFamily="34" charset="0"/>
              </a:rPr>
              <a:t>         </a:t>
            </a:r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NIH, generally, not the “customer”</a:t>
            </a:r>
          </a:p>
          <a:p>
            <a:r>
              <a:rPr lang="en-US" sz="1750" dirty="0">
                <a:solidFill>
                  <a:srgbClr val="7F7F7F">
                    <a:lumMod val="50000"/>
                  </a:srgbClr>
                </a:solidFill>
                <a:latin typeface="Trebuchet MS" panose="020B0603020202020204" pitchFamily="34" charset="0"/>
              </a:rPr>
              <a:t>         Consider partnering and exit strategy early</a:t>
            </a:r>
          </a:p>
        </p:txBody>
      </p:sp>
      <p:sp>
        <p:nvSpPr>
          <p:cNvPr id="51" name="Oval 50"/>
          <p:cNvSpPr/>
          <p:nvPr/>
        </p:nvSpPr>
        <p:spPr>
          <a:xfrm>
            <a:off x="3723599" y="5212712"/>
            <a:ext cx="482600" cy="482600"/>
          </a:xfrm>
          <a:prstGeom prst="ellipse">
            <a:avLst/>
          </a:prstGeom>
          <a:solidFill>
            <a:srgbClr val="7379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3699961" y="5270557"/>
            <a:ext cx="5485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Phase</a:t>
            </a:r>
          </a:p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III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5" y="5532895"/>
            <a:ext cx="424965" cy="424965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3167490" y="3733800"/>
            <a:ext cx="482600" cy="482600"/>
          </a:xfrm>
          <a:prstGeom prst="ellipse">
            <a:avLst/>
          </a:prstGeom>
          <a:solidFill>
            <a:srgbClr val="0042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3048000" y="3774488"/>
            <a:ext cx="7433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Phase</a:t>
            </a:r>
          </a:p>
          <a:p>
            <a:pPr algn="ctr" eaLnBrk="0" hangingPunct="0"/>
            <a:r>
              <a:rPr lang="en-US" sz="1100" dirty="0">
                <a:solidFill>
                  <a:srgbClr val="FFFFFF"/>
                </a:solidFill>
                <a:latin typeface="Trebuchet MS" panose="020B0603020202020204" pitchFamily="34" charset="0"/>
              </a:rPr>
              <a:t>IIB</a:t>
            </a:r>
          </a:p>
        </p:txBody>
      </p:sp>
    </p:spTree>
    <p:extLst>
      <p:ext uri="{BB962C8B-B14F-4D97-AF65-F5344CB8AC3E}">
        <p14:creationId xmlns:p14="http://schemas.microsoft.com/office/powerpoint/2010/main" val="239153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77DF68-677B-4F22-95C0-4DC53ED7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applications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8F590-6294-45A9-A786-A658C0D30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r>
              <a:rPr lang="en-US" dirty="0"/>
              <a:t>Phase I </a:t>
            </a:r>
          </a:p>
          <a:p>
            <a:pPr lvl="1"/>
            <a:r>
              <a:rPr lang="en-US" dirty="0"/>
              <a:t>proof of concept</a:t>
            </a:r>
          </a:p>
          <a:p>
            <a:r>
              <a:rPr lang="en-US" dirty="0"/>
              <a:t>Phase II following Phase I</a:t>
            </a:r>
          </a:p>
          <a:p>
            <a:r>
              <a:rPr lang="en-US" dirty="0"/>
              <a:t>Fast Track </a:t>
            </a:r>
          </a:p>
          <a:p>
            <a:pPr lvl="1"/>
            <a:r>
              <a:rPr lang="en-US" dirty="0"/>
              <a:t>combined Phase I and II (12 page research plan)</a:t>
            </a:r>
          </a:p>
          <a:p>
            <a:r>
              <a:rPr lang="en-US" dirty="0"/>
              <a:t>Direct to Phase II (SBIR only) </a:t>
            </a:r>
          </a:p>
          <a:p>
            <a:pPr lvl="1"/>
            <a:r>
              <a:rPr lang="en-US" dirty="0"/>
              <a:t>Phase I equivalent work completed without SB funding</a:t>
            </a:r>
          </a:p>
          <a:p>
            <a:r>
              <a:rPr lang="en-US" dirty="0">
                <a:hlinkClick r:id="rId2"/>
              </a:rPr>
              <a:t>Budget Waiver Topics</a:t>
            </a:r>
            <a:endParaRPr lang="en-US" dirty="0"/>
          </a:p>
          <a:p>
            <a:r>
              <a:rPr lang="en-US" dirty="0"/>
              <a:t>Commercialization Readiness Pilot (Phase 2 awarded)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BE3664-9569-449C-877B-E19223B31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7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>
          <a:xfrm>
            <a:off x="3886200" y="228600"/>
            <a:ext cx="4876800" cy="563563"/>
          </a:xfrm>
        </p:spPr>
        <p:txBody>
          <a:bodyPr/>
          <a:lstStyle/>
          <a:p>
            <a:r>
              <a:rPr lang="en-US" dirty="0"/>
              <a:t>SBIR or STTR?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63575"/>
              </p:ext>
            </p:extLst>
          </p:nvPr>
        </p:nvGraphicFramePr>
        <p:xfrm>
          <a:off x="457200" y="1371600"/>
          <a:ext cx="8229599" cy="38163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307">
                <a:tc>
                  <a:txBody>
                    <a:bodyPr/>
                    <a:lstStyle/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SBIR (3.2%, $1B)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T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STTR (0.45%, $144M)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R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69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Partnering Requirement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16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Permits partnering</a:t>
                      </a:r>
                    </a:p>
                    <a:p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T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Requires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 a non-profit research institution partner </a:t>
                      </a:r>
                    </a:p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(e.g. university)</a:t>
                      </a:r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R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62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Work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Requirement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16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Guidelines: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May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 outsource 33% (Phase I) 50% (Phase II)</a:t>
                      </a:r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</a:endParaRPr>
                    </a:p>
                    <a:p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solidFill>
                      <a:srgbClr val="ED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Minimum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 W</a:t>
                      </a:r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ork Requirements: 40% small business </a:t>
                      </a:r>
                    </a:p>
                    <a:p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30% 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research institution partner</a:t>
                      </a:r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R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D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362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Principal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Investigator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L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Primary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 employment (&gt;50%) must be with the small business </a:t>
                      </a:r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B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May be employed</a:t>
                      </a:r>
                      <a:r>
                        <a:rPr lang="en-US" sz="1800" u="none" baseline="0" dirty="0">
                          <a:solidFill>
                            <a:schemeClr val="accent3">
                              <a:lumMod val="25000"/>
                            </a:schemeClr>
                          </a:solidFill>
                        </a:rPr>
                        <a:t> by either the research institution partner or small business</a:t>
                      </a:r>
                      <a:endParaRPr lang="en-US" sz="1800" u="none" dirty="0">
                        <a:solidFill>
                          <a:schemeClr val="accent3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2" marR="91442" marT="45728" marB="45728">
                    <a:lnR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4D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 bwMode="auto">
          <a:xfrm>
            <a:off x="1143000" y="5401480"/>
            <a:ext cx="7230794" cy="982394"/>
          </a:xfrm>
          <a:prstGeom prst="roundRect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004D86"/>
                </a:solidFill>
                <a:ea typeface="ＭＳ Ｐゴシック" charset="-128"/>
              </a:rPr>
              <a:t>Award is always made to the small business </a:t>
            </a:r>
          </a:p>
        </p:txBody>
      </p:sp>
    </p:spTree>
    <p:extLst>
      <p:ext uri="{BB962C8B-B14F-4D97-AF65-F5344CB8AC3E}">
        <p14:creationId xmlns:p14="http://schemas.microsoft.com/office/powerpoint/2010/main" val="28623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28600"/>
            <a:ext cx="5257800" cy="563563"/>
          </a:xfrm>
        </p:spPr>
        <p:txBody>
          <a:bodyPr/>
          <a:lstStyle/>
          <a:p>
            <a:r>
              <a:rPr lang="en-US" dirty="0"/>
              <a:t>         Omnibus Grant Solicitations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/>
              <a:t>NIH, CDC, &amp; FDA SBIR/STTR Grant Solicitation “Parent” FOAs: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https://sbir.nih.gov/funding#omni-sbir</a:t>
            </a:r>
            <a:endParaRPr lang="en-US" b="1" dirty="0"/>
          </a:p>
          <a:p>
            <a:pPr marL="0" indent="0" algn="ctr">
              <a:spcBef>
                <a:spcPts val="0"/>
              </a:spcBef>
              <a:buNone/>
            </a:pPr>
            <a:endParaRPr lang="en-US" sz="2300" b="1" dirty="0">
              <a:solidFill>
                <a:srgbClr val="006BB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Clinical Trial Required</a:t>
            </a:r>
          </a:p>
          <a:p>
            <a:pPr marL="457200" lvl="1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chemeClr val="tx1"/>
                </a:solidFill>
              </a:rPr>
              <a:t>SBIR:</a:t>
            </a:r>
            <a:r>
              <a:rPr lang="en-US" sz="2300" b="1" dirty="0"/>
              <a:t> </a:t>
            </a:r>
            <a:r>
              <a:rPr lang="en-US" b="1" dirty="0">
                <a:hlinkClick r:id="rId4" tooltip="(PA-19-273)"/>
              </a:rPr>
              <a:t>PA-19-273</a:t>
            </a:r>
            <a:r>
              <a:rPr lang="en-US" sz="2300" b="1" dirty="0"/>
              <a:t>	</a:t>
            </a:r>
            <a:r>
              <a:rPr lang="en-US" sz="2300" b="1" dirty="0">
                <a:solidFill>
                  <a:schemeClr val="tx1"/>
                </a:solidFill>
              </a:rPr>
              <a:t>STTR:</a:t>
            </a:r>
            <a:r>
              <a:rPr lang="en-US" sz="2300" b="1" dirty="0">
                <a:solidFill>
                  <a:srgbClr val="006BBD"/>
                </a:solidFill>
              </a:rPr>
              <a:t> </a:t>
            </a:r>
            <a:r>
              <a:rPr lang="en-US" b="1" dirty="0">
                <a:hlinkClick r:id="rId5" tooltip="(PA-19-271)"/>
              </a:rPr>
              <a:t>PA-19-271</a:t>
            </a:r>
            <a:endParaRPr lang="en-US" b="1" dirty="0"/>
          </a:p>
          <a:p>
            <a:pPr marL="457200" lvl="1" indent="0" algn="ctr">
              <a:spcBef>
                <a:spcPts val="0"/>
              </a:spcBef>
              <a:buNone/>
            </a:pPr>
            <a:endParaRPr lang="en-US" sz="3200" b="1" dirty="0"/>
          </a:p>
          <a:p>
            <a:pPr marL="457200" lvl="1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Clinical Trial Not Allowed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300" b="1" dirty="0">
                <a:solidFill>
                  <a:srgbClr val="006BBD"/>
                </a:solidFill>
              </a:rPr>
              <a:t>	</a:t>
            </a:r>
            <a:r>
              <a:rPr lang="en-US" sz="2300" b="1" dirty="0">
                <a:solidFill>
                  <a:schemeClr val="tx1"/>
                </a:solidFill>
              </a:rPr>
              <a:t>SBIR: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b="1" dirty="0">
                <a:hlinkClick r:id="rId6" tooltip="(PA-19-272)"/>
              </a:rPr>
              <a:t>PA-19-272</a:t>
            </a:r>
            <a:r>
              <a:rPr lang="en-US" sz="2300" dirty="0"/>
              <a:t>  </a:t>
            </a:r>
            <a:r>
              <a:rPr lang="en-US" sz="2300" b="1" dirty="0">
                <a:solidFill>
                  <a:schemeClr val="tx1"/>
                </a:solidFill>
              </a:rPr>
              <a:t>STTR: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b="1" dirty="0">
                <a:hlinkClick r:id="rId7" tooltip="(PA-19-270)"/>
              </a:rPr>
              <a:t>PA-19-270</a:t>
            </a:r>
            <a:endParaRPr lang="en-US" sz="23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300" dirty="0"/>
              <a:t>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dirty="0"/>
              <a:t>Release Date: </a:t>
            </a:r>
            <a:r>
              <a:rPr lang="en-US" sz="2200" dirty="0">
                <a:solidFill>
                  <a:srgbClr val="393939"/>
                </a:solidFill>
              </a:rPr>
              <a:t>May 7</a:t>
            </a:r>
            <a:r>
              <a:rPr lang="en-US" sz="2200" dirty="0"/>
              <a:t>, 2019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dirty="0"/>
              <a:t>Receipt Dates:</a:t>
            </a:r>
            <a:r>
              <a:rPr lang="en-US" sz="2200" b="1" dirty="0">
                <a:solidFill>
                  <a:srgbClr val="393939"/>
                </a:solidFill>
              </a:rPr>
              <a:t> </a:t>
            </a:r>
            <a:r>
              <a:rPr lang="en-US" sz="2200" dirty="0">
                <a:solidFill>
                  <a:srgbClr val="393939"/>
                </a:solidFill>
              </a:rPr>
              <a:t>January 6</a:t>
            </a:r>
            <a:r>
              <a:rPr lang="en-US" sz="2200" dirty="0">
                <a:solidFill>
                  <a:srgbClr val="000000"/>
                </a:solidFill>
              </a:rPr>
              <a:t>, April 6 (2020)</a:t>
            </a:r>
          </a:p>
        </p:txBody>
      </p:sp>
    </p:spTree>
    <p:extLst>
      <p:ext uri="{BB962C8B-B14F-4D97-AF65-F5344CB8AC3E}">
        <p14:creationId xmlns:p14="http://schemas.microsoft.com/office/powerpoint/2010/main" val="224015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096E38-977D-4066-9A15-AC181E0C63A8}"/>
              </a:ext>
            </a:extLst>
          </p:cNvPr>
          <p:cNvSpPr txBox="1"/>
          <p:nvPr/>
        </p:nvSpPr>
        <p:spPr>
          <a:xfrm>
            <a:off x="1243237" y="2375217"/>
            <a:ext cx="437739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6"/>
              </a:spcBef>
            </a:pPr>
            <a:r>
              <a:rPr lang="en-US" b="1" dirty="0">
                <a:solidFill>
                  <a:srgbClr val="2F5597"/>
                </a:solidFill>
              </a:rPr>
              <a:t>Does your study…</a:t>
            </a:r>
          </a:p>
          <a:p>
            <a:pPr marL="257175" indent="-257175">
              <a:spcBef>
                <a:spcPts val="675"/>
              </a:spcBef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Involve one or more </a:t>
            </a:r>
            <a:r>
              <a:rPr lang="en-US" sz="1600" b="1" dirty="0">
                <a:solidFill>
                  <a:srgbClr val="0F6FC6"/>
                </a:solidFill>
              </a:rPr>
              <a:t>human participants</a:t>
            </a:r>
            <a:r>
              <a:rPr lang="en-US" sz="1600" dirty="0">
                <a:solidFill>
                  <a:prstClr val="black"/>
                </a:solidFill>
              </a:rPr>
              <a:t>?</a:t>
            </a:r>
          </a:p>
          <a:p>
            <a:pPr marL="257175" indent="-257175">
              <a:spcBef>
                <a:spcPts val="675"/>
              </a:spcBef>
              <a:buFont typeface="+mj-lt"/>
              <a:buAutoNum type="arabicPeriod"/>
            </a:pPr>
            <a:r>
              <a:rPr lang="en-US" sz="1600" b="1" dirty="0">
                <a:solidFill>
                  <a:srgbClr val="0F6FC6"/>
                </a:solidFill>
              </a:rPr>
              <a:t>Prospectively assign </a:t>
            </a:r>
            <a:r>
              <a:rPr lang="en-US" sz="1600" dirty="0">
                <a:solidFill>
                  <a:prstClr val="black"/>
                </a:solidFill>
              </a:rPr>
              <a:t>human participant(s) to intervention(s)?</a:t>
            </a:r>
          </a:p>
          <a:p>
            <a:pPr marL="257175" indent="-257175">
              <a:spcBef>
                <a:spcPts val="675"/>
              </a:spcBef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Intend to </a:t>
            </a:r>
            <a:r>
              <a:rPr lang="en-US" sz="1600" b="1" dirty="0">
                <a:solidFill>
                  <a:srgbClr val="0F6FC6"/>
                </a:solidFill>
              </a:rPr>
              <a:t>evaluate the effect of an intervention</a:t>
            </a:r>
            <a:r>
              <a:rPr lang="en-US" sz="1600" dirty="0">
                <a:solidFill>
                  <a:prstClr val="black"/>
                </a:solidFill>
              </a:rPr>
              <a:t> on human participants</a:t>
            </a:r>
          </a:p>
          <a:p>
            <a:pPr marL="257175" indent="-257175">
              <a:spcBef>
                <a:spcPts val="675"/>
              </a:spcBef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Have a </a:t>
            </a:r>
            <a:r>
              <a:rPr lang="en-US" sz="1600" b="1" dirty="0">
                <a:solidFill>
                  <a:srgbClr val="0F6FC6"/>
                </a:solidFill>
              </a:rPr>
              <a:t>health-related biomedical or behavioral outcome</a:t>
            </a:r>
            <a:r>
              <a:rPr lang="en-US" sz="1600" b="1" dirty="0">
                <a:solidFill>
                  <a:prstClr val="black"/>
                </a:solidFill>
              </a:rPr>
              <a:t>? </a:t>
            </a:r>
          </a:p>
        </p:txBody>
      </p:sp>
      <p:sp>
        <p:nvSpPr>
          <p:cNvPr id="9" name="Right Brace 8" title="decorative green bracket">
            <a:extLst>
              <a:ext uri="{FF2B5EF4-FFF2-40B4-BE49-F238E27FC236}">
                <a16:creationId xmlns:a16="http://schemas.microsoft.com/office/drawing/2014/main" id="{2C97A495-4382-4B13-9D64-2E2E86878556}"/>
              </a:ext>
            </a:extLst>
          </p:cNvPr>
          <p:cNvSpPr/>
          <p:nvPr/>
        </p:nvSpPr>
        <p:spPr>
          <a:xfrm>
            <a:off x="5687948" y="2833497"/>
            <a:ext cx="242897" cy="1904034"/>
          </a:xfrm>
          <a:prstGeom prst="rightBrace">
            <a:avLst/>
          </a:prstGeom>
          <a:ln w="38100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57388-0B33-462D-96CC-75CED82CB749}"/>
              </a:ext>
            </a:extLst>
          </p:cNvPr>
          <p:cNvSpPr txBox="1"/>
          <p:nvPr/>
        </p:nvSpPr>
        <p:spPr>
          <a:xfrm>
            <a:off x="5998167" y="2908351"/>
            <a:ext cx="1893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F5597"/>
                </a:solidFill>
              </a:rPr>
              <a:t>If “yes” to ALL of these questions, your study is considered a clinical trial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9707" y="5271083"/>
            <a:ext cx="66045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prstClr val="black"/>
                </a:solidFill>
              </a:rPr>
              <a:t>Clinical Trial Interactive Decision Tree: </a:t>
            </a:r>
          </a:p>
          <a:p>
            <a:pPr algn="ctr"/>
            <a:r>
              <a:rPr lang="en-US" sz="1500" dirty="0">
                <a:solidFill>
                  <a:prstClr val="black"/>
                </a:solidFill>
                <a:hlinkClick r:id="rId4"/>
              </a:rPr>
              <a:t>https://grants.nih.gov/ct-decision/index.htm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F6FC6"/>
                </a:solidFill>
              </a:rPr>
              <a:pPr/>
              <a:t>9</a:t>
            </a:fld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098219-A6E9-4CAB-A8D2-745B032E1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2A877-57AE-4D9A-B2D1-4CFE398E0915}"/>
              </a:ext>
            </a:extLst>
          </p:cNvPr>
          <p:cNvSpPr txBox="1"/>
          <p:nvPr/>
        </p:nvSpPr>
        <p:spPr>
          <a:xfrm>
            <a:off x="1243237" y="1147873"/>
            <a:ext cx="6604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Is Your Study an </a:t>
            </a:r>
          </a:p>
          <a:p>
            <a:pPr algn="ctr"/>
            <a:r>
              <a:rPr lang="en-US" sz="3000" dirty="0">
                <a:latin typeface="+mj-lt"/>
              </a:rPr>
              <a:t>NIH-defined Clinical Trial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0181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ew OER ppt template">
  <a:themeElements>
    <a:clrScheme name="Custom 3">
      <a:dk1>
        <a:srgbClr val="3F3F3F"/>
      </a:dk1>
      <a:lt1>
        <a:srgbClr val="FFFFFF"/>
      </a:lt1>
      <a:dk2>
        <a:srgbClr val="3F3F3F"/>
      </a:dk2>
      <a:lt2>
        <a:srgbClr val="3F3F3F"/>
      </a:lt2>
      <a:accent1>
        <a:srgbClr val="0070C0"/>
      </a:accent1>
      <a:accent2>
        <a:srgbClr val="004D86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B0F0"/>
      </a:hlink>
      <a:folHlink>
        <a:srgbClr val="0070C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new OER ppt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new OER ppt template">
  <a:themeElements>
    <a:clrScheme name="Custom 1">
      <a:dk1>
        <a:srgbClr val="002060"/>
      </a:dk1>
      <a:lt1>
        <a:srgbClr val="FFFFFF"/>
      </a:lt1>
      <a:dk2>
        <a:srgbClr val="0070C0"/>
      </a:dk2>
      <a:lt2>
        <a:srgbClr val="00B0F0"/>
      </a:lt2>
      <a:accent1>
        <a:srgbClr val="7F7F7F"/>
      </a:accent1>
      <a:accent2>
        <a:srgbClr val="002060"/>
      </a:accent2>
      <a:accent3>
        <a:srgbClr val="E5E5E5"/>
      </a:accent3>
      <a:accent4>
        <a:srgbClr val="D5E3FF"/>
      </a:accent4>
      <a:accent5>
        <a:srgbClr val="CBCBCB"/>
      </a:accent5>
      <a:accent6>
        <a:srgbClr val="0070C0"/>
      </a:accent6>
      <a:hlink>
        <a:srgbClr val="0070C0"/>
      </a:hlink>
      <a:folHlink>
        <a:srgbClr val="00B0F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D613EADAA394888FF91EF8217DB42" ma:contentTypeVersion="0" ma:contentTypeDescription="Create a new document." ma:contentTypeScope="" ma:versionID="6259e07d416621346a10c588f78135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29033F-11BE-477F-B5F3-38174E399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79CC0E3-1EF4-4F64-88E7-2BDDD431E0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242776-FE35-4481-A53F-32008600F8D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OER ppt template</Template>
  <TotalTime>18995</TotalTime>
  <Words>1155</Words>
  <Application>Microsoft Macintosh PowerPoint</Application>
  <PresentationFormat>On-screen Show (4:3)</PresentationFormat>
  <Paragraphs>266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Courier New</vt:lpstr>
      <vt:lpstr>proxima-nova</vt:lpstr>
      <vt:lpstr>Source Sans Pro</vt:lpstr>
      <vt:lpstr>Trebuchet MS</vt:lpstr>
      <vt:lpstr>Wingdings</vt:lpstr>
      <vt:lpstr>new OER ppt template</vt:lpstr>
      <vt:lpstr>1_new OER ppt template</vt:lpstr>
      <vt:lpstr>2_new OER ppt template</vt:lpstr>
      <vt:lpstr>4_new OER ppt template</vt:lpstr>
      <vt:lpstr>3_new OER ppt template</vt:lpstr>
      <vt:lpstr>6_new OER ppt template</vt:lpstr>
      <vt:lpstr>10_new OER ppt template</vt:lpstr>
      <vt:lpstr>12_new OER ppt template</vt:lpstr>
      <vt:lpstr>13_new OER ppt template</vt:lpstr>
      <vt:lpstr>NIH Small Business Programs</vt:lpstr>
      <vt:lpstr>SB program = Local investment</vt:lpstr>
      <vt:lpstr>STTR Innovation </vt:lpstr>
      <vt:lpstr>SBIR/academic innovation</vt:lpstr>
      <vt:lpstr>PowerPoint Presentation</vt:lpstr>
      <vt:lpstr>Types of applications</vt:lpstr>
      <vt:lpstr>SBIR or STTR?</vt:lpstr>
      <vt:lpstr>         Omnibus Grant Solicitations</vt:lpstr>
      <vt:lpstr>Clinical Trial?</vt:lpstr>
      <vt:lpstr>         Annual Contract Solicitation</vt:lpstr>
      <vt:lpstr>         Commercialization Readiness Pilot Program (Phase II predicate)</vt:lpstr>
      <vt:lpstr>Application  Funding</vt:lpstr>
      <vt:lpstr>Super Important Piece of Advice</vt:lpstr>
      <vt:lpstr>NIH SBIR/STTR Website</vt:lpstr>
      <vt:lpstr>Application Resources</vt:lpstr>
      <vt:lpstr>NIH Technical Assistance Programs</vt:lpstr>
      <vt:lpstr>PowerPoint Presentation</vt:lpstr>
      <vt:lpstr>NIH Entrepreneurs in Residence</vt:lpstr>
      <vt:lpstr>Stay in the know!</vt:lpstr>
      <vt:lpstr>Ask us!</vt:lpstr>
    </vt:vector>
  </TitlesOfParts>
  <Company>NIH\OD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Care of Business SBIR-STTRs 2017</dc:title>
  <dc:subject>SBIR PowerPoint (PPT) Template - 508 Compliant</dc:subject>
  <dc:creator>mportnoy</dc:creator>
  <cp:keywords>OER PowerPoint (PPT) Template - 508 Compliant</cp:keywords>
  <cp:lastModifiedBy>Skurko, Laurel</cp:lastModifiedBy>
  <cp:revision>923</cp:revision>
  <cp:lastPrinted>2019-09-12T13:44:48Z</cp:lastPrinted>
  <dcterms:created xsi:type="dcterms:W3CDTF">2013-03-11T18:16:47Z</dcterms:created>
  <dcterms:modified xsi:type="dcterms:W3CDTF">2019-09-19T21:05:00Z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0x0101002A5D613EADAA394888FF91EF8217DB42</vt:lpwstr>
  </property>
</Properties>
</file>