
<file path=[Content_Types].xml><?xml version="1.0" encoding="utf-8"?>
<Types xmlns="http://schemas.openxmlformats.org/package/2006/content-types">
  <Override PartName="/docProps/core.xml" ContentType="application/vnd.openxmlformats-package.core-properties+xml"/>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slides/slide52.xml" ContentType="application/vnd.openxmlformats-officedocument.presentationml.slide+xml"/>
  <Override PartName="/ppt/notesSlides/notesSlide2.xml" ContentType="application/vnd.openxmlformats-officedocument.presentationml.notesSlide+xml"/>
  <Override PartName="/ppt/slides/slide53.xml" ContentType="application/vnd.openxmlformats-officedocument.presentationml.slide+xml"/>
  <Override PartName="/ppt/slides/slide54.xml" ContentType="application/vnd.openxmlformats-officedocument.presentationml.slide+xml"/>
  <Override PartName="/ppt/notesSlides/notesSlide3.xml" ContentType="application/vnd.openxmlformats-officedocument.presentationml.notesSlide+xml"/>
  <Override PartName="/ppt/slides/slide55.xml" ContentType="application/vnd.openxmlformats-officedocument.presentationml.slide+xml"/>
  <Override PartName="/ppt/notesSlides/notesSlide4.xml" ContentType="application/vnd.openxmlformats-officedocument.presentationml.notes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Slides/notesSlide5.xml" ContentType="application/vnd.openxmlformats-officedocument.presentationml.notesSlide+xml"/>
  <Override PartName="/ppt/slides/slide63.xml" ContentType="application/vnd.openxmlformats-officedocument.presentationml.slide+xml"/>
  <Override PartName="/ppt/diagrams/layout1.xml" ContentType="application/vnd.openxmlformats-officedocument.drawingml.diagramLayout+xml"/>
  <Override PartName="/ppt/diagrams/data1.xml" ContentType="application/vnd.openxmlformats-officedocument.drawingml.diagramData+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Slides/notesSlide6.xml" ContentType="application/vnd.openxmlformats-officedocument.presentationml.notesSlide+xml"/>
  <Override PartName="/ppt/slides/slide74.xml" ContentType="application/vnd.openxmlformats-officedocument.presentationml.slide+xml"/>
  <Override PartName="/ppt/notesSlides/notesSlide7.xml" ContentType="application/vnd.openxmlformats-officedocument.presentationml.notes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tableStyles.xml" ContentType="application/vnd.openxmlformats-officedocument.presentationml.tableStyles+xml"/>
  <Override PartName="/ppt/viewProps.xml" ContentType="application/vnd.openxmlformats-officedocument.presentationml.viewProps+xml"/>
  <Override PartName="/ppt/handoutMasters/handoutMaster1.xml" ContentType="application/vnd.openxmlformats-officedocument.presentationml.handoutMaster+xml"/>
  <Override PartName="/ppt/theme/theme3.xml" ContentType="application/vnd.openxmlformats-officedocument.theme+xml"/>
  <Override PartName="/ppt/presProps.xml" ContentType="application/vnd.openxmlformats-officedocument.presentationml.presProps+xml"/>
  <Override PartName="/docProps/app.xml" ContentType="application/vnd.openxmlformats-officedocument.extended-properties+xml"/>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Types>
</file>

<file path=_rels/.rels>&#65279;<?xml version="1.0" encoding="UTF-8" standalone="yes"?>
<Relationships xmlns="http://schemas.openxmlformats.org/package/2006/relationships">
  <Relationship Id="rId3" Type="http://schemas.openxmlformats.org/package/2006/relationships/metadata/core-properties" Target="docProps/core.xml" />
  <Relationship Id="rId2" Type="http://schemas.openxmlformats.org/package/2006/relationships/metadata/thumbnail" Target="docProps/thumbnail.jpeg" />
  <Relationship Id="rId1" Type="http://schemas.openxmlformats.org/officeDocument/2006/relationships/officeDocument" Target="ppt/presentation.xml" />
  <Relationship Id="rId4" Type="http://schemas.openxmlformats.org/officeDocument/2006/relationships/extended-properties" Target="docProps/app.xml" />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4"/>
  </p:notesMasterIdLst>
  <p:handoutMasterIdLst>
    <p:handoutMasterId r:id="rId85"/>
  </p:handoutMasterIdLst>
  <p:sldIdLst>
    <p:sldId id="342" r:id="rId2"/>
    <p:sldId id="265" r:id="rId3"/>
    <p:sldId id="266" r:id="rId4"/>
    <p:sldId id="287" r:id="rId5"/>
    <p:sldId id="343" r:id="rId6"/>
    <p:sldId id="269" r:id="rId7"/>
    <p:sldId id="344" r:id="rId8"/>
    <p:sldId id="267" r:id="rId9"/>
    <p:sldId id="279" r:id="rId10"/>
    <p:sldId id="278" r:id="rId11"/>
    <p:sldId id="357" r:id="rId12"/>
    <p:sldId id="268" r:id="rId13"/>
    <p:sldId id="355" r:id="rId14"/>
    <p:sldId id="291" r:id="rId15"/>
    <p:sldId id="295" r:id="rId16"/>
    <p:sldId id="296" r:id="rId17"/>
    <p:sldId id="354" r:id="rId18"/>
    <p:sldId id="359" r:id="rId19"/>
    <p:sldId id="332" r:id="rId20"/>
    <p:sldId id="274" r:id="rId21"/>
    <p:sldId id="282" r:id="rId22"/>
    <p:sldId id="283" r:id="rId23"/>
    <p:sldId id="270" r:id="rId24"/>
    <p:sldId id="286" r:id="rId25"/>
    <p:sldId id="285" r:id="rId26"/>
    <p:sldId id="272" r:id="rId27"/>
    <p:sldId id="284" r:id="rId28"/>
    <p:sldId id="299" r:id="rId29"/>
    <p:sldId id="358" r:id="rId30"/>
    <p:sldId id="273" r:id="rId31"/>
    <p:sldId id="315" r:id="rId32"/>
    <p:sldId id="331" r:id="rId33"/>
    <p:sldId id="290" r:id="rId34"/>
    <p:sldId id="300" r:id="rId35"/>
    <p:sldId id="281" r:id="rId36"/>
    <p:sldId id="289" r:id="rId37"/>
    <p:sldId id="361" r:id="rId38"/>
    <p:sldId id="297" r:id="rId39"/>
    <p:sldId id="298" r:id="rId40"/>
    <p:sldId id="317" r:id="rId41"/>
    <p:sldId id="280" r:id="rId42"/>
    <p:sldId id="329" r:id="rId43"/>
    <p:sldId id="294" r:id="rId44"/>
    <p:sldId id="318" r:id="rId45"/>
    <p:sldId id="360" r:id="rId46"/>
    <p:sldId id="351" r:id="rId47"/>
    <p:sldId id="352" r:id="rId48"/>
    <p:sldId id="303" r:id="rId49"/>
    <p:sldId id="304" r:id="rId50"/>
    <p:sldId id="271" r:id="rId51"/>
    <p:sldId id="367" r:id="rId52"/>
    <p:sldId id="368" r:id="rId53"/>
    <p:sldId id="369" r:id="rId54"/>
    <p:sldId id="370" r:id="rId55"/>
    <p:sldId id="371" r:id="rId56"/>
    <p:sldId id="353" r:id="rId57"/>
    <p:sldId id="309" r:id="rId58"/>
    <p:sldId id="314" r:id="rId59"/>
    <p:sldId id="293" r:id="rId60"/>
    <p:sldId id="372" r:id="rId61"/>
    <p:sldId id="328" r:id="rId62"/>
    <p:sldId id="320" r:id="rId63"/>
    <p:sldId id="333" r:id="rId64"/>
    <p:sldId id="339" r:id="rId65"/>
    <p:sldId id="362" r:id="rId66"/>
    <p:sldId id="322" r:id="rId67"/>
    <p:sldId id="336" r:id="rId68"/>
    <p:sldId id="334" r:id="rId69"/>
    <p:sldId id="321" r:id="rId70"/>
    <p:sldId id="363" r:id="rId71"/>
    <p:sldId id="337" r:id="rId72"/>
    <p:sldId id="327" r:id="rId73"/>
    <p:sldId id="340" r:id="rId74"/>
    <p:sldId id="341" r:id="rId75"/>
    <p:sldId id="345" r:id="rId76"/>
    <p:sldId id="346" r:id="rId77"/>
    <p:sldId id="347" r:id="rId78"/>
    <p:sldId id="348" r:id="rId79"/>
    <p:sldId id="364" r:id="rId80"/>
    <p:sldId id="349" r:id="rId81"/>
    <p:sldId id="350" r:id="rId82"/>
    <p:sldId id="310" r:id="rId83"/>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5F5F"/>
    <a:srgbClr val="777777"/>
    <a:srgbClr val="969696"/>
    <a:srgbClr val="CDE5DC"/>
    <a:srgbClr val="BCE2FA"/>
    <a:srgbClr val="F3F3C9"/>
    <a:srgbClr val="D0EFF6"/>
    <a:srgbClr val="DFF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08" y="67"/>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&#65279;<?xml version="1.0" encoding="UTF-8" standalone="yes"?>
<Relationships xmlns="http://schemas.openxmlformats.org/package/2006/relationships">
  <Relationship Id="rId2" Type="http://schemas.openxmlformats.org/officeDocument/2006/relationships/slide" Target="slides/slide1.xml" />
  <Relationship Id="rId3" Type="http://schemas.openxmlformats.org/officeDocument/2006/relationships/slide" Target="slides/slide2.xml" />
  <Relationship Id="rId4" Type="http://schemas.openxmlformats.org/officeDocument/2006/relationships/slide" Target="slides/slide3.xml" />
  <Relationship Id="rId5" Type="http://schemas.openxmlformats.org/officeDocument/2006/relationships/slide" Target="slides/slide4.xml" />
  <Relationship Id="rId6" Type="http://schemas.openxmlformats.org/officeDocument/2006/relationships/slide" Target="slides/slide5.xml" />
  <Relationship Id="rId7" Type="http://schemas.openxmlformats.org/officeDocument/2006/relationships/slide" Target="slides/slide6.xml" />
  <Relationship Id="rId8" Type="http://schemas.openxmlformats.org/officeDocument/2006/relationships/slide" Target="slides/slide7.xml" />
  <Relationship Id="rId9" Type="http://schemas.openxmlformats.org/officeDocument/2006/relationships/slide" Target="slides/slide8.xml" />
  <Relationship Id="rId10" Type="http://schemas.openxmlformats.org/officeDocument/2006/relationships/slide" Target="slides/slide9.xml" />
  <Relationship Id="rId11" Type="http://schemas.openxmlformats.org/officeDocument/2006/relationships/slide" Target="slides/slide10.xml" />
  <Relationship Id="rId12" Type="http://schemas.openxmlformats.org/officeDocument/2006/relationships/slide" Target="slides/slide11.xml" />
  <Relationship Id="rId13" Type="http://schemas.openxmlformats.org/officeDocument/2006/relationships/slide" Target="slides/slide12.xml" />
  <Relationship Id="rId14" Type="http://schemas.openxmlformats.org/officeDocument/2006/relationships/slide" Target="slides/slide13.xml" />
  <Relationship Id="rId15" Type="http://schemas.openxmlformats.org/officeDocument/2006/relationships/slide" Target="slides/slide14.xml" />
  <Relationship Id="rId16" Type="http://schemas.openxmlformats.org/officeDocument/2006/relationships/slide" Target="slides/slide15.xml" />
  <Relationship Id="rId17" Type="http://schemas.openxmlformats.org/officeDocument/2006/relationships/slide" Target="slides/slide16.xml" />
  <Relationship Id="rId18" Type="http://schemas.openxmlformats.org/officeDocument/2006/relationships/slide" Target="slides/slide17.xml" />
  <Relationship Id="rId19" Type="http://schemas.openxmlformats.org/officeDocument/2006/relationships/slide" Target="slides/slide18.xml" />
  <Relationship Id="rId20" Type="http://schemas.openxmlformats.org/officeDocument/2006/relationships/slide" Target="slides/slide19.xml" />
  <Relationship Id="rId21" Type="http://schemas.openxmlformats.org/officeDocument/2006/relationships/slide" Target="slides/slide20.xml" />
  <Relationship Id="rId22" Type="http://schemas.openxmlformats.org/officeDocument/2006/relationships/slide" Target="slides/slide21.xml" />
  <Relationship Id="rId23" Type="http://schemas.openxmlformats.org/officeDocument/2006/relationships/slide" Target="slides/slide22.xml" />
  <Relationship Id="rId24" Type="http://schemas.openxmlformats.org/officeDocument/2006/relationships/slide" Target="slides/slide23.xml" />
  <Relationship Id="rId25" Type="http://schemas.openxmlformats.org/officeDocument/2006/relationships/slide" Target="slides/slide24.xml" />
  <Relationship Id="rId26" Type="http://schemas.openxmlformats.org/officeDocument/2006/relationships/slide" Target="slides/slide25.xml" />
  <Relationship Id="rId27" Type="http://schemas.openxmlformats.org/officeDocument/2006/relationships/slide" Target="slides/slide26.xml" />
  <Relationship Id="rId28" Type="http://schemas.openxmlformats.org/officeDocument/2006/relationships/slide" Target="slides/slide27.xml" />
  <Relationship Id="rId29" Type="http://schemas.openxmlformats.org/officeDocument/2006/relationships/slide" Target="slides/slide28.xml" />
  <Relationship Id="rId30" Type="http://schemas.openxmlformats.org/officeDocument/2006/relationships/slide" Target="slides/slide29.xml" />
  <Relationship Id="rId31" Type="http://schemas.openxmlformats.org/officeDocument/2006/relationships/slide" Target="slides/slide30.xml" />
  <Relationship Id="rId32" Type="http://schemas.openxmlformats.org/officeDocument/2006/relationships/slide" Target="slides/slide31.xml" />
  <Relationship Id="rId33" Type="http://schemas.openxmlformats.org/officeDocument/2006/relationships/slide" Target="slides/slide32.xml" />
  <Relationship Id="rId34" Type="http://schemas.openxmlformats.org/officeDocument/2006/relationships/slide" Target="slides/slide33.xml" />
  <Relationship Id="rId35" Type="http://schemas.openxmlformats.org/officeDocument/2006/relationships/slide" Target="slides/slide34.xml" />
  <Relationship Id="rId36" Type="http://schemas.openxmlformats.org/officeDocument/2006/relationships/slide" Target="slides/slide35.xml" />
  <Relationship Id="rId37" Type="http://schemas.openxmlformats.org/officeDocument/2006/relationships/slide" Target="slides/slide36.xml" />
  <Relationship Id="rId38" Type="http://schemas.openxmlformats.org/officeDocument/2006/relationships/slide" Target="slides/slide37.xml" />
  <Relationship Id="rId39" Type="http://schemas.openxmlformats.org/officeDocument/2006/relationships/slide" Target="slides/slide38.xml" />
  <Relationship Id="rId40" Type="http://schemas.openxmlformats.org/officeDocument/2006/relationships/slide" Target="slides/slide39.xml" />
  <Relationship Id="rId41" Type="http://schemas.openxmlformats.org/officeDocument/2006/relationships/slide" Target="slides/slide40.xml" />
  <Relationship Id="rId42" Type="http://schemas.openxmlformats.org/officeDocument/2006/relationships/slide" Target="slides/slide41.xml" />
  <Relationship Id="rId43" Type="http://schemas.openxmlformats.org/officeDocument/2006/relationships/slide" Target="slides/slide42.xml" />
  <Relationship Id="rId44" Type="http://schemas.openxmlformats.org/officeDocument/2006/relationships/slide" Target="slides/slide43.xml" />
  <Relationship Id="rId45" Type="http://schemas.openxmlformats.org/officeDocument/2006/relationships/slide" Target="slides/slide44.xml" />
  <Relationship Id="rId46" Type="http://schemas.openxmlformats.org/officeDocument/2006/relationships/slide" Target="slides/slide45.xml" />
  <Relationship Id="rId47" Type="http://schemas.openxmlformats.org/officeDocument/2006/relationships/slide" Target="slides/slide46.xml" />
  <Relationship Id="rId48" Type="http://schemas.openxmlformats.org/officeDocument/2006/relationships/slide" Target="slides/slide47.xml" />
  <Relationship Id="rId49" Type="http://schemas.openxmlformats.org/officeDocument/2006/relationships/slide" Target="slides/slide48.xml" />
  <Relationship Id="rId50" Type="http://schemas.openxmlformats.org/officeDocument/2006/relationships/slide" Target="slides/slide49.xml" />
  <Relationship Id="rId51" Type="http://schemas.openxmlformats.org/officeDocument/2006/relationships/slide" Target="slides/slide50.xml" />
  <Relationship Id="rId52" Type="http://schemas.openxmlformats.org/officeDocument/2006/relationships/slide" Target="slides/slide51.xml" />
  <Relationship Id="rId53" Type="http://schemas.openxmlformats.org/officeDocument/2006/relationships/slide" Target="slides/slide52.xml" />
  <Relationship Id="rId54" Type="http://schemas.openxmlformats.org/officeDocument/2006/relationships/slide" Target="slides/slide53.xml" />
  <Relationship Id="rId55" Type="http://schemas.openxmlformats.org/officeDocument/2006/relationships/slide" Target="slides/slide54.xml" />
  <Relationship Id="rId56" Type="http://schemas.openxmlformats.org/officeDocument/2006/relationships/slide" Target="slides/slide55.xml" />
  <Relationship Id="rId57" Type="http://schemas.openxmlformats.org/officeDocument/2006/relationships/slide" Target="slides/slide56.xml" />
  <Relationship Id="rId58" Type="http://schemas.openxmlformats.org/officeDocument/2006/relationships/slide" Target="slides/slide57.xml" />
  <Relationship Id="rId59" Type="http://schemas.openxmlformats.org/officeDocument/2006/relationships/slide" Target="slides/slide58.xml" />
  <Relationship Id="rId60" Type="http://schemas.openxmlformats.org/officeDocument/2006/relationships/slide" Target="slides/slide59.xml" />
  <Relationship Id="rId61" Type="http://schemas.openxmlformats.org/officeDocument/2006/relationships/slide" Target="slides/slide60.xml" />
  <Relationship Id="rId62" Type="http://schemas.openxmlformats.org/officeDocument/2006/relationships/slide" Target="slides/slide61.xml" />
  <Relationship Id="rId63" Type="http://schemas.openxmlformats.org/officeDocument/2006/relationships/slide" Target="slides/slide62.xml" />
  <Relationship Id="rId64" Type="http://schemas.openxmlformats.org/officeDocument/2006/relationships/slide" Target="slides/slide63.xml" />
  <Relationship Id="rId65" Type="http://schemas.openxmlformats.org/officeDocument/2006/relationships/slide" Target="slides/slide64.xml" />
  <Relationship Id="rId66" Type="http://schemas.openxmlformats.org/officeDocument/2006/relationships/slide" Target="slides/slide65.xml" />
  <Relationship Id="rId67" Type="http://schemas.openxmlformats.org/officeDocument/2006/relationships/slide" Target="slides/slide66.xml" />
  <Relationship Id="rId68" Type="http://schemas.openxmlformats.org/officeDocument/2006/relationships/slide" Target="slides/slide67.xml" />
  <Relationship Id="rId69" Type="http://schemas.openxmlformats.org/officeDocument/2006/relationships/slide" Target="slides/slide68.xml" />
  <Relationship Id="rId70" Type="http://schemas.openxmlformats.org/officeDocument/2006/relationships/slide" Target="slides/slide69.xml" />
  <Relationship Id="rId71" Type="http://schemas.openxmlformats.org/officeDocument/2006/relationships/slide" Target="slides/slide70.xml" />
  <Relationship Id="rId72" Type="http://schemas.openxmlformats.org/officeDocument/2006/relationships/slide" Target="slides/slide71.xml" />
  <Relationship Id="rId73" Type="http://schemas.openxmlformats.org/officeDocument/2006/relationships/slide" Target="slides/slide72.xml" />
  <Relationship Id="rId74" Type="http://schemas.openxmlformats.org/officeDocument/2006/relationships/slide" Target="slides/slide73.xml" />
  <Relationship Id="rId75" Type="http://schemas.openxmlformats.org/officeDocument/2006/relationships/slide" Target="slides/slide74.xml" />
  <Relationship Id="rId76" Type="http://schemas.openxmlformats.org/officeDocument/2006/relationships/slide" Target="slides/slide75.xml" />
  <Relationship Id="rId77" Type="http://schemas.openxmlformats.org/officeDocument/2006/relationships/slide" Target="slides/slide76.xml" />
  <Relationship Id="rId78" Type="http://schemas.openxmlformats.org/officeDocument/2006/relationships/slide" Target="slides/slide77.xml" />
  <Relationship Id="rId79" Type="http://schemas.openxmlformats.org/officeDocument/2006/relationships/slide" Target="slides/slide78.xml" />
  <Relationship Id="rId80" Type="http://schemas.openxmlformats.org/officeDocument/2006/relationships/slide" Target="slides/slide79.xml" />
  <Relationship Id="rId81" Type="http://schemas.openxmlformats.org/officeDocument/2006/relationships/slide" Target="slides/slide80.xml" />
  <Relationship Id="rId82" Type="http://schemas.openxmlformats.org/officeDocument/2006/relationships/slide" Target="slides/slide81.xml" />
  <Relationship Id="rId83" Type="http://schemas.openxmlformats.org/officeDocument/2006/relationships/slide" Target="slides/slide82.xml" />
  <Relationship Id="rId84" Type="http://schemas.openxmlformats.org/officeDocument/2006/relationships/notesMaster" Target="notesMasters/notesMaster1.xml" />
  <Relationship Id="rId89" Type="http://schemas.openxmlformats.org/officeDocument/2006/relationships/tableStyles" Target="tableStyles.xml" />
  <Relationship Id="rId87" Type="http://schemas.openxmlformats.org/officeDocument/2006/relationships/viewProps" Target="viewProps.xml" />
  <Relationship Id="rId85" Type="http://schemas.openxmlformats.org/officeDocument/2006/relationships/handoutMaster" Target="handoutMasters/handoutMaster1.xml" />
  <Relationship Id="rId88" Type="http://schemas.openxmlformats.org/officeDocument/2006/relationships/theme" Target="theme/theme1.xml" />
  <Relationship Id="rId1" Type="http://schemas.openxmlformats.org/officeDocument/2006/relationships/slideMaster" Target="slideMasters/slideMaster1.xml" />
  <Relationship Id="rId86" Type="http://schemas.openxmlformats.org/officeDocument/2006/relationships/presProps" Target="presProps.xml" />
</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C49B60-9BD7-4D7E-8719-7D4B5DB16C75}" type="doc">
      <dgm:prSet loTypeId="urn:microsoft.com/office/officeart/2005/8/layout/venn1" loCatId="relationship" qsTypeId="urn:microsoft.com/office/officeart/2005/8/quickstyle/simple1" qsCatId="simple" csTypeId="urn:microsoft.com/office/officeart/2005/8/colors/colorful1" csCatId="colorful" phldr="1"/>
      <dgm:spPr/>
    </dgm:pt>
    <dgm:pt modelId="{EAFCE811-D0F4-4C02-837D-4B12101E1733}">
      <dgm:prSet phldrT="[Text]"/>
      <dgm:spPr/>
      <dgm:t>
        <a:bodyPr/>
        <a:lstStyle/>
        <a:p>
          <a:r>
            <a:rPr lang="en-US" dirty="0" smtClean="0"/>
            <a:t>Company Goals</a:t>
          </a:r>
          <a:endParaRPr lang="en-US" dirty="0"/>
        </a:p>
      </dgm:t>
    </dgm:pt>
    <dgm:pt modelId="{F01A755F-8FC7-4E7F-B224-1428EC5A3F7C}" type="sibTrans" cxnId="{D2855564-E5EE-4DD8-9395-81A0D6ECBF16}">
      <dgm:prSet/>
      <dgm:spPr/>
      <dgm:t>
        <a:bodyPr/>
        <a:lstStyle/>
        <a:p>
          <a:endParaRPr lang="en-US"/>
        </a:p>
      </dgm:t>
    </dgm:pt>
    <dgm:pt modelId="{D4C35CE2-2557-4ED2-9CFD-F4C7B66506DA}" type="parTrans" cxnId="{D2855564-E5EE-4DD8-9395-81A0D6ECBF16}">
      <dgm:prSet/>
      <dgm:spPr/>
      <dgm:t>
        <a:bodyPr/>
        <a:lstStyle/>
        <a:p>
          <a:endParaRPr lang="en-US"/>
        </a:p>
      </dgm:t>
    </dgm:pt>
    <dgm:pt modelId="{D3A752F6-7540-4EA7-9015-D1FBAD715C57}">
      <dgm:prSet phldrT="[Text]"/>
      <dgm:spPr/>
      <dgm:t>
        <a:bodyPr/>
        <a:lstStyle/>
        <a:p>
          <a:r>
            <a:rPr lang="en-US" dirty="0" smtClean="0"/>
            <a:t>Company IP</a:t>
          </a:r>
          <a:endParaRPr lang="en-US" dirty="0"/>
        </a:p>
      </dgm:t>
    </dgm:pt>
    <dgm:pt modelId="{755C36C0-5D63-4F22-BA70-5E7B7C05D350}" type="sibTrans" cxnId="{D904AA34-5854-4639-AF9F-009003484A21}">
      <dgm:prSet/>
      <dgm:spPr/>
      <dgm:t>
        <a:bodyPr/>
        <a:lstStyle/>
        <a:p>
          <a:endParaRPr lang="en-US"/>
        </a:p>
      </dgm:t>
    </dgm:pt>
    <dgm:pt modelId="{CCEFD317-2AFC-4CC5-B42E-8818279F238F}" type="parTrans" cxnId="{D904AA34-5854-4639-AF9F-009003484A21}">
      <dgm:prSet/>
      <dgm:spPr/>
      <dgm:t>
        <a:bodyPr/>
        <a:lstStyle/>
        <a:p>
          <a:endParaRPr lang="en-US"/>
        </a:p>
      </dgm:t>
    </dgm:pt>
    <dgm:pt modelId="{04837372-184F-4933-B6F8-67E938A50718}" type="pres">
      <dgm:prSet presAssocID="{50C49B60-9BD7-4D7E-8719-7D4B5DB16C75}" presName="compositeShape" presStyleCnt="0">
        <dgm:presLayoutVars>
          <dgm:chMax val="7"/>
          <dgm:dir/>
          <dgm:resizeHandles val="exact"/>
        </dgm:presLayoutVars>
      </dgm:prSet>
      <dgm:spPr/>
    </dgm:pt>
    <dgm:pt modelId="{03438984-5B3F-40F5-A374-663A6F9747E8}" type="pres">
      <dgm:prSet presAssocID="{EAFCE811-D0F4-4C02-837D-4B12101E1733}" presName="circ1" presStyleLbl="vennNode1" presStyleIdx="0" presStyleCnt="2"/>
      <dgm:spPr/>
      <dgm:t>
        <a:bodyPr/>
        <a:lstStyle/>
        <a:p>
          <a:endParaRPr lang="en-US"/>
        </a:p>
      </dgm:t>
    </dgm:pt>
    <dgm:pt modelId="{20DA425A-0074-4FB1-B2CA-4E9A588B472E}" type="pres">
      <dgm:prSet presAssocID="{EAFCE811-D0F4-4C02-837D-4B12101E1733}" presName="circ1Tx" presStyleLbl="revTx" presStyleIdx="0" presStyleCnt="0">
        <dgm:presLayoutVars>
          <dgm:chMax val="0"/>
          <dgm:chPref val="0"/>
          <dgm:bulletEnabled val="1"/>
        </dgm:presLayoutVars>
      </dgm:prSet>
      <dgm:spPr/>
      <dgm:t>
        <a:bodyPr/>
        <a:lstStyle/>
        <a:p>
          <a:endParaRPr lang="en-US"/>
        </a:p>
      </dgm:t>
    </dgm:pt>
    <dgm:pt modelId="{A18A7FF7-D0E2-474B-821B-8BDAADCDC34C}" type="pres">
      <dgm:prSet presAssocID="{D3A752F6-7540-4EA7-9015-D1FBAD715C57}" presName="circ2" presStyleLbl="vennNode1" presStyleIdx="1" presStyleCnt="2"/>
      <dgm:spPr/>
      <dgm:t>
        <a:bodyPr/>
        <a:lstStyle/>
        <a:p>
          <a:endParaRPr lang="en-US"/>
        </a:p>
      </dgm:t>
    </dgm:pt>
    <dgm:pt modelId="{C7CF5F76-C637-44B0-A356-353161E31B6D}" type="pres">
      <dgm:prSet presAssocID="{D3A752F6-7540-4EA7-9015-D1FBAD715C57}" presName="circ2Tx" presStyleLbl="revTx" presStyleIdx="0" presStyleCnt="0">
        <dgm:presLayoutVars>
          <dgm:chMax val="0"/>
          <dgm:chPref val="0"/>
          <dgm:bulletEnabled val="1"/>
        </dgm:presLayoutVars>
      </dgm:prSet>
      <dgm:spPr/>
      <dgm:t>
        <a:bodyPr/>
        <a:lstStyle/>
        <a:p>
          <a:endParaRPr lang="en-US"/>
        </a:p>
      </dgm:t>
    </dgm:pt>
  </dgm:ptLst>
  <dgm:cxnLst>
    <dgm:cxn modelId="{F9CA12DD-B897-45EE-9A23-96424158189B}" type="presOf" srcId="{EAFCE811-D0F4-4C02-837D-4B12101E1733}" destId="{03438984-5B3F-40F5-A374-663A6F9747E8}" srcOrd="0" destOrd="0" presId="urn:microsoft.com/office/officeart/2005/8/layout/venn1"/>
    <dgm:cxn modelId="{4AB08AF8-B075-41C5-B64A-48FDE8DD2FB8}" type="presOf" srcId="{50C49B60-9BD7-4D7E-8719-7D4B5DB16C75}" destId="{04837372-184F-4933-B6F8-67E938A50718}" srcOrd="0" destOrd="0" presId="urn:microsoft.com/office/officeart/2005/8/layout/venn1"/>
    <dgm:cxn modelId="{7E8695E0-D905-4AE4-9403-39236E976B95}" type="presOf" srcId="{EAFCE811-D0F4-4C02-837D-4B12101E1733}" destId="{20DA425A-0074-4FB1-B2CA-4E9A588B472E}" srcOrd="1" destOrd="0" presId="urn:microsoft.com/office/officeart/2005/8/layout/venn1"/>
    <dgm:cxn modelId="{D3055B7D-16DF-48E0-B1B3-1E4E9C585A3D}" type="presOf" srcId="{D3A752F6-7540-4EA7-9015-D1FBAD715C57}" destId="{C7CF5F76-C637-44B0-A356-353161E31B6D}" srcOrd="1" destOrd="0" presId="urn:microsoft.com/office/officeart/2005/8/layout/venn1"/>
    <dgm:cxn modelId="{D811E15D-0171-492D-A583-35AB8B5F698F}" type="presOf" srcId="{D3A752F6-7540-4EA7-9015-D1FBAD715C57}" destId="{A18A7FF7-D0E2-474B-821B-8BDAADCDC34C}" srcOrd="0" destOrd="0" presId="urn:microsoft.com/office/officeart/2005/8/layout/venn1"/>
    <dgm:cxn modelId="{D904AA34-5854-4639-AF9F-009003484A21}" srcId="{50C49B60-9BD7-4D7E-8719-7D4B5DB16C75}" destId="{D3A752F6-7540-4EA7-9015-D1FBAD715C57}" srcOrd="1" destOrd="0" parTransId="{CCEFD317-2AFC-4CC5-B42E-8818279F238F}" sibTransId="{755C36C0-5D63-4F22-BA70-5E7B7C05D350}"/>
    <dgm:cxn modelId="{D2855564-E5EE-4DD8-9395-81A0D6ECBF16}" srcId="{50C49B60-9BD7-4D7E-8719-7D4B5DB16C75}" destId="{EAFCE811-D0F4-4C02-837D-4B12101E1733}" srcOrd="0" destOrd="0" parTransId="{D4C35CE2-2557-4ED2-9CFD-F4C7B66506DA}" sibTransId="{F01A755F-8FC7-4E7F-B224-1428EC5A3F7C}"/>
    <dgm:cxn modelId="{DB39EAFC-D21C-422C-868E-0C5E83CED397}" type="presParOf" srcId="{04837372-184F-4933-B6F8-67E938A50718}" destId="{03438984-5B3F-40F5-A374-663A6F9747E8}" srcOrd="0" destOrd="0" presId="urn:microsoft.com/office/officeart/2005/8/layout/venn1"/>
    <dgm:cxn modelId="{3720A80C-656B-4F99-9788-15DDA6EA3809}" type="presParOf" srcId="{04837372-184F-4933-B6F8-67E938A50718}" destId="{20DA425A-0074-4FB1-B2CA-4E9A588B472E}" srcOrd="1" destOrd="0" presId="urn:microsoft.com/office/officeart/2005/8/layout/venn1"/>
    <dgm:cxn modelId="{CE53452B-9A75-4134-953F-508A51B5D561}" type="presParOf" srcId="{04837372-184F-4933-B6F8-67E938A50718}" destId="{A18A7FF7-D0E2-474B-821B-8BDAADCDC34C}" srcOrd="2" destOrd="0" presId="urn:microsoft.com/office/officeart/2005/8/layout/venn1"/>
    <dgm:cxn modelId="{BBB39BFE-A78D-4A86-A622-2AF9CFE5269E}" type="presParOf" srcId="{04837372-184F-4933-B6F8-67E938A50718}" destId="{C7CF5F76-C637-44B0-A356-353161E31B6D}"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38984-5B3F-40F5-A374-663A6F9747E8}">
      <dsp:nvSpPr>
        <dsp:cNvPr id="0" name=""/>
        <dsp:cNvSpPr/>
      </dsp:nvSpPr>
      <dsp:spPr>
        <a:xfrm>
          <a:off x="87439" y="216979"/>
          <a:ext cx="2156841" cy="2156840"/>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kern="1200" dirty="0" smtClean="0"/>
            <a:t>Company Goals</a:t>
          </a:r>
          <a:endParaRPr lang="en-US" sz="1900" kern="1200" dirty="0"/>
        </a:p>
      </dsp:txBody>
      <dsp:txXfrm>
        <a:off x="388619" y="471317"/>
        <a:ext cx="1243584" cy="1648165"/>
      </dsp:txXfrm>
    </dsp:sp>
    <dsp:sp modelId="{A18A7FF7-D0E2-474B-821B-8BDAADCDC34C}">
      <dsp:nvSpPr>
        <dsp:cNvPr id="0" name=""/>
        <dsp:cNvSpPr/>
      </dsp:nvSpPr>
      <dsp:spPr>
        <a:xfrm>
          <a:off x="1641919" y="216979"/>
          <a:ext cx="2156841" cy="2156840"/>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kern="1200" dirty="0" smtClean="0"/>
            <a:t>Company IP</a:t>
          </a:r>
          <a:endParaRPr lang="en-US" sz="1900" kern="1200" dirty="0"/>
        </a:p>
      </dsp:txBody>
      <dsp:txXfrm>
        <a:off x="2253996" y="471317"/>
        <a:ext cx="1243584" cy="164816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&#65279;<?xml version="1.0" encoding="UTF-8" standalone="yes"?>
<Relationships xmlns="http://schemas.openxmlformats.org/package/2006/relationships">
  <Relationship Id="rId1" Type="http://schemas.openxmlformats.org/officeDocument/2006/relationships/theme" Target="../theme/theme3.xml" />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D1A444A5-0C47-4107-AC7B-51048E7C797F}" type="datetimeFigureOut">
              <a:rPr lang="en-US" smtClean="0"/>
              <a:t/>
            </a:fld>
            <a:endParaRPr lang="en-US" dirty="0"/>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D712ABBA-E7F7-4DDC-B016-5FE1118BE84B}" type="slidenum">
              <a:rPr lang="en-US" smtClean="0"/>
              <a:t>‹#›</a:t>
            </a:fld>
            <a:endParaRPr lang="en-US" dirty="0"/>
          </a:p>
        </p:txBody>
      </p:sp>
    </p:spTree>
    <p:extLst>
      <p:ext uri="{BB962C8B-B14F-4D97-AF65-F5344CB8AC3E}">
        <p14:creationId xmlns:p14="http://schemas.microsoft.com/office/powerpoint/2010/main" val="2319658458"/>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
<Relationships xmlns="http://schemas.openxmlformats.org/package/2006/relationships">
  <Relationship Id="rId1" Type="http://schemas.openxmlformats.org/officeDocument/2006/relationships/theme" Target="../theme/theme2.xml" />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79" tIns="46240" rIns="92479" bIns="46240"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79" tIns="46240" rIns="92479" bIns="46240" rtlCol="0"/>
          <a:lstStyle>
            <a:lvl1pPr algn="r">
              <a:defRPr sz="1200"/>
            </a:lvl1pPr>
          </a:lstStyle>
          <a:p>
            <a:fld id="{112AC3E7-B8E2-446B-B13B-D162AADC35AF}" type="datetimeFigureOut">
              <a:rPr lang="en-US" smtClean="0"/>
              <a:t/>
            </a:fld>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79" tIns="46240" rIns="92479" bIns="46240"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9" tIns="46240" rIns="92479" bIns="4624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79" tIns="46240" rIns="92479" bIns="4624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79" tIns="46240" rIns="92479" bIns="46240" rtlCol="0" anchor="b"/>
          <a:lstStyle>
            <a:lvl1pPr algn="r">
              <a:defRPr sz="1200"/>
            </a:lvl1pPr>
          </a:lstStyle>
          <a:p>
            <a:fld id="{69635524-C538-4818-AB6B-32B3A9D3C86E}" type="slidenum">
              <a:rPr lang="en-US" smtClean="0"/>
              <a:t>‹#›</a:t>
            </a:fld>
            <a:endParaRPr lang="en-US" dirty="0"/>
          </a:p>
        </p:txBody>
      </p:sp>
    </p:spTree>
    <p:extLst>
      <p:ext uri="{BB962C8B-B14F-4D97-AF65-F5344CB8AC3E}">
        <p14:creationId xmlns:p14="http://schemas.microsoft.com/office/powerpoint/2010/main" val="3177452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
<Relationships xmlns="http://schemas.openxmlformats.org/package/2006/relationships">
  <Relationship Id="rId2" Type="http://schemas.openxmlformats.org/officeDocument/2006/relationships/slide" Target="../slides/slide51.xml" />
  <Relationship Id="rId1" Type="http://schemas.openxmlformats.org/officeDocument/2006/relationships/notesMaster" Target="../notesMasters/notesMaster1.xml" />
</Relationships>
</file>

<file path=ppt/notesSlides/_rels/notesSlide2.xml.rels>&#65279;<?xml version="1.0" encoding="UTF-8" standalone="yes"?>
<Relationships xmlns="http://schemas.openxmlformats.org/package/2006/relationships">
  <Relationship Id="rId2" Type="http://schemas.openxmlformats.org/officeDocument/2006/relationships/slide" Target="../slides/slide52.xml" />
  <Relationship Id="rId1" Type="http://schemas.openxmlformats.org/officeDocument/2006/relationships/notesMaster" Target="../notesMasters/notesMaster1.xml" />
</Relationships>
</file>

<file path=ppt/notesSlides/_rels/notesSlide3.xml.rels>&#65279;<?xml version="1.0" encoding="UTF-8" standalone="yes"?>
<Relationships xmlns="http://schemas.openxmlformats.org/package/2006/relationships">
  <Relationship Id="rId2" Type="http://schemas.openxmlformats.org/officeDocument/2006/relationships/slide" Target="../slides/slide54.xml" />
  <Relationship Id="rId1" Type="http://schemas.openxmlformats.org/officeDocument/2006/relationships/notesMaster" Target="../notesMasters/notesMaster1.xml" />
</Relationships>
</file>

<file path=ppt/notesSlides/_rels/notesSlide4.xml.rels>&#65279;<?xml version="1.0" encoding="UTF-8" standalone="yes"?>
<Relationships xmlns="http://schemas.openxmlformats.org/package/2006/relationships">
  <Relationship Id="rId2" Type="http://schemas.openxmlformats.org/officeDocument/2006/relationships/slide" Target="../slides/slide55.xml" />
  <Relationship Id="rId1" Type="http://schemas.openxmlformats.org/officeDocument/2006/relationships/notesMaster" Target="../notesMasters/notesMaster1.xml" />
</Relationships>
</file>

<file path=ppt/notesSlides/_rels/notesSlide5.xml.rels>&#65279;<?xml version="1.0" encoding="UTF-8" standalone="yes"?>
<Relationships xmlns="http://schemas.openxmlformats.org/package/2006/relationships">
  <Relationship Id="rId2" Type="http://schemas.openxmlformats.org/officeDocument/2006/relationships/slide" Target="../slides/slide62.xml" />
  <Relationship Id="rId1" Type="http://schemas.openxmlformats.org/officeDocument/2006/relationships/notesMaster" Target="../notesMasters/notesMaster1.xml" />
</Relationships>
</file>

<file path=ppt/notesSlides/_rels/notesSlide6.xml.rels>&#65279;<?xml version="1.0" encoding="UTF-8" standalone="yes"?>
<Relationships xmlns="http://schemas.openxmlformats.org/package/2006/relationships">
  <Relationship Id="rId2" Type="http://schemas.openxmlformats.org/officeDocument/2006/relationships/slide" Target="../slides/slide73.xml" />
  <Relationship Id="rId1" Type="http://schemas.openxmlformats.org/officeDocument/2006/relationships/notesMaster" Target="../notesMasters/notesMaster1.xml" />
</Relationships>
</file>

<file path=ppt/notesSlides/_rels/notesSlide7.xml.rels>&#65279;<?xml version="1.0" encoding="UTF-8" standalone="yes"?>
<Relationships xmlns="http://schemas.openxmlformats.org/package/2006/relationships">
  <Relationship Id="rId2" Type="http://schemas.openxmlformats.org/officeDocument/2006/relationships/slide" Target="../slides/slide74.xml" />
  <Relationship Id="rId1" Type="http://schemas.openxmlformats.org/officeDocument/2006/relationships/notesMaster" Target="../notesMasters/notesMaster1.xml" />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defTabSz="924916">
              <a:defRPr/>
            </a:pPr>
            <a:r>
              <a:rPr lang="en-US" dirty="0" smtClean="0"/>
              <a:t>Created by state law</a:t>
            </a:r>
          </a:p>
          <a:p>
            <a:endParaRPr lang="en-US" dirty="0"/>
          </a:p>
        </p:txBody>
      </p:sp>
      <p:sp>
        <p:nvSpPr>
          <p:cNvPr id="4" name="Slide Number Placeholder 3"/>
          <p:cNvSpPr>
            <a:spLocks noGrp="1"/>
          </p:cNvSpPr>
          <p:nvPr>
            <p:ph type="sldNum" sz="quarter" idx="10"/>
          </p:nvPr>
        </p:nvSpPr>
        <p:spPr/>
        <p:txBody>
          <a:bodyPr/>
          <a:lstStyle/>
          <a:p>
            <a:fld id="{69635524-C538-4818-AB6B-32B3A9D3C86E}" type="slidenum">
              <a:rPr lang="en-US" smtClean="0"/>
              <a:t>51</a:t>
            </a:fld>
            <a:endParaRPr lang="en-US" dirty="0"/>
          </a:p>
        </p:txBody>
      </p:sp>
    </p:spTree>
    <p:extLst>
      <p:ext uri="{BB962C8B-B14F-4D97-AF65-F5344CB8AC3E}">
        <p14:creationId xmlns:p14="http://schemas.microsoft.com/office/powerpoint/2010/main" val="1620369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635524-C538-4818-AB6B-32B3A9D3C86E}" type="slidenum">
              <a:rPr lang="en-US" smtClean="0"/>
              <a:t>52</a:t>
            </a:fld>
            <a:endParaRPr lang="en-US" dirty="0"/>
          </a:p>
        </p:txBody>
      </p:sp>
    </p:spTree>
    <p:extLst>
      <p:ext uri="{BB962C8B-B14F-4D97-AF65-F5344CB8AC3E}">
        <p14:creationId xmlns:p14="http://schemas.microsoft.com/office/powerpoint/2010/main" val="180894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69635524-C538-4818-AB6B-32B3A9D3C86E}" type="slidenum">
              <a:rPr lang="en-US" smtClean="0"/>
              <a:t>54</a:t>
            </a:fld>
            <a:endParaRPr lang="en-US" dirty="0"/>
          </a:p>
        </p:txBody>
      </p:sp>
    </p:spTree>
    <p:extLst>
      <p:ext uri="{BB962C8B-B14F-4D97-AF65-F5344CB8AC3E}">
        <p14:creationId xmlns:p14="http://schemas.microsoft.com/office/powerpoint/2010/main" val="1563978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635524-C538-4818-AB6B-32B3A9D3C86E}" type="slidenum">
              <a:rPr lang="en-US" smtClean="0"/>
              <a:t>55</a:t>
            </a:fld>
            <a:endParaRPr lang="en-US" dirty="0"/>
          </a:p>
        </p:txBody>
      </p:sp>
    </p:spTree>
    <p:extLst>
      <p:ext uri="{BB962C8B-B14F-4D97-AF65-F5344CB8AC3E}">
        <p14:creationId xmlns:p14="http://schemas.microsoft.com/office/powerpoint/2010/main" val="2958612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635524-C538-4818-AB6B-32B3A9D3C86E}" type="slidenum">
              <a:rPr lang="en-US" smtClean="0"/>
              <a:t>62</a:t>
            </a:fld>
            <a:endParaRPr lang="en-US" dirty="0"/>
          </a:p>
        </p:txBody>
      </p:sp>
    </p:spTree>
    <p:extLst>
      <p:ext uri="{BB962C8B-B14F-4D97-AF65-F5344CB8AC3E}">
        <p14:creationId xmlns:p14="http://schemas.microsoft.com/office/powerpoint/2010/main" val="402026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635524-C538-4818-AB6B-32B3A9D3C86E}" type="slidenum">
              <a:rPr lang="en-US" smtClean="0"/>
              <a:t>73</a:t>
            </a:fld>
            <a:endParaRPr lang="en-US" dirty="0"/>
          </a:p>
        </p:txBody>
      </p:sp>
    </p:spTree>
    <p:extLst>
      <p:ext uri="{BB962C8B-B14F-4D97-AF65-F5344CB8AC3E}">
        <p14:creationId xmlns:p14="http://schemas.microsoft.com/office/powerpoint/2010/main" val="221491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635524-C538-4818-AB6B-32B3A9D3C86E}" type="slidenum">
              <a:rPr lang="en-US" smtClean="0"/>
              <a:t>74</a:t>
            </a:fld>
            <a:endParaRPr lang="en-US" dirty="0"/>
          </a:p>
        </p:txBody>
      </p:sp>
    </p:spTree>
    <p:extLst>
      <p:ext uri="{BB962C8B-B14F-4D97-AF65-F5344CB8AC3E}">
        <p14:creationId xmlns:p14="http://schemas.microsoft.com/office/powerpoint/2010/main" val="1066139518"/>
      </p:ext>
    </p:extLst>
  </p:cSld>
  <p:clrMapOvr>
    <a:masterClrMapping/>
  </p:clrMapOvr>
</p:notes>
</file>

<file path=ppt/slideLayouts/_rels/slideLayout1.xml.rels>&#65279;<?xml version="1.0" encoding="UTF-8" standalone="yes"?>
<Relationships xmlns="http://schemas.openxmlformats.org/package/2006/relationships">
  <Relationship Id="rId3" Type="http://schemas.openxmlformats.org/officeDocument/2006/relationships/image" Target="../media/image3.png" />
  <Relationship Id="rId2" Type="http://schemas.openxmlformats.org/officeDocument/2006/relationships/image" Target="../media/image2.png" />
  <Relationship Id="rId1" Type="http://schemas.openxmlformats.org/officeDocument/2006/relationships/slideMaster" Target="../slideMasters/slideMaster1.xml" />
</Relationships>
</file>

<file path=ppt/slideLayouts/_rels/slideLayout10.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1.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13.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2.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3.xml.rels>&#65279;<?xml version="1.0" encoding="UTF-8" standalone="yes"?>
<Relationships xmlns="http://schemas.openxmlformats.org/package/2006/relationships">
  <Relationship Id="rId3" Type="http://schemas.openxmlformats.org/officeDocument/2006/relationships/image" Target="../media/image1.png" />
  <Relationship Id="rId2" Type="http://schemas.openxmlformats.org/officeDocument/2006/relationships/image" Target="../media/image2.png" />
  <Relationship Id="rId1" Type="http://schemas.openxmlformats.org/officeDocument/2006/relationships/slideMaster" Target="../slideMasters/slideMaster1.xml" />
</Relationships>
</file>

<file path=ppt/slideLayouts/_rels/slideLayout4.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5.xml.rels>&#65279;<?xml version="1.0" encoding="UTF-8" standalone="yes"?>
<Relationships xmlns="http://schemas.openxmlformats.org/package/2006/relationships">
  <Relationship Id="rId2" Type="http://schemas.openxmlformats.org/officeDocument/2006/relationships/image" Target="../media/image4.jpeg" />
  <Relationship Id="rId1" Type="http://schemas.openxmlformats.org/officeDocument/2006/relationships/slideMaster" Target="../slideMasters/slideMaster1.xml" />
</Relationships>
</file>

<file path=ppt/slideLayouts/_rels/slideLayout6.xml.rels>&#65279;<?xml version="1.0" encoding="UTF-8" standalone="yes"?>
<Relationships xmlns="http://schemas.openxmlformats.org/package/2006/relationships">
  <Relationship Id="rId2" Type="http://schemas.openxmlformats.org/officeDocument/2006/relationships/image" Target="../media/image4.jpeg" />
  <Relationship Id="rId1" Type="http://schemas.openxmlformats.org/officeDocument/2006/relationships/slideMaster" Target="../slideMasters/slideMaster1.xml" />
</Relationships>
</file>

<file path=ppt/slideLayouts/_rels/slideLayout7.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8.xml.rels>&#65279;<?xml version="1.0" encoding="UTF-8" standalone="yes"?>
<Relationships xmlns="http://schemas.openxmlformats.org/package/2006/relationships">
  <Relationship Id="rId1" Type="http://schemas.openxmlformats.org/officeDocument/2006/relationships/slideMaster" Target="../slideMasters/slideMaster1.xml" />
</Relationships>
</file>

<file path=ppt/slideLayouts/_rels/slideLayout9.xml.rels>&#65279;<?xml version="1.0" encoding="UTF-8" standalone="yes"?>
<Relationships xmlns="http://schemas.openxmlformats.org/package/2006/relationships">
  <Relationship Id="rId2" Type="http://schemas.openxmlformats.org/officeDocument/2006/relationships/image" Target="../media/image4.jpeg" />
  <Relationship Id="rId1" Type="http://schemas.openxmlformats.org/officeDocument/2006/relationships/slideMaster" Target="../slideMasters/slideMaster1.xml" />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1" name="Rectangle 60"/>
          <p:cNvSpPr/>
          <p:nvPr userDrawn="1"/>
        </p:nvSpPr>
        <p:spPr>
          <a:xfrm>
            <a:off x="0" y="6172201"/>
            <a:ext cx="9144000" cy="6931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508" name="Rectangle 4"/>
          <p:cNvSpPr>
            <a:spLocks noGrp="1" noChangeArrowheads="1"/>
          </p:cNvSpPr>
          <p:nvPr>
            <p:ph type="subTitle" idx="1" hasCustomPrompt="1"/>
          </p:nvPr>
        </p:nvSpPr>
        <p:spPr>
          <a:xfrm>
            <a:off x="822960" y="3429000"/>
            <a:ext cx="7498080" cy="685800"/>
          </a:xfrm>
          <a:prstGeom prst="rect">
            <a:avLst/>
          </a:prstGeom>
        </p:spPr>
        <p:txBody>
          <a:bodyPr tIns="0" bIns="0"/>
          <a:lstStyle>
            <a:lvl1pPr marL="0" indent="0" algn="ctr">
              <a:buFontTx/>
              <a:buNone/>
              <a:defRPr sz="2800">
                <a:solidFill>
                  <a:schemeClr val="tx1"/>
                </a:solidFill>
              </a:defRPr>
            </a:lvl1pPr>
          </a:lstStyle>
          <a:p>
            <a:r>
              <a:rPr lang="en-US" dirty="0" smtClean="0"/>
              <a:t>Click to edit Master title style</a:t>
            </a:r>
            <a:endParaRPr lang="en-US" dirty="0"/>
          </a:p>
        </p:txBody>
      </p:sp>
      <p:sp>
        <p:nvSpPr>
          <p:cNvPr id="11" name="Content Placeholder 9"/>
          <p:cNvSpPr>
            <a:spLocks noGrp="1"/>
          </p:cNvSpPr>
          <p:nvPr>
            <p:ph sz="quarter" idx="11"/>
          </p:nvPr>
        </p:nvSpPr>
        <p:spPr>
          <a:xfrm>
            <a:off x="2558256" y="5029200"/>
            <a:ext cx="4027488" cy="274637"/>
          </a:xfrm>
          <a:prstGeom prst="rect">
            <a:avLst/>
          </a:prstGeom>
        </p:spPr>
        <p:txBody>
          <a:bodyPr/>
          <a:lstStyle>
            <a:lvl1pPr marL="174625" marR="0" indent="-174625" algn="ctr" defTabSz="914400" rtl="0" eaLnBrk="1" fontAlgn="base" latinLnBrk="0" hangingPunct="1">
              <a:lnSpc>
                <a:spcPct val="100000"/>
              </a:lnSpc>
              <a:spcBef>
                <a:spcPct val="105000"/>
              </a:spcBef>
              <a:spcAft>
                <a:spcPct val="0"/>
              </a:spcAft>
              <a:buClrTx/>
              <a:buSzTx/>
              <a:buFontTx/>
              <a:buNone/>
              <a:tabLst/>
              <a:defRPr sz="1000">
                <a:latin typeface="Century Gothic" panose="020B0502020202020204" pitchFamily="34" charset="0"/>
              </a:defRPr>
            </a:lvl1pPr>
          </a:lstStyle>
          <a:p>
            <a:pPr lvl="0"/>
            <a:r>
              <a:rPr lang="en-US" smtClean="0"/>
              <a:t>Click to edit Master text styles</a:t>
            </a:r>
          </a:p>
        </p:txBody>
      </p:sp>
      <p:pic>
        <p:nvPicPr>
          <p:cNvPr id="57" name="Picture 5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60000">
            <a:off x="3044287" y="643065"/>
            <a:ext cx="3055426" cy="2505772"/>
          </a:xfrm>
          <a:prstGeom prst="rect">
            <a:avLst/>
          </a:prstGeom>
        </p:spPr>
      </p:pic>
      <p:sp>
        <p:nvSpPr>
          <p:cNvPr id="58" name="Picture Placeholder 4"/>
          <p:cNvSpPr>
            <a:spLocks noGrp="1"/>
          </p:cNvSpPr>
          <p:nvPr>
            <p:ph type="pic" sz="quarter" idx="10"/>
          </p:nvPr>
        </p:nvSpPr>
        <p:spPr>
          <a:xfrm>
            <a:off x="3334038" y="898078"/>
            <a:ext cx="2518732" cy="1965960"/>
          </a:xfrm>
          <a:prstGeom prst="rect">
            <a:avLst/>
          </a:prstGeom>
        </p:spPr>
        <p:txBody>
          <a:bodyPr/>
          <a:lstStyle/>
          <a:p>
            <a:endParaRPr lang="en-US" dirty="0"/>
          </a:p>
        </p:txBody>
      </p:sp>
      <p:pic>
        <p:nvPicPr>
          <p:cNvPr id="59" name="Picture 58"/>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77369" y="6336125"/>
            <a:ext cx="1727688" cy="335664"/>
          </a:xfrm>
          <a:prstGeom prst="rect">
            <a:avLst/>
          </a:prstGeom>
        </p:spPr>
      </p:pic>
      <p:sp>
        <p:nvSpPr>
          <p:cNvPr id="60" name="TextBox 59"/>
          <p:cNvSpPr txBox="1"/>
          <p:nvPr userDrawn="1"/>
        </p:nvSpPr>
        <p:spPr>
          <a:xfrm>
            <a:off x="2529230" y="5791200"/>
            <a:ext cx="4085540" cy="153888"/>
          </a:xfrm>
          <a:prstGeom prst="rect">
            <a:avLst/>
          </a:prstGeom>
          <a:noFill/>
        </p:spPr>
        <p:txBody>
          <a:bodyPr wrap="square" lIns="0" tIns="0" rIns="0" bIns="0" rtlCol="0" anchor="ctr">
            <a:spAutoFit/>
          </a:bodyPr>
          <a:lstStyle/>
          <a:p>
            <a:pPr algn="ctr"/>
            <a:r>
              <a:rPr lang="en-US" sz="1000" b="0" spc="0" baseline="0" dirty="0" smtClean="0">
                <a:solidFill>
                  <a:srgbClr val="000000"/>
                </a:solidFill>
                <a:latin typeface="Century Gothic" pitchFamily="34" charset="0"/>
              </a:rPr>
              <a:t>Mintz Levin. </a:t>
            </a:r>
            <a:r>
              <a:rPr lang="en-US" sz="1000" b="1" spc="0" baseline="0" dirty="0" smtClean="0">
                <a:solidFill>
                  <a:srgbClr val="000000"/>
                </a:solidFill>
                <a:latin typeface="Century Gothic" pitchFamily="34" charset="0"/>
              </a:rPr>
              <a:t>Not your standard practice.</a:t>
            </a:r>
            <a:endParaRPr lang="en-US" sz="1000" b="1" spc="0" baseline="0" dirty="0">
              <a:solidFill>
                <a:srgbClr val="000000"/>
              </a:solidFill>
              <a:latin typeface="Century Gothic" pitchFamily="34" charset="0"/>
            </a:endParaRPr>
          </a:p>
        </p:txBody>
      </p:sp>
      <p:sp>
        <p:nvSpPr>
          <p:cNvPr id="3" name="Text Placeholder 2"/>
          <p:cNvSpPr>
            <a:spLocks noGrp="1"/>
          </p:cNvSpPr>
          <p:nvPr>
            <p:ph type="body" sz="quarter" idx="12" hasCustomPrompt="1"/>
          </p:nvPr>
        </p:nvSpPr>
        <p:spPr>
          <a:xfrm>
            <a:off x="1290638" y="4114800"/>
            <a:ext cx="6562725" cy="609600"/>
          </a:xfrm>
          <a:prstGeom prst="rect">
            <a:avLst/>
          </a:prstGeom>
        </p:spPr>
        <p:txBody>
          <a:bodyPr/>
          <a:lstStyle>
            <a:lvl1pPr marL="0" indent="0" algn="ctr">
              <a:buNone/>
              <a:defRPr/>
            </a:lvl1pPr>
            <a:lvl2pPr marL="288925" indent="0" algn="ctr">
              <a:buNone/>
              <a:defRPr/>
            </a:lvl2pPr>
            <a:lvl3pPr marL="579437" indent="0" algn="ctr">
              <a:buNone/>
              <a:defRPr/>
            </a:lvl3pPr>
            <a:lvl4pPr marL="854075" indent="0" algn="ctr">
              <a:buNone/>
              <a:defRPr/>
            </a:lvl4pPr>
            <a:lvl5pPr marL="1144587" indent="0" algn="ctr">
              <a:buNone/>
              <a:defRPr/>
            </a:lvl5pPr>
          </a:lstStyle>
          <a:p>
            <a:pPr lvl="0"/>
            <a:r>
              <a:rPr lang="en-US" dirty="0" smtClean="0"/>
              <a:t>Click to edit Master subtitle styles</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0"/>
            <a:ext cx="8226425" cy="508000"/>
          </a:xfrm>
          <a:prstGeom prst="rect">
            <a:avLst/>
          </a:prstGeom>
        </p:spPr>
        <p:txBody>
          <a:bodyPr lIns="0" tIns="0" rIns="0" bIns="0"/>
          <a:lstStyle>
            <a:lvl1pPr>
              <a:defRPr/>
            </a:lvl1pPr>
          </a:lstStyle>
          <a:p>
            <a:r>
              <a:rPr lang="en-US" smtClean="0"/>
              <a:t>Click to edit Master title style</a:t>
            </a:r>
            <a:endParaRPr lang="en-US" dirty="0"/>
          </a:p>
        </p:txBody>
      </p:sp>
      <p:sp>
        <p:nvSpPr>
          <p:cNvPr id="8" name="Rectangle 17"/>
          <p:cNvSpPr>
            <a:spLocks noGrp="1" noChangeArrowheads="1"/>
          </p:cNvSpPr>
          <p:nvPr>
            <p:ph type="sldNum" sz="quarter" idx="10"/>
          </p:nvPr>
        </p:nvSpPr>
        <p:spPr>
          <a:xfrm>
            <a:off x="6610350" y="6518275"/>
            <a:ext cx="2133600" cy="263525"/>
          </a:xfrm>
          <a:ln/>
        </p:spPr>
        <p:txBody>
          <a:bodyPr/>
          <a:lstStyle>
            <a:lvl1pPr>
              <a:defRPr sz="800">
                <a:latin typeface="Century Gothic" panose="020B0502020202020204" pitchFamily="34" charset="0"/>
              </a:defRPr>
            </a:lvl1pPr>
          </a:lstStyle>
          <a:p>
            <a:fld id="{64F63F64-1AFD-400D-9A93-B308BA7B0366}"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age">
    <p:spTree>
      <p:nvGrpSpPr>
        <p:cNvPr id="1" name=""/>
        <p:cNvGrpSpPr/>
        <p:nvPr/>
      </p:nvGrpSpPr>
      <p:grpSpPr>
        <a:xfrm>
          <a:off x="0" y="0"/>
          <a:ext cx="0" cy="0"/>
          <a:chOff x="0" y="0"/>
          <a:chExt cx="0" cy="0"/>
        </a:xfrm>
      </p:grpSpPr>
      <p:sp>
        <p:nvSpPr>
          <p:cNvPr id="3" name="Rectangle 8"/>
          <p:cNvSpPr>
            <a:spLocks noGrp="1" noChangeArrowheads="1"/>
          </p:cNvSpPr>
          <p:nvPr>
            <p:ph type="title"/>
          </p:nvPr>
        </p:nvSpPr>
        <p:spPr>
          <a:xfrm>
            <a:off x="457200" y="762000"/>
            <a:ext cx="8226425" cy="508000"/>
          </a:xfrm>
          <a:prstGeom prst="rect">
            <a:avLst/>
          </a:prstGeom>
        </p:spPr>
        <p:txBody>
          <a:bodyPr lIns="0" tIns="0" rIns="0" bIns="0"/>
          <a:lstStyle/>
          <a:p>
            <a:r>
              <a:rPr lang="en-US" smtClean="0"/>
              <a:t>Click to edit Master title style</a:t>
            </a:r>
            <a:endParaRPr lang="en-US" dirty="0" smtClean="0"/>
          </a:p>
        </p:txBody>
      </p:sp>
      <p:sp>
        <p:nvSpPr>
          <p:cNvPr id="13" name="Table Placeholder 11"/>
          <p:cNvSpPr>
            <a:spLocks noGrp="1"/>
          </p:cNvSpPr>
          <p:nvPr>
            <p:ph type="tbl" sz="quarter" idx="12"/>
          </p:nvPr>
        </p:nvSpPr>
        <p:spPr>
          <a:xfrm>
            <a:off x="454025" y="1618488"/>
            <a:ext cx="8226425" cy="4057505"/>
          </a:xfrm>
          <a:prstGeom prst="rect">
            <a:avLst/>
          </a:prstGeom>
        </p:spPr>
        <p:txBody>
          <a:bodyPr lIns="0" tIns="0" rIns="0" bIns="0"/>
          <a:lstStyle>
            <a:lvl1pPr>
              <a:defRPr sz="1400"/>
            </a:lvl1pPr>
          </a:lstStyle>
          <a:p>
            <a:pPr lvl="0"/>
            <a:r>
              <a:rPr lang="en-US" noProof="0" dirty="0" smtClean="0"/>
              <a:t>Click icon to add table</a:t>
            </a:r>
            <a:endParaRPr lang="en-US" noProof="0" dirty="0"/>
          </a:p>
        </p:txBody>
      </p:sp>
      <p:sp>
        <p:nvSpPr>
          <p:cNvPr id="11" name="Rectangle 17"/>
          <p:cNvSpPr>
            <a:spLocks noGrp="1" noChangeArrowheads="1"/>
          </p:cNvSpPr>
          <p:nvPr>
            <p:ph type="sldNum" sz="quarter" idx="10"/>
          </p:nvPr>
        </p:nvSpPr>
        <p:spPr>
          <a:xfrm>
            <a:off x="6610350" y="6518275"/>
            <a:ext cx="2133600" cy="263525"/>
          </a:xfrm>
          <a:ln/>
        </p:spPr>
        <p:txBody>
          <a:bodyPr/>
          <a:lstStyle>
            <a:lvl1pPr>
              <a:defRPr sz="800">
                <a:latin typeface="Century Gothic" panose="020B0502020202020204" pitchFamily="34" charset="0"/>
              </a:defRPr>
            </a:lvl1pPr>
          </a:lstStyle>
          <a:p>
            <a:fld id="{64F63F64-1AFD-400D-9A93-B308BA7B0366}"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inal Slide w/ Disclaimer, Basic Text">
    <p:spTree>
      <p:nvGrpSpPr>
        <p:cNvPr id="1" name=""/>
        <p:cNvGrpSpPr/>
        <p:nvPr/>
      </p:nvGrpSpPr>
      <p:grpSpPr>
        <a:xfrm>
          <a:off x="0" y="0"/>
          <a:ext cx="0" cy="0"/>
          <a:chOff x="0" y="0"/>
          <a:chExt cx="0" cy="0"/>
        </a:xfrm>
      </p:grpSpPr>
      <p:sp>
        <p:nvSpPr>
          <p:cNvPr id="5" name="TextBox 4"/>
          <p:cNvSpPr txBox="1"/>
          <p:nvPr/>
        </p:nvSpPr>
        <p:spPr bwMode="gray">
          <a:xfrm>
            <a:off x="457200" y="6427787"/>
            <a:ext cx="6172200" cy="277813"/>
          </a:xfrm>
          <a:prstGeom prst="rect">
            <a:avLst/>
          </a:prstGeom>
          <a:noFill/>
          <a:ln w="9525">
            <a:noFill/>
            <a:miter lim="800000"/>
            <a:headEnd/>
            <a:tailEnd/>
          </a:ln>
          <a:effectLst/>
        </p:spPr>
        <p:txBody>
          <a:bodyPr lIns="0" rIns="0" anchor="ctr">
            <a:spAutoFit/>
          </a:bodyPr>
          <a:lstStyle/>
          <a:p>
            <a:pPr>
              <a:defRPr/>
            </a:pPr>
            <a:r>
              <a:rPr lang="en-US" sz="600" i="1" dirty="0"/>
              <a:t>All information contained herein is proprietary to Mintz Levin and considered confidential. This document presents general information about Mintz Levin </a:t>
            </a:r>
            <a:br>
              <a:rPr lang="en-US" sz="600" i="1" dirty="0"/>
            </a:br>
            <a:r>
              <a:rPr lang="en-US" sz="600" i="1" dirty="0"/>
              <a:t>and is not intended as legal advice, and it should not be considered or relied upon as such.</a:t>
            </a:r>
          </a:p>
        </p:txBody>
      </p:sp>
      <p:sp>
        <p:nvSpPr>
          <p:cNvPr id="15" name="Title 14"/>
          <p:cNvSpPr>
            <a:spLocks noGrp="1"/>
          </p:cNvSpPr>
          <p:nvPr>
            <p:ph type="title"/>
          </p:nvPr>
        </p:nvSpPr>
        <p:spPr>
          <a:xfrm>
            <a:off x="457200" y="762000"/>
            <a:ext cx="8226425" cy="508000"/>
          </a:xfrm>
          <a:prstGeom prst="rect">
            <a:avLst/>
          </a:prstGeom>
        </p:spPr>
        <p:txBody>
          <a:bodyPr lIns="0" tIns="0" rIns="0" bIns="0"/>
          <a:lstStyle>
            <a:lvl1pPr algn="l">
              <a:defRPr>
                <a:solidFill>
                  <a:schemeClr val="tx1"/>
                </a:solidFill>
              </a:defRPr>
            </a:lvl1pPr>
          </a:lstStyle>
          <a:p>
            <a:r>
              <a:rPr lang="en-US" smtClean="0"/>
              <a:t>Click to edit Master title style</a:t>
            </a:r>
            <a:endParaRPr lang="en-US" dirty="0"/>
          </a:p>
        </p:txBody>
      </p:sp>
      <p:sp>
        <p:nvSpPr>
          <p:cNvPr id="13" name="Rectangle 17"/>
          <p:cNvSpPr>
            <a:spLocks noGrp="1" noChangeArrowheads="1"/>
          </p:cNvSpPr>
          <p:nvPr>
            <p:ph type="sldNum" sz="quarter" idx="10"/>
          </p:nvPr>
        </p:nvSpPr>
        <p:spPr>
          <a:xfrm>
            <a:off x="6610350" y="6518275"/>
            <a:ext cx="2133600" cy="263525"/>
          </a:xfrm>
          <a:ln/>
        </p:spPr>
        <p:txBody>
          <a:bodyPr/>
          <a:lstStyle>
            <a:lvl1pPr>
              <a:defRPr sz="800">
                <a:latin typeface="Century Gothic" panose="020B0502020202020204" pitchFamily="34" charset="0"/>
              </a:defRPr>
            </a:lvl1pPr>
          </a:lstStyle>
          <a:p>
            <a:fld id="{64F63F64-1AFD-400D-9A93-B308BA7B0366}" type="slidenum">
              <a:rPr lang="en-US" smtClean="0"/>
              <a:pPr/>
              <a:t>‹#›</a:t>
            </a:fld>
            <a:endParaRPr lang="en-US" dirty="0"/>
          </a:p>
        </p:txBody>
      </p:sp>
      <p:sp>
        <p:nvSpPr>
          <p:cNvPr id="9" name="Text Placeholder 8"/>
          <p:cNvSpPr>
            <a:spLocks noGrp="1"/>
          </p:cNvSpPr>
          <p:nvPr>
            <p:ph type="body" sz="quarter" idx="11"/>
          </p:nvPr>
        </p:nvSpPr>
        <p:spPr>
          <a:xfrm>
            <a:off x="457201" y="1618488"/>
            <a:ext cx="8229600" cy="4553712"/>
          </a:xfrm>
          <a:prstGeom prst="rect">
            <a:avLst/>
          </a:prstGeom>
        </p:spPr>
        <p:txBody>
          <a:bodyPr lIns="0" tIns="0" rIns="0" bIns="0"/>
          <a:lstStyle>
            <a:lvl1pPr marL="274320" indent="-274320">
              <a:lnSpc>
                <a:spcPct val="150000"/>
              </a:lnSpc>
              <a:spcBef>
                <a:spcPts val="0"/>
              </a:spcBef>
              <a:spcAft>
                <a:spcPts val="600"/>
              </a:spcAft>
              <a:buFont typeface="Arial" panose="020B0604020202020204" pitchFamily="34" charset="0"/>
              <a:buChar char="•"/>
              <a:defRPr/>
            </a:lvl1pPr>
            <a:lvl2pPr marL="548640" indent="-274320">
              <a:lnSpc>
                <a:spcPct val="150000"/>
              </a:lnSpc>
              <a:spcBef>
                <a:spcPts val="0"/>
              </a:spcBef>
              <a:spcAft>
                <a:spcPts val="600"/>
              </a:spcAft>
              <a:defRPr/>
            </a:lvl2pPr>
            <a:lvl3pPr marL="822960" indent="-274320">
              <a:lnSpc>
                <a:spcPct val="150000"/>
              </a:lnSpc>
              <a:spcBef>
                <a:spcPts val="0"/>
              </a:spcBef>
              <a:spcAft>
                <a:spcPts val="600"/>
              </a:spcAft>
              <a:defRPr/>
            </a:lvl3pPr>
            <a:lvl4pPr marL="1097280" indent="-274320">
              <a:lnSpc>
                <a:spcPct val="150000"/>
              </a:lnSpc>
              <a:spcBef>
                <a:spcPts val="0"/>
              </a:spcBef>
              <a:spcAft>
                <a:spcPts val="600"/>
              </a:spcAft>
              <a:buClrTx/>
              <a:defRPr sz="1400">
                <a:latin typeface="Century Gothic" panose="020B0502020202020204" pitchFamily="34" charset="0"/>
              </a:defRPr>
            </a:lvl4pPr>
            <a:lvl5pPr marL="1371600" indent="-274320">
              <a:lnSpc>
                <a:spcPct val="150000"/>
              </a:lnSpc>
              <a:spcBef>
                <a:spcPts val="0"/>
              </a:spcBef>
              <a:spcAft>
                <a:spcPts val="600"/>
              </a:spcAft>
              <a:buClrTx/>
              <a:defRPr sz="1200">
                <a:latin typeface="Century Gothic" panose="020B0502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able of Content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18488"/>
            <a:ext cx="8229600" cy="4668982"/>
          </a:xfrm>
        </p:spPr>
        <p:txBody>
          <a:bodyPr/>
          <a:lstStyle>
            <a:lvl1pPr marL="231775" indent="-231775" algn="l" rtl="0" fontAlgn="base">
              <a:lnSpc>
                <a:spcPct val="110000"/>
              </a:lnSpc>
              <a:spcBef>
                <a:spcPct val="50000"/>
              </a:spcBef>
              <a:spcAft>
                <a:spcPct val="0"/>
              </a:spcAft>
              <a:buFontTx/>
              <a:buChar char="•"/>
              <a:defRPr lang="en-US" sz="2400" i="0" kern="1200" dirty="0" smtClean="0">
                <a:solidFill>
                  <a:schemeClr val="tx1"/>
                </a:solidFill>
                <a:latin typeface="Arial" charset="0"/>
                <a:ea typeface="+mn-ea"/>
                <a:cs typeface="Times New Roman" pitchFamily="18" charset="0"/>
              </a:defRPr>
            </a:lvl1pPr>
            <a:lvl2pPr marL="623888" indent="-166688">
              <a:buFont typeface="Arial" pitchFamily="34" charset="0"/>
              <a:buChar char="–"/>
              <a:defRPr sz="2200"/>
            </a:lvl2pPr>
            <a:lvl3pPr marL="1081088" indent="-166688">
              <a:buFont typeface="Arial" pitchFamily="34" charset="0"/>
              <a:buChar char="•"/>
              <a:defRPr sz="2200"/>
            </a:lvl3pPr>
            <a:lvl4pPr marL="1538288" indent="-166688">
              <a:buFont typeface="Arial" pitchFamily="34" charset="0"/>
              <a:buChar char="–"/>
              <a:defRPr sz="2000"/>
            </a:lvl4pPr>
            <a:lvl5pPr marL="1995488" indent="-166688">
              <a:buFont typeface="Arial" pitchFamily="34" charset="0"/>
              <a:buChar char="»"/>
              <a:defRPr sz="18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4"/>
          <p:cNvSpPr>
            <a:spLocks noGrp="1"/>
          </p:cNvSpPr>
          <p:nvPr>
            <p:ph type="title"/>
          </p:nvPr>
        </p:nvSpPr>
        <p:spPr>
          <a:xfrm>
            <a:off x="457200" y="1024128"/>
            <a:ext cx="8226425" cy="508000"/>
          </a:xfrm>
        </p:spPr>
        <p:txBody>
          <a:bodyPr/>
          <a:lstStyle>
            <a:lvl1pPr algn="l">
              <a:defRPr>
                <a:solidFill>
                  <a:srgbClr val="02537C"/>
                </a:solidFill>
              </a:defRPr>
            </a:lvl1pPr>
          </a:lstStyle>
          <a:p>
            <a:r>
              <a:rPr lang="en-US" smtClean="0"/>
              <a:t>Click to edit Master title style</a:t>
            </a:r>
            <a:endParaRPr lang="en-US" dirty="0"/>
          </a:p>
        </p:txBody>
      </p:sp>
      <p:sp>
        <p:nvSpPr>
          <p:cNvPr id="4" name="Rectangle 17"/>
          <p:cNvSpPr>
            <a:spLocks noGrp="1" noChangeArrowheads="1"/>
          </p:cNvSpPr>
          <p:nvPr>
            <p:ph type="sldNum" sz="quarter" idx="10"/>
          </p:nvPr>
        </p:nvSpPr>
        <p:spPr>
          <a:ln/>
        </p:spPr>
        <p:txBody>
          <a:bodyPr/>
          <a:lstStyle>
            <a:lvl1pPr>
              <a:defRPr/>
            </a:lvl1pPr>
          </a:lstStyle>
          <a:p>
            <a:fld id="{8866AB30-462F-4468-8B2A-D9F3E4D9854C}" type="slidenum">
              <a:rPr lang="en-US" smtClean="0"/>
              <a:t>‹#›</a:t>
            </a:fld>
            <a:endParaRPr lang="en-US" dirty="0"/>
          </a:p>
        </p:txBody>
      </p:sp>
    </p:spTree>
    <p:extLst>
      <p:ext uri="{BB962C8B-B14F-4D97-AF65-F5344CB8AC3E}">
        <p14:creationId xmlns:p14="http://schemas.microsoft.com/office/powerpoint/2010/main" val="4018087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6" name="Title 14"/>
          <p:cNvSpPr>
            <a:spLocks noGrp="1"/>
          </p:cNvSpPr>
          <p:nvPr>
            <p:ph type="title"/>
          </p:nvPr>
        </p:nvSpPr>
        <p:spPr>
          <a:xfrm>
            <a:off x="457200" y="1024128"/>
            <a:ext cx="8226425" cy="508000"/>
          </a:xfrm>
          <a:prstGeom prst="rect">
            <a:avLst/>
          </a:prstGeom>
        </p:spPr>
        <p:txBody>
          <a:bodyPr lIns="0" tIns="0" rIns="0" bIns="0"/>
          <a:lstStyle>
            <a:lvl1pPr algn="l">
              <a:defRPr>
                <a:solidFill>
                  <a:schemeClr val="tx1"/>
                </a:solidFill>
              </a:defRPr>
            </a:lvl1pPr>
          </a:lstStyle>
          <a:p>
            <a:r>
              <a:rPr lang="en-US" smtClean="0"/>
              <a:t>Click to edit Master title style</a:t>
            </a:r>
            <a:endParaRPr lang="en-US" dirty="0"/>
          </a:p>
        </p:txBody>
      </p:sp>
      <p:sp>
        <p:nvSpPr>
          <p:cNvPr id="4" name="Rectangle 17"/>
          <p:cNvSpPr>
            <a:spLocks noGrp="1" noChangeArrowheads="1"/>
          </p:cNvSpPr>
          <p:nvPr>
            <p:ph type="sldNum" sz="quarter" idx="10"/>
          </p:nvPr>
        </p:nvSpPr>
        <p:spPr>
          <a:xfrm>
            <a:off x="6610350" y="6518275"/>
            <a:ext cx="2133600" cy="263525"/>
          </a:xfrm>
          <a:ln/>
        </p:spPr>
        <p:txBody>
          <a:bodyPr/>
          <a:lstStyle>
            <a:lvl1pPr>
              <a:defRPr sz="800">
                <a:latin typeface="Century Gothic" panose="020B0502020202020204" pitchFamily="34" charset="0"/>
              </a:defRPr>
            </a:lvl1pPr>
          </a:lstStyle>
          <a:p>
            <a:fld id="{64F63F64-1AFD-400D-9A93-B308BA7B0366}" type="slidenum">
              <a:rPr lang="en-US" smtClean="0"/>
              <a:pPr/>
              <a:t>‹#›</a:t>
            </a:fld>
            <a:endParaRPr lang="en-US" dirty="0"/>
          </a:p>
        </p:txBody>
      </p:sp>
      <p:sp>
        <p:nvSpPr>
          <p:cNvPr id="9" name="Text Placeholder 8"/>
          <p:cNvSpPr>
            <a:spLocks noGrp="1"/>
          </p:cNvSpPr>
          <p:nvPr>
            <p:ph type="body" sz="quarter" idx="11"/>
          </p:nvPr>
        </p:nvSpPr>
        <p:spPr>
          <a:xfrm>
            <a:off x="457200" y="1618488"/>
            <a:ext cx="8247063" cy="4495800"/>
          </a:xfrm>
          <a:prstGeom prst="rect">
            <a:avLst/>
          </a:prstGeom>
        </p:spPr>
        <p:txBody>
          <a:bodyPr lIns="0" tIns="0" rIns="0" bIns="0"/>
          <a:lstStyle>
            <a:lvl1pPr marL="274320" indent="-274320">
              <a:lnSpc>
                <a:spcPct val="150000"/>
              </a:lnSpc>
              <a:spcBef>
                <a:spcPts val="0"/>
              </a:spcBef>
              <a:spcAft>
                <a:spcPts val="600"/>
              </a:spcAft>
              <a:buFont typeface="Arial" panose="020B0604020202020204" pitchFamily="34" charset="0"/>
              <a:buChar char="•"/>
              <a:defRPr/>
            </a:lvl1pPr>
            <a:lvl2pPr marL="548640" indent="-274320">
              <a:lnSpc>
                <a:spcPct val="150000"/>
              </a:lnSpc>
              <a:spcBef>
                <a:spcPts val="0"/>
              </a:spcBef>
              <a:spcAft>
                <a:spcPts val="600"/>
              </a:spcAft>
              <a:defRPr/>
            </a:lvl2pPr>
            <a:lvl3pPr marL="822960" indent="-274320">
              <a:lnSpc>
                <a:spcPct val="150000"/>
              </a:lnSpc>
              <a:spcBef>
                <a:spcPts val="0"/>
              </a:spcBef>
              <a:spcAft>
                <a:spcPts val="600"/>
              </a:spcAft>
              <a:defRPr/>
            </a:lvl3pPr>
            <a:lvl4pPr marL="1097280" indent="-274320">
              <a:lnSpc>
                <a:spcPct val="150000"/>
              </a:lnSpc>
              <a:spcBef>
                <a:spcPts val="0"/>
              </a:spcBef>
              <a:spcAft>
                <a:spcPts val="600"/>
              </a:spcAft>
              <a:buClrTx/>
              <a:defRPr sz="1400">
                <a:latin typeface="Century Gothic" panose="020B0502020202020204" pitchFamily="34" charset="0"/>
              </a:defRPr>
            </a:lvl4pPr>
            <a:lvl5pPr marL="1371600" indent="-274320">
              <a:lnSpc>
                <a:spcPct val="150000"/>
              </a:lnSpc>
              <a:spcBef>
                <a:spcPts val="0"/>
              </a:spcBef>
              <a:spcAft>
                <a:spcPts val="600"/>
              </a:spcAft>
              <a:buClrTx/>
              <a:defRPr sz="1200">
                <a:latin typeface="Century Gothic" panose="020B0502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2" name="Title 1"/>
          <p:cNvSpPr>
            <a:spLocks noGrp="1"/>
          </p:cNvSpPr>
          <p:nvPr>
            <p:ph type="title"/>
          </p:nvPr>
        </p:nvSpPr>
        <p:spPr>
          <a:xfrm>
            <a:off x="457200" y="4114800"/>
            <a:ext cx="8226425" cy="1066800"/>
          </a:xfrm>
          <a:prstGeom prst="rect">
            <a:avLst/>
          </a:prstGeom>
        </p:spPr>
        <p:txBody>
          <a:bodyPr anchor="t"/>
          <a:lstStyle>
            <a:lvl1pPr algn="ctr">
              <a:defRPr sz="2800" b="0">
                <a:solidFill>
                  <a:schemeClr val="tx1"/>
                </a:solidFill>
              </a:defRPr>
            </a:lvl1pPr>
          </a:lstStyle>
          <a:p>
            <a:r>
              <a:rPr lang="en-US" smtClean="0"/>
              <a:t>Click to edit Master 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60000">
            <a:off x="3044287" y="1245672"/>
            <a:ext cx="3055426" cy="2505772"/>
          </a:xfrm>
          <a:prstGeom prst="rect">
            <a:avLst/>
          </a:prstGeom>
        </p:spPr>
      </p:pic>
      <p:sp>
        <p:nvSpPr>
          <p:cNvPr id="8" name="Picture Placeholder 4"/>
          <p:cNvSpPr>
            <a:spLocks noGrp="1"/>
          </p:cNvSpPr>
          <p:nvPr>
            <p:ph type="pic" sz="quarter" idx="11"/>
          </p:nvPr>
        </p:nvSpPr>
        <p:spPr>
          <a:xfrm>
            <a:off x="3334038" y="1500685"/>
            <a:ext cx="2518732" cy="1965960"/>
          </a:xfrm>
          <a:prstGeom prst="rect">
            <a:avLst/>
          </a:prstGeom>
        </p:spPr>
        <p:txBody>
          <a:bodyPr/>
          <a:lstStyle/>
          <a:p>
            <a:endParaRPr lang="en-US" dirty="0"/>
          </a:p>
        </p:txBody>
      </p:sp>
      <p:sp>
        <p:nvSpPr>
          <p:cNvPr id="11" name="Rectangle 10"/>
          <p:cNvSpPr/>
          <p:nvPr userDrawn="1"/>
        </p:nvSpPr>
        <p:spPr>
          <a:xfrm>
            <a:off x="0" y="6710738"/>
            <a:ext cx="9144000" cy="14726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7"/>
          <p:cNvSpPr>
            <a:spLocks noGrp="1" noChangeArrowheads="1"/>
          </p:cNvSpPr>
          <p:nvPr>
            <p:ph type="sldNum" sz="quarter" idx="10"/>
          </p:nvPr>
        </p:nvSpPr>
        <p:spPr>
          <a:xfrm>
            <a:off x="6610350" y="6518275"/>
            <a:ext cx="2133600" cy="263525"/>
          </a:xfrm>
          <a:ln/>
        </p:spPr>
        <p:txBody>
          <a:bodyPr/>
          <a:lstStyle>
            <a:lvl1pPr>
              <a:defRPr sz="800">
                <a:latin typeface="Century Gothic" panose="020B0502020202020204" pitchFamily="34" charset="0"/>
              </a:defRPr>
            </a:lvl1pPr>
          </a:lstStyle>
          <a:p>
            <a:fld id="{64F63F64-1AFD-400D-9A93-B308BA7B0366}" type="slidenum">
              <a:rPr lang="en-US" smtClean="0"/>
              <a:pPr/>
              <a:t>‹#›</a:t>
            </a:fld>
            <a:endParaRPr lang="en-US" dirty="0"/>
          </a:p>
        </p:txBody>
      </p:sp>
      <p:pic>
        <p:nvPicPr>
          <p:cNvPr id="9" name="Picture 8"/>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93680" y="218927"/>
            <a:ext cx="1604295" cy="3116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Text">
    <p:spTree>
      <p:nvGrpSpPr>
        <p:cNvPr id="1" name=""/>
        <p:cNvGrpSpPr/>
        <p:nvPr/>
      </p:nvGrpSpPr>
      <p:grpSpPr>
        <a:xfrm>
          <a:off x="0" y="0"/>
          <a:ext cx="0" cy="0"/>
          <a:chOff x="0" y="0"/>
          <a:chExt cx="0" cy="0"/>
        </a:xfrm>
      </p:grpSpPr>
      <p:sp>
        <p:nvSpPr>
          <p:cNvPr id="15" name="Title 14"/>
          <p:cNvSpPr>
            <a:spLocks noGrp="1"/>
          </p:cNvSpPr>
          <p:nvPr>
            <p:ph type="title"/>
          </p:nvPr>
        </p:nvSpPr>
        <p:spPr>
          <a:xfrm>
            <a:off x="457200" y="762000"/>
            <a:ext cx="8226425" cy="508000"/>
          </a:xfrm>
          <a:prstGeom prst="rect">
            <a:avLst/>
          </a:prstGeom>
        </p:spPr>
        <p:txBody>
          <a:bodyPr lIns="0" tIns="0" rIns="0" bIns="0"/>
          <a:lstStyle>
            <a:lvl1pPr algn="l">
              <a:defRPr>
                <a:solidFill>
                  <a:schemeClr val="tx1"/>
                </a:solidFill>
              </a:defRPr>
            </a:lvl1pPr>
          </a:lstStyle>
          <a:p>
            <a:r>
              <a:rPr lang="en-US" smtClean="0"/>
              <a:t>Click to edit Master title style</a:t>
            </a:r>
            <a:endParaRPr lang="en-US" dirty="0"/>
          </a:p>
        </p:txBody>
      </p:sp>
      <p:sp>
        <p:nvSpPr>
          <p:cNvPr id="11" name="Rectangle 17"/>
          <p:cNvSpPr>
            <a:spLocks noGrp="1" noChangeArrowheads="1"/>
          </p:cNvSpPr>
          <p:nvPr>
            <p:ph type="sldNum" sz="quarter" idx="10"/>
          </p:nvPr>
        </p:nvSpPr>
        <p:spPr>
          <a:xfrm>
            <a:off x="6610350" y="6518275"/>
            <a:ext cx="2133600" cy="263525"/>
          </a:xfrm>
          <a:ln/>
        </p:spPr>
        <p:txBody>
          <a:bodyPr/>
          <a:lstStyle>
            <a:lvl1pPr>
              <a:defRPr sz="800">
                <a:latin typeface="Century Gothic" panose="020B0502020202020204" pitchFamily="34" charset="0"/>
              </a:defRPr>
            </a:lvl1pPr>
          </a:lstStyle>
          <a:p>
            <a:fld id="{64F63F64-1AFD-400D-9A93-B308BA7B0366}" type="slidenum">
              <a:rPr lang="en-US" smtClean="0"/>
              <a:pPr/>
              <a:t>‹#›</a:t>
            </a:fld>
            <a:endParaRPr lang="en-US" dirty="0"/>
          </a:p>
        </p:txBody>
      </p:sp>
      <p:sp>
        <p:nvSpPr>
          <p:cNvPr id="10" name="Text Placeholder 8"/>
          <p:cNvSpPr>
            <a:spLocks noGrp="1"/>
          </p:cNvSpPr>
          <p:nvPr>
            <p:ph type="body" sz="quarter" idx="11"/>
          </p:nvPr>
        </p:nvSpPr>
        <p:spPr>
          <a:xfrm>
            <a:off x="457200" y="1618488"/>
            <a:ext cx="8247063" cy="4495800"/>
          </a:xfrm>
          <a:prstGeom prst="rect">
            <a:avLst/>
          </a:prstGeom>
        </p:spPr>
        <p:txBody>
          <a:bodyPr lIns="0" tIns="0" rIns="0" bIns="0"/>
          <a:lstStyle>
            <a:lvl1pPr marL="274320" indent="-274320">
              <a:lnSpc>
                <a:spcPct val="150000"/>
              </a:lnSpc>
              <a:spcBef>
                <a:spcPts val="0"/>
              </a:spcBef>
              <a:spcAft>
                <a:spcPts val="600"/>
              </a:spcAft>
              <a:buFont typeface="Arial" panose="020B0604020202020204" pitchFamily="34" charset="0"/>
              <a:buChar char="•"/>
              <a:defRPr/>
            </a:lvl1pPr>
            <a:lvl2pPr marL="548640" indent="-274320">
              <a:lnSpc>
                <a:spcPct val="150000"/>
              </a:lnSpc>
              <a:spcBef>
                <a:spcPts val="0"/>
              </a:spcBef>
              <a:spcAft>
                <a:spcPts val="600"/>
              </a:spcAft>
              <a:defRPr/>
            </a:lvl2pPr>
            <a:lvl3pPr marL="822960" indent="-274320">
              <a:lnSpc>
                <a:spcPct val="150000"/>
              </a:lnSpc>
              <a:spcBef>
                <a:spcPts val="0"/>
              </a:spcBef>
              <a:spcAft>
                <a:spcPts val="600"/>
              </a:spcAft>
              <a:defRPr/>
            </a:lvl3pPr>
            <a:lvl4pPr marL="1097280" indent="-274320">
              <a:lnSpc>
                <a:spcPct val="150000"/>
              </a:lnSpc>
              <a:spcBef>
                <a:spcPts val="0"/>
              </a:spcBef>
              <a:spcAft>
                <a:spcPts val="600"/>
              </a:spcAft>
              <a:buClrTx/>
              <a:defRPr sz="1400">
                <a:latin typeface="Century Gothic" panose="020B0502020202020204" pitchFamily="34" charset="0"/>
              </a:defRPr>
            </a:lvl4pPr>
            <a:lvl5pPr marL="1371600" indent="-274320">
              <a:lnSpc>
                <a:spcPct val="150000"/>
              </a:lnSpc>
              <a:spcBef>
                <a:spcPts val="0"/>
              </a:spcBef>
              <a:spcAft>
                <a:spcPts val="600"/>
              </a:spcAft>
              <a:buClrTx/>
              <a:defRPr sz="1200">
                <a:latin typeface="Century Gothic" panose="020B0502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Text With 1 Image Frame">
    <p:spTree>
      <p:nvGrpSpPr>
        <p:cNvPr id="1" name=""/>
        <p:cNvGrpSpPr/>
        <p:nvPr/>
      </p:nvGrpSpPr>
      <p:grpSpPr>
        <a:xfrm>
          <a:off x="0" y="0"/>
          <a:ext cx="0" cy="0"/>
          <a:chOff x="0" y="0"/>
          <a:chExt cx="0" cy="0"/>
        </a:xfrm>
      </p:grpSpPr>
      <p:sp>
        <p:nvSpPr>
          <p:cNvPr id="15" name="Title 14"/>
          <p:cNvSpPr>
            <a:spLocks noGrp="1"/>
          </p:cNvSpPr>
          <p:nvPr>
            <p:ph type="title"/>
          </p:nvPr>
        </p:nvSpPr>
        <p:spPr>
          <a:xfrm>
            <a:off x="457200" y="762000"/>
            <a:ext cx="8226425" cy="508000"/>
          </a:xfrm>
          <a:prstGeom prst="rect">
            <a:avLst/>
          </a:prstGeom>
        </p:spPr>
        <p:txBody>
          <a:bodyPr lIns="0" tIns="0" rIns="0" bIns="0"/>
          <a:lstStyle>
            <a:lvl1pPr algn="l">
              <a:defRPr>
                <a:solidFill>
                  <a:schemeClr val="tx1"/>
                </a:solidFill>
              </a:defRPr>
            </a:lvl1pPr>
          </a:lstStyle>
          <a:p>
            <a:r>
              <a:rPr lang="en-US" smtClean="0"/>
              <a:t>Click to edit Master title style</a:t>
            </a:r>
            <a:endParaRPr lang="en-US" dirty="0"/>
          </a:p>
        </p:txBody>
      </p:sp>
      <p:sp>
        <p:nvSpPr>
          <p:cNvPr id="11" name="Rectangle 17"/>
          <p:cNvSpPr>
            <a:spLocks noGrp="1" noChangeArrowheads="1"/>
          </p:cNvSpPr>
          <p:nvPr>
            <p:ph type="sldNum" sz="quarter" idx="10"/>
          </p:nvPr>
        </p:nvSpPr>
        <p:spPr>
          <a:xfrm>
            <a:off x="6610350" y="6518275"/>
            <a:ext cx="2133600" cy="263525"/>
          </a:xfrm>
          <a:ln/>
        </p:spPr>
        <p:txBody>
          <a:bodyPr/>
          <a:lstStyle>
            <a:lvl1pPr>
              <a:defRPr sz="800">
                <a:latin typeface="Century Gothic" panose="020B0502020202020204" pitchFamily="34" charset="0"/>
              </a:defRPr>
            </a:lvl1pPr>
          </a:lstStyle>
          <a:p>
            <a:fld id="{64F63F64-1AFD-400D-9A93-B308BA7B0366}" type="slidenum">
              <a:rPr lang="en-US" smtClean="0"/>
              <a:pPr/>
              <a:t>‹#›</a:t>
            </a:fld>
            <a:endParaRPr lang="en-US" dirty="0"/>
          </a:p>
        </p:txBody>
      </p:sp>
      <p:pic>
        <p:nvPicPr>
          <p:cNvPr id="8" name="Picture 7"/>
          <p:cNvPicPr preferRelativeResize="0">
            <a:picLocks/>
          </p:cNvPicPr>
          <p:nvPr userDrawn="1"/>
        </p:nvPicPr>
        <p:blipFill rotWithShape="1">
          <a:blip r:embed="rId2" cstate="print">
            <a:extLst>
              <a:ext uri="{28A0092B-C50C-407E-A947-70E740481C1C}">
                <a14:useLocalDpi xmlns:a14="http://schemas.microsoft.com/office/drawing/2010/main" val="0"/>
              </a:ext>
            </a:extLst>
          </a:blip>
          <a:srcRect l="3763" t="4158" r="3061" b="3166"/>
          <a:stretch/>
        </p:blipFill>
        <p:spPr>
          <a:xfrm>
            <a:off x="6430029" y="1600199"/>
            <a:ext cx="2295144" cy="1874520"/>
          </a:xfrm>
          <a:prstGeom prst="rect">
            <a:avLst/>
          </a:prstGeom>
        </p:spPr>
      </p:pic>
      <p:sp>
        <p:nvSpPr>
          <p:cNvPr id="9" name="Picture Placeholder 2"/>
          <p:cNvSpPr>
            <a:spLocks noGrp="1"/>
          </p:cNvSpPr>
          <p:nvPr>
            <p:ph type="pic" sz="quarter" idx="15"/>
          </p:nvPr>
        </p:nvSpPr>
        <p:spPr>
          <a:xfrm>
            <a:off x="6544329" y="1732787"/>
            <a:ext cx="2066544" cy="1609344"/>
          </a:xfrm>
          <a:prstGeom prst="rect">
            <a:avLst/>
          </a:prstGeom>
        </p:spPr>
        <p:txBody>
          <a:bodyPr/>
          <a:lstStyle/>
          <a:p>
            <a:endParaRPr lang="en-US" dirty="0"/>
          </a:p>
        </p:txBody>
      </p:sp>
      <p:sp>
        <p:nvSpPr>
          <p:cNvPr id="12" name="Text Placeholder 8"/>
          <p:cNvSpPr>
            <a:spLocks noGrp="1"/>
          </p:cNvSpPr>
          <p:nvPr>
            <p:ph type="body" sz="quarter" idx="11"/>
          </p:nvPr>
        </p:nvSpPr>
        <p:spPr>
          <a:xfrm>
            <a:off x="457201" y="1618488"/>
            <a:ext cx="5715000" cy="4495800"/>
          </a:xfrm>
          <a:prstGeom prst="rect">
            <a:avLst/>
          </a:prstGeom>
        </p:spPr>
        <p:txBody>
          <a:bodyPr lIns="0" tIns="0" rIns="0" bIns="0"/>
          <a:lstStyle>
            <a:lvl1pPr marL="274320" indent="-274320">
              <a:lnSpc>
                <a:spcPct val="150000"/>
              </a:lnSpc>
              <a:spcBef>
                <a:spcPts val="0"/>
              </a:spcBef>
              <a:spcAft>
                <a:spcPts val="600"/>
              </a:spcAft>
              <a:buFont typeface="Arial" panose="020B0604020202020204" pitchFamily="34" charset="0"/>
              <a:buChar char="•"/>
              <a:defRPr/>
            </a:lvl1pPr>
            <a:lvl2pPr marL="548640" indent="-274320">
              <a:lnSpc>
                <a:spcPct val="150000"/>
              </a:lnSpc>
              <a:spcBef>
                <a:spcPts val="0"/>
              </a:spcBef>
              <a:spcAft>
                <a:spcPts val="600"/>
              </a:spcAft>
              <a:defRPr/>
            </a:lvl2pPr>
            <a:lvl3pPr marL="822960" indent="-274320">
              <a:lnSpc>
                <a:spcPct val="150000"/>
              </a:lnSpc>
              <a:spcBef>
                <a:spcPts val="0"/>
              </a:spcBef>
              <a:spcAft>
                <a:spcPts val="600"/>
              </a:spcAft>
              <a:defRPr/>
            </a:lvl3pPr>
            <a:lvl4pPr marL="1097280" indent="-274320">
              <a:lnSpc>
                <a:spcPct val="150000"/>
              </a:lnSpc>
              <a:spcBef>
                <a:spcPts val="0"/>
              </a:spcBef>
              <a:spcAft>
                <a:spcPts val="600"/>
              </a:spcAft>
              <a:buClrTx/>
              <a:defRPr sz="1400">
                <a:latin typeface="Century Gothic" panose="020B0502020202020204" pitchFamily="34" charset="0"/>
              </a:defRPr>
            </a:lvl4pPr>
            <a:lvl5pPr marL="1371600" indent="-274320">
              <a:lnSpc>
                <a:spcPct val="150000"/>
              </a:lnSpc>
              <a:spcBef>
                <a:spcPts val="0"/>
              </a:spcBef>
              <a:spcAft>
                <a:spcPts val="600"/>
              </a:spcAft>
              <a:buClrTx/>
              <a:defRPr sz="1200">
                <a:latin typeface="Century Gothic" panose="020B0502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4659644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Text With 2 Image Frames">
    <p:spTree>
      <p:nvGrpSpPr>
        <p:cNvPr id="1" name=""/>
        <p:cNvGrpSpPr/>
        <p:nvPr/>
      </p:nvGrpSpPr>
      <p:grpSpPr>
        <a:xfrm>
          <a:off x="0" y="0"/>
          <a:ext cx="0" cy="0"/>
          <a:chOff x="0" y="0"/>
          <a:chExt cx="0" cy="0"/>
        </a:xfrm>
      </p:grpSpPr>
      <p:sp>
        <p:nvSpPr>
          <p:cNvPr id="15" name="Title 14"/>
          <p:cNvSpPr>
            <a:spLocks noGrp="1"/>
          </p:cNvSpPr>
          <p:nvPr>
            <p:ph type="title"/>
          </p:nvPr>
        </p:nvSpPr>
        <p:spPr>
          <a:xfrm>
            <a:off x="457200" y="762000"/>
            <a:ext cx="8226425" cy="508000"/>
          </a:xfrm>
          <a:prstGeom prst="rect">
            <a:avLst/>
          </a:prstGeom>
        </p:spPr>
        <p:txBody>
          <a:bodyPr lIns="0" tIns="0" rIns="0" bIns="0"/>
          <a:lstStyle>
            <a:lvl1pPr algn="l">
              <a:defRPr>
                <a:solidFill>
                  <a:schemeClr val="tx1"/>
                </a:solidFill>
              </a:defRPr>
            </a:lvl1pPr>
          </a:lstStyle>
          <a:p>
            <a:r>
              <a:rPr lang="en-US" smtClean="0"/>
              <a:t>Click to edit Master title style</a:t>
            </a:r>
            <a:endParaRPr lang="en-US" dirty="0"/>
          </a:p>
        </p:txBody>
      </p:sp>
      <p:sp>
        <p:nvSpPr>
          <p:cNvPr id="11" name="Rectangle 17"/>
          <p:cNvSpPr>
            <a:spLocks noGrp="1" noChangeArrowheads="1"/>
          </p:cNvSpPr>
          <p:nvPr>
            <p:ph type="sldNum" sz="quarter" idx="10"/>
          </p:nvPr>
        </p:nvSpPr>
        <p:spPr>
          <a:xfrm>
            <a:off x="6610350" y="6518275"/>
            <a:ext cx="2133600" cy="263525"/>
          </a:xfrm>
          <a:ln/>
        </p:spPr>
        <p:txBody>
          <a:bodyPr/>
          <a:lstStyle>
            <a:lvl1pPr>
              <a:defRPr sz="800">
                <a:latin typeface="Century Gothic" panose="020B0502020202020204" pitchFamily="34" charset="0"/>
              </a:defRPr>
            </a:lvl1pPr>
          </a:lstStyle>
          <a:p>
            <a:fld id="{64F63F64-1AFD-400D-9A93-B308BA7B0366}" type="slidenum">
              <a:rPr lang="en-US" smtClean="0"/>
              <a:pPr/>
              <a:t>‹#›</a:t>
            </a:fld>
            <a:endParaRPr lang="en-US" dirty="0"/>
          </a:p>
        </p:txBody>
      </p:sp>
      <p:pic>
        <p:nvPicPr>
          <p:cNvPr id="8" name="Picture 7"/>
          <p:cNvPicPr preferRelativeResize="0">
            <a:picLocks/>
          </p:cNvPicPr>
          <p:nvPr userDrawn="1"/>
        </p:nvPicPr>
        <p:blipFill rotWithShape="1">
          <a:blip r:embed="rId2" cstate="print">
            <a:extLst>
              <a:ext uri="{28A0092B-C50C-407E-A947-70E740481C1C}">
                <a14:useLocalDpi xmlns:a14="http://schemas.microsoft.com/office/drawing/2010/main" val="0"/>
              </a:ext>
            </a:extLst>
          </a:blip>
          <a:srcRect l="3763" t="4158" r="3061" b="3166"/>
          <a:stretch/>
        </p:blipFill>
        <p:spPr>
          <a:xfrm>
            <a:off x="6430029" y="1600199"/>
            <a:ext cx="2295144" cy="1874520"/>
          </a:xfrm>
          <a:prstGeom prst="rect">
            <a:avLst/>
          </a:prstGeom>
        </p:spPr>
      </p:pic>
      <p:sp>
        <p:nvSpPr>
          <p:cNvPr id="9" name="Picture Placeholder 2"/>
          <p:cNvSpPr>
            <a:spLocks noGrp="1"/>
          </p:cNvSpPr>
          <p:nvPr>
            <p:ph type="pic" sz="quarter" idx="15"/>
          </p:nvPr>
        </p:nvSpPr>
        <p:spPr>
          <a:xfrm>
            <a:off x="6544329" y="1732787"/>
            <a:ext cx="2066544" cy="1609344"/>
          </a:xfrm>
          <a:prstGeom prst="rect">
            <a:avLst/>
          </a:prstGeom>
        </p:spPr>
        <p:txBody>
          <a:bodyPr/>
          <a:lstStyle/>
          <a:p>
            <a:endParaRPr lang="en-US" dirty="0"/>
          </a:p>
        </p:txBody>
      </p:sp>
      <p:pic>
        <p:nvPicPr>
          <p:cNvPr id="12" name="Picture 11"/>
          <p:cNvPicPr preferRelativeResize="0">
            <a:picLocks/>
          </p:cNvPicPr>
          <p:nvPr userDrawn="1"/>
        </p:nvPicPr>
        <p:blipFill rotWithShape="1">
          <a:blip r:embed="rId2" cstate="print">
            <a:extLst>
              <a:ext uri="{28A0092B-C50C-407E-A947-70E740481C1C}">
                <a14:useLocalDpi xmlns:a14="http://schemas.microsoft.com/office/drawing/2010/main" val="0"/>
              </a:ext>
            </a:extLst>
          </a:blip>
          <a:srcRect l="3763" t="4158" r="3061" b="3166"/>
          <a:stretch/>
        </p:blipFill>
        <p:spPr>
          <a:xfrm>
            <a:off x="6440425" y="3657600"/>
            <a:ext cx="2295144" cy="1874520"/>
          </a:xfrm>
          <a:prstGeom prst="rect">
            <a:avLst/>
          </a:prstGeom>
        </p:spPr>
      </p:pic>
      <p:sp>
        <p:nvSpPr>
          <p:cNvPr id="13" name="Picture Placeholder 2"/>
          <p:cNvSpPr>
            <a:spLocks noGrp="1"/>
          </p:cNvSpPr>
          <p:nvPr>
            <p:ph type="pic" sz="quarter" idx="16"/>
          </p:nvPr>
        </p:nvSpPr>
        <p:spPr>
          <a:xfrm>
            <a:off x="6554725" y="3790188"/>
            <a:ext cx="2066544" cy="1609344"/>
          </a:xfrm>
          <a:prstGeom prst="rect">
            <a:avLst/>
          </a:prstGeom>
        </p:spPr>
        <p:txBody>
          <a:bodyPr/>
          <a:lstStyle/>
          <a:p>
            <a:endParaRPr lang="en-US" dirty="0"/>
          </a:p>
        </p:txBody>
      </p:sp>
      <p:sp>
        <p:nvSpPr>
          <p:cNvPr id="17" name="Text Placeholder 8"/>
          <p:cNvSpPr>
            <a:spLocks noGrp="1"/>
          </p:cNvSpPr>
          <p:nvPr>
            <p:ph type="body" sz="quarter" idx="11"/>
          </p:nvPr>
        </p:nvSpPr>
        <p:spPr>
          <a:xfrm>
            <a:off x="457201" y="1618488"/>
            <a:ext cx="5715000" cy="4495800"/>
          </a:xfrm>
          <a:prstGeom prst="rect">
            <a:avLst/>
          </a:prstGeom>
        </p:spPr>
        <p:txBody>
          <a:bodyPr lIns="0" tIns="0" rIns="0" bIns="0"/>
          <a:lstStyle>
            <a:lvl1pPr marL="274320" indent="-274320">
              <a:lnSpc>
                <a:spcPct val="150000"/>
              </a:lnSpc>
              <a:spcBef>
                <a:spcPts val="0"/>
              </a:spcBef>
              <a:spcAft>
                <a:spcPts val="600"/>
              </a:spcAft>
              <a:buFont typeface="Arial" panose="020B0604020202020204" pitchFamily="34" charset="0"/>
              <a:buChar char="•"/>
              <a:defRPr/>
            </a:lvl1pPr>
            <a:lvl2pPr marL="548640" indent="-274320">
              <a:lnSpc>
                <a:spcPct val="150000"/>
              </a:lnSpc>
              <a:spcBef>
                <a:spcPts val="0"/>
              </a:spcBef>
              <a:spcAft>
                <a:spcPts val="600"/>
              </a:spcAft>
              <a:defRPr/>
            </a:lvl2pPr>
            <a:lvl3pPr marL="822960" indent="-274320">
              <a:lnSpc>
                <a:spcPct val="150000"/>
              </a:lnSpc>
              <a:spcBef>
                <a:spcPts val="0"/>
              </a:spcBef>
              <a:spcAft>
                <a:spcPts val="600"/>
              </a:spcAft>
              <a:defRPr/>
            </a:lvl3pPr>
            <a:lvl4pPr marL="1097280" indent="-274320">
              <a:lnSpc>
                <a:spcPct val="150000"/>
              </a:lnSpc>
              <a:spcBef>
                <a:spcPts val="0"/>
              </a:spcBef>
              <a:spcAft>
                <a:spcPts val="600"/>
              </a:spcAft>
              <a:buClrTx/>
              <a:defRPr sz="1400">
                <a:latin typeface="Century Gothic" panose="020B0502020202020204" pitchFamily="34" charset="0"/>
              </a:defRPr>
            </a:lvl4pPr>
            <a:lvl5pPr marL="1371600" indent="-274320">
              <a:lnSpc>
                <a:spcPct val="150000"/>
              </a:lnSpc>
              <a:spcBef>
                <a:spcPts val="0"/>
              </a:spcBef>
              <a:spcAft>
                <a:spcPts val="600"/>
              </a:spcAft>
              <a:buClrTx/>
              <a:defRPr sz="1200">
                <a:latin typeface="Century Gothic" panose="020B0502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674438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Text With 1 Quote Frame">
    <p:spTree>
      <p:nvGrpSpPr>
        <p:cNvPr id="1" name=""/>
        <p:cNvGrpSpPr/>
        <p:nvPr/>
      </p:nvGrpSpPr>
      <p:grpSpPr>
        <a:xfrm>
          <a:off x="0" y="0"/>
          <a:ext cx="0" cy="0"/>
          <a:chOff x="0" y="0"/>
          <a:chExt cx="0" cy="0"/>
        </a:xfrm>
      </p:grpSpPr>
      <p:sp>
        <p:nvSpPr>
          <p:cNvPr id="15" name="Title 14"/>
          <p:cNvSpPr>
            <a:spLocks noGrp="1"/>
          </p:cNvSpPr>
          <p:nvPr>
            <p:ph type="title"/>
          </p:nvPr>
        </p:nvSpPr>
        <p:spPr>
          <a:xfrm>
            <a:off x="457200" y="762000"/>
            <a:ext cx="8226425" cy="508000"/>
          </a:xfrm>
          <a:prstGeom prst="rect">
            <a:avLst/>
          </a:prstGeom>
        </p:spPr>
        <p:txBody>
          <a:bodyPr lIns="0" tIns="0" rIns="0" bIns="0"/>
          <a:lstStyle>
            <a:lvl1pPr algn="l">
              <a:defRPr>
                <a:solidFill>
                  <a:schemeClr val="tx1"/>
                </a:solidFill>
              </a:defRPr>
            </a:lvl1pPr>
          </a:lstStyle>
          <a:p>
            <a:r>
              <a:rPr lang="en-US" smtClean="0"/>
              <a:t>Click to edit Master title style</a:t>
            </a:r>
            <a:endParaRPr lang="en-US" dirty="0"/>
          </a:p>
        </p:txBody>
      </p:sp>
      <p:sp>
        <p:nvSpPr>
          <p:cNvPr id="11" name="Rectangle 17"/>
          <p:cNvSpPr>
            <a:spLocks noGrp="1" noChangeArrowheads="1"/>
          </p:cNvSpPr>
          <p:nvPr>
            <p:ph type="sldNum" sz="quarter" idx="10"/>
          </p:nvPr>
        </p:nvSpPr>
        <p:spPr>
          <a:xfrm>
            <a:off x="6610350" y="6518275"/>
            <a:ext cx="2133600" cy="263525"/>
          </a:xfrm>
          <a:ln/>
        </p:spPr>
        <p:txBody>
          <a:bodyPr/>
          <a:lstStyle>
            <a:lvl1pPr>
              <a:defRPr sz="800">
                <a:latin typeface="Century Gothic" panose="020B0502020202020204" pitchFamily="34" charset="0"/>
              </a:defRPr>
            </a:lvl1pPr>
          </a:lstStyle>
          <a:p>
            <a:fld id="{64F63F64-1AFD-400D-9A93-B308BA7B0366}" type="slidenum">
              <a:rPr lang="en-US" smtClean="0"/>
              <a:pPr/>
              <a:t>‹#›</a:t>
            </a:fld>
            <a:endParaRPr lang="en-US" dirty="0"/>
          </a:p>
        </p:txBody>
      </p:sp>
      <p:sp>
        <p:nvSpPr>
          <p:cNvPr id="13" name="Rectangular Callout 12"/>
          <p:cNvSpPr/>
          <p:nvPr userDrawn="1"/>
        </p:nvSpPr>
        <p:spPr>
          <a:xfrm flipH="1">
            <a:off x="6553200" y="1600200"/>
            <a:ext cx="2133600" cy="2438400"/>
          </a:xfrm>
          <a:prstGeom prst="wedgeRectCallout">
            <a:avLst>
              <a:gd name="adj1" fmla="val -27378"/>
              <a:gd name="adj2" fmla="val 62500"/>
            </a:avLst>
          </a:prstGeom>
          <a:noFill/>
          <a:ln w="9525">
            <a:solidFill>
              <a:srgbClr val="D9D9D9"/>
            </a:solidFill>
          </a:ln>
          <a:effectLst>
            <a:outerShdw blurRad="50800" dist="254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sz="quarter" idx="12"/>
          </p:nvPr>
        </p:nvSpPr>
        <p:spPr>
          <a:xfrm>
            <a:off x="6702550" y="1793440"/>
            <a:ext cx="1837944" cy="2057400"/>
          </a:xfrm>
          <a:prstGeom prst="rect">
            <a:avLst/>
          </a:prstGeom>
        </p:spPr>
        <p:txBody>
          <a:bodyPr/>
          <a:lstStyle>
            <a:lvl1pPr marL="0" indent="0">
              <a:buNone/>
              <a:defRPr sz="1600" b="1" i="1">
                <a:solidFill>
                  <a:schemeClr val="tx1">
                    <a:lumMod val="65000"/>
                    <a:lumOff val="35000"/>
                  </a:schemeClr>
                </a:solidFill>
                <a:latin typeface="Century Gothic" panose="020B0502020202020204" pitchFamily="34" charset="0"/>
              </a:defRPr>
            </a:lvl1pPr>
            <a:lvl2pPr>
              <a:defRPr sz="1000" b="1">
                <a:solidFill>
                  <a:schemeClr val="tx1">
                    <a:lumMod val="65000"/>
                    <a:lumOff val="35000"/>
                  </a:schemeClr>
                </a:solidFill>
                <a:latin typeface="Century Gothic" panose="020B0502020202020204" pitchFamily="34" charset="0"/>
              </a:defRPr>
            </a:lvl2pPr>
            <a:lvl3pPr>
              <a:defRPr sz="1000" b="1">
                <a:solidFill>
                  <a:schemeClr val="tx1">
                    <a:lumMod val="65000"/>
                    <a:lumOff val="35000"/>
                  </a:schemeClr>
                </a:solidFill>
                <a:latin typeface="Century Gothic" panose="020B0502020202020204" pitchFamily="34" charset="0"/>
              </a:defRPr>
            </a:lvl3pPr>
            <a:lvl4pPr>
              <a:defRPr sz="1000" b="1">
                <a:solidFill>
                  <a:schemeClr val="tx1">
                    <a:lumMod val="65000"/>
                    <a:lumOff val="35000"/>
                  </a:schemeClr>
                </a:solidFill>
                <a:latin typeface="Century Gothic" panose="020B0502020202020204" pitchFamily="34" charset="0"/>
              </a:defRPr>
            </a:lvl4pPr>
            <a:lvl5pPr>
              <a:defRPr sz="1000" b="1">
                <a:solidFill>
                  <a:schemeClr val="tx1">
                    <a:lumMod val="65000"/>
                    <a:lumOff val="35000"/>
                  </a:schemeClr>
                </a:solidFill>
                <a:latin typeface="Century Gothic" panose="020B0502020202020204" pitchFamily="34" charset="0"/>
              </a:defRPr>
            </a:lvl5pPr>
          </a:lstStyle>
          <a:p>
            <a:pPr lvl="0"/>
            <a:r>
              <a:rPr lang="en-US" dirty="0" smtClean="0"/>
              <a:t>Click to edit Master text styles</a:t>
            </a:r>
          </a:p>
        </p:txBody>
      </p:sp>
      <p:sp>
        <p:nvSpPr>
          <p:cNvPr id="10" name="Text Placeholder 8"/>
          <p:cNvSpPr>
            <a:spLocks noGrp="1"/>
          </p:cNvSpPr>
          <p:nvPr>
            <p:ph type="body" sz="quarter" idx="11"/>
          </p:nvPr>
        </p:nvSpPr>
        <p:spPr>
          <a:xfrm>
            <a:off x="457201" y="1618488"/>
            <a:ext cx="5715000" cy="4495800"/>
          </a:xfrm>
          <a:prstGeom prst="rect">
            <a:avLst/>
          </a:prstGeom>
        </p:spPr>
        <p:txBody>
          <a:bodyPr lIns="0" tIns="0" rIns="0" bIns="0"/>
          <a:lstStyle>
            <a:lvl1pPr marL="274320" indent="-274320">
              <a:lnSpc>
                <a:spcPct val="150000"/>
              </a:lnSpc>
              <a:spcBef>
                <a:spcPts val="0"/>
              </a:spcBef>
              <a:spcAft>
                <a:spcPts val="600"/>
              </a:spcAft>
              <a:buFont typeface="Arial" panose="020B0604020202020204" pitchFamily="34" charset="0"/>
              <a:buChar char="•"/>
              <a:defRPr/>
            </a:lvl1pPr>
            <a:lvl2pPr marL="548640" indent="-274320">
              <a:lnSpc>
                <a:spcPct val="150000"/>
              </a:lnSpc>
              <a:spcBef>
                <a:spcPts val="0"/>
              </a:spcBef>
              <a:spcAft>
                <a:spcPts val="600"/>
              </a:spcAft>
              <a:defRPr/>
            </a:lvl2pPr>
            <a:lvl3pPr marL="822960" indent="-274320">
              <a:lnSpc>
                <a:spcPct val="150000"/>
              </a:lnSpc>
              <a:spcBef>
                <a:spcPts val="0"/>
              </a:spcBef>
              <a:spcAft>
                <a:spcPts val="600"/>
              </a:spcAft>
              <a:defRPr/>
            </a:lvl3pPr>
            <a:lvl4pPr marL="1097280" indent="-274320">
              <a:lnSpc>
                <a:spcPct val="150000"/>
              </a:lnSpc>
              <a:spcBef>
                <a:spcPts val="0"/>
              </a:spcBef>
              <a:spcAft>
                <a:spcPts val="600"/>
              </a:spcAft>
              <a:buClrTx/>
              <a:defRPr sz="1400">
                <a:latin typeface="Century Gothic" panose="020B0502020202020204" pitchFamily="34" charset="0"/>
              </a:defRPr>
            </a:lvl4pPr>
            <a:lvl5pPr marL="1371600" indent="-274320">
              <a:lnSpc>
                <a:spcPct val="150000"/>
              </a:lnSpc>
              <a:spcBef>
                <a:spcPts val="0"/>
              </a:spcBef>
              <a:spcAft>
                <a:spcPts val="600"/>
              </a:spcAft>
              <a:buClrTx/>
              <a:defRPr sz="1200">
                <a:latin typeface="Century Gothic" panose="020B0502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3444772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15" name="Title 14"/>
          <p:cNvSpPr>
            <a:spLocks noGrp="1"/>
          </p:cNvSpPr>
          <p:nvPr>
            <p:ph type="title"/>
          </p:nvPr>
        </p:nvSpPr>
        <p:spPr>
          <a:xfrm>
            <a:off x="457200" y="762000"/>
            <a:ext cx="8226425" cy="508000"/>
          </a:xfrm>
          <a:prstGeom prst="rect">
            <a:avLst/>
          </a:prstGeom>
        </p:spPr>
        <p:txBody>
          <a:bodyPr lIns="0" tIns="0" rIns="0" bIns="0"/>
          <a:lstStyle>
            <a:lvl1pPr algn="l">
              <a:defRPr>
                <a:solidFill>
                  <a:schemeClr val="tx1"/>
                </a:solidFill>
              </a:defRPr>
            </a:lvl1pPr>
          </a:lstStyle>
          <a:p>
            <a:r>
              <a:rPr lang="en-US" smtClean="0"/>
              <a:t>Click to edit Master title style</a:t>
            </a:r>
            <a:endParaRPr lang="en-US" dirty="0"/>
          </a:p>
        </p:txBody>
      </p:sp>
      <p:sp>
        <p:nvSpPr>
          <p:cNvPr id="10" name="Rectangle 17"/>
          <p:cNvSpPr>
            <a:spLocks noGrp="1" noChangeArrowheads="1"/>
          </p:cNvSpPr>
          <p:nvPr>
            <p:ph type="sldNum" sz="quarter" idx="10"/>
          </p:nvPr>
        </p:nvSpPr>
        <p:spPr>
          <a:xfrm>
            <a:off x="6610350" y="6518275"/>
            <a:ext cx="2133600" cy="263525"/>
          </a:xfrm>
          <a:ln/>
        </p:spPr>
        <p:txBody>
          <a:bodyPr/>
          <a:lstStyle>
            <a:lvl1pPr>
              <a:defRPr sz="800">
                <a:latin typeface="Century Gothic" panose="020B0502020202020204" pitchFamily="34" charset="0"/>
              </a:defRPr>
            </a:lvl1pPr>
          </a:lstStyle>
          <a:p>
            <a:fld id="{64F63F64-1AFD-400D-9A93-B308BA7B0366}" type="slidenum">
              <a:rPr lang="en-US" smtClean="0"/>
              <a:pPr/>
              <a:t>‹#›</a:t>
            </a:fld>
            <a:endParaRPr lang="en-US" dirty="0"/>
          </a:p>
        </p:txBody>
      </p:sp>
      <p:sp>
        <p:nvSpPr>
          <p:cNvPr id="11" name="Text Placeholder 8"/>
          <p:cNvSpPr>
            <a:spLocks noGrp="1"/>
          </p:cNvSpPr>
          <p:nvPr>
            <p:ph type="body" sz="quarter" idx="11"/>
          </p:nvPr>
        </p:nvSpPr>
        <p:spPr>
          <a:xfrm>
            <a:off x="457201" y="1618488"/>
            <a:ext cx="3962399" cy="4706112"/>
          </a:xfrm>
          <a:prstGeom prst="rect">
            <a:avLst/>
          </a:prstGeom>
        </p:spPr>
        <p:txBody>
          <a:bodyPr lIns="0" tIns="0" rIns="0" bIns="0"/>
          <a:lstStyle>
            <a:lvl1pPr marL="274320" indent="-274320">
              <a:lnSpc>
                <a:spcPct val="150000"/>
              </a:lnSpc>
              <a:spcBef>
                <a:spcPts val="0"/>
              </a:spcBef>
              <a:spcAft>
                <a:spcPts val="600"/>
              </a:spcAft>
              <a:buFont typeface="Arial" panose="020B0604020202020204" pitchFamily="34" charset="0"/>
              <a:buChar char="•"/>
              <a:defRPr/>
            </a:lvl1pPr>
            <a:lvl2pPr marL="548640" indent="-274320">
              <a:lnSpc>
                <a:spcPct val="150000"/>
              </a:lnSpc>
              <a:spcBef>
                <a:spcPts val="0"/>
              </a:spcBef>
              <a:spcAft>
                <a:spcPts val="600"/>
              </a:spcAft>
              <a:defRPr/>
            </a:lvl2pPr>
            <a:lvl3pPr marL="822960" indent="-274320">
              <a:lnSpc>
                <a:spcPct val="150000"/>
              </a:lnSpc>
              <a:spcBef>
                <a:spcPts val="0"/>
              </a:spcBef>
              <a:spcAft>
                <a:spcPts val="600"/>
              </a:spcAft>
              <a:defRPr/>
            </a:lvl3pPr>
            <a:lvl4pPr marL="1097280" indent="-274320">
              <a:lnSpc>
                <a:spcPct val="150000"/>
              </a:lnSpc>
              <a:spcBef>
                <a:spcPts val="0"/>
              </a:spcBef>
              <a:spcAft>
                <a:spcPts val="600"/>
              </a:spcAft>
              <a:buClrTx/>
              <a:defRPr sz="1400">
                <a:latin typeface="Century Gothic" panose="020B0502020202020204" pitchFamily="34" charset="0"/>
              </a:defRPr>
            </a:lvl4pPr>
            <a:lvl5pPr marL="1371600" indent="-274320">
              <a:lnSpc>
                <a:spcPct val="150000"/>
              </a:lnSpc>
              <a:spcBef>
                <a:spcPts val="0"/>
              </a:spcBef>
              <a:spcAft>
                <a:spcPts val="600"/>
              </a:spcAft>
              <a:buClrTx/>
              <a:defRPr sz="1200">
                <a:latin typeface="Century Gothic" panose="020B0502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8"/>
          <p:cNvSpPr>
            <a:spLocks noGrp="1"/>
          </p:cNvSpPr>
          <p:nvPr>
            <p:ph type="body" sz="quarter" idx="12"/>
          </p:nvPr>
        </p:nvSpPr>
        <p:spPr>
          <a:xfrm>
            <a:off x="4724401" y="1622145"/>
            <a:ext cx="3962399" cy="4706112"/>
          </a:xfrm>
          <a:prstGeom prst="rect">
            <a:avLst/>
          </a:prstGeom>
        </p:spPr>
        <p:txBody>
          <a:bodyPr lIns="0" tIns="0" rIns="0" bIns="0"/>
          <a:lstStyle>
            <a:lvl1pPr marL="274320" indent="-274320">
              <a:lnSpc>
                <a:spcPct val="150000"/>
              </a:lnSpc>
              <a:spcBef>
                <a:spcPts val="0"/>
              </a:spcBef>
              <a:spcAft>
                <a:spcPts val="600"/>
              </a:spcAft>
              <a:buFont typeface="Arial" panose="020B0604020202020204" pitchFamily="34" charset="0"/>
              <a:buChar char="•"/>
              <a:defRPr/>
            </a:lvl1pPr>
            <a:lvl2pPr marL="548640" indent="-274320">
              <a:lnSpc>
                <a:spcPct val="150000"/>
              </a:lnSpc>
              <a:spcBef>
                <a:spcPts val="0"/>
              </a:spcBef>
              <a:spcAft>
                <a:spcPts val="600"/>
              </a:spcAft>
              <a:defRPr/>
            </a:lvl2pPr>
            <a:lvl3pPr marL="822960" indent="-274320">
              <a:lnSpc>
                <a:spcPct val="150000"/>
              </a:lnSpc>
              <a:spcBef>
                <a:spcPts val="0"/>
              </a:spcBef>
              <a:spcAft>
                <a:spcPts val="600"/>
              </a:spcAft>
              <a:defRPr/>
            </a:lvl3pPr>
            <a:lvl4pPr marL="1097280" indent="-274320">
              <a:lnSpc>
                <a:spcPct val="150000"/>
              </a:lnSpc>
              <a:spcBef>
                <a:spcPts val="0"/>
              </a:spcBef>
              <a:spcAft>
                <a:spcPts val="600"/>
              </a:spcAft>
              <a:buClrTx/>
              <a:defRPr sz="1400">
                <a:latin typeface="Century Gothic" panose="020B0502020202020204" pitchFamily="34" charset="0"/>
              </a:defRPr>
            </a:lvl4pPr>
            <a:lvl5pPr marL="1371600" indent="-274320">
              <a:lnSpc>
                <a:spcPct val="150000"/>
              </a:lnSpc>
              <a:spcBef>
                <a:spcPts val="0"/>
              </a:spcBef>
              <a:spcAft>
                <a:spcPts val="600"/>
              </a:spcAft>
              <a:buClrTx/>
              <a:defRPr sz="1200">
                <a:latin typeface="Century Gothic" panose="020B0502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o Slide">
    <p:spTree>
      <p:nvGrpSpPr>
        <p:cNvPr id="1" name=""/>
        <p:cNvGrpSpPr/>
        <p:nvPr/>
      </p:nvGrpSpPr>
      <p:grpSpPr>
        <a:xfrm>
          <a:off x="0" y="0"/>
          <a:ext cx="0" cy="0"/>
          <a:chOff x="0" y="0"/>
          <a:chExt cx="0" cy="0"/>
        </a:xfrm>
      </p:grpSpPr>
      <p:sp>
        <p:nvSpPr>
          <p:cNvPr id="8" name="Content Placeholder 5"/>
          <p:cNvSpPr>
            <a:spLocks noGrp="1"/>
          </p:cNvSpPr>
          <p:nvPr>
            <p:ph sz="quarter" idx="4"/>
          </p:nvPr>
        </p:nvSpPr>
        <p:spPr>
          <a:xfrm>
            <a:off x="457200" y="3651504"/>
            <a:ext cx="2295144" cy="2520696"/>
          </a:xfrm>
          <a:prstGeom prst="rect">
            <a:avLst/>
          </a:prstGeom>
        </p:spPr>
        <p:txBody>
          <a:bodyPr lIns="0" tIns="0" rIns="0" bIns="0"/>
          <a:lstStyle>
            <a:lvl1pPr marL="0" indent="0" algn="l" rtl="0" fontAlgn="base">
              <a:spcBef>
                <a:spcPts val="600"/>
              </a:spcBef>
              <a:spcAft>
                <a:spcPct val="0"/>
              </a:spcAft>
              <a:buNone/>
              <a:defRPr lang="en-US" sz="1400" dirty="0" smtClean="0">
                <a:solidFill>
                  <a:schemeClr val="tx1"/>
                </a:solidFill>
                <a:latin typeface="Century Gothic" panose="020B0502020202020204" pitchFamily="34" charset="0"/>
                <a:ea typeface="+mn-ea"/>
                <a:cs typeface="+mn-cs"/>
              </a:defRPr>
            </a:lvl1pPr>
            <a:lvl2pPr marL="182880" indent="-182880" algn="l" rtl="0" fontAlgn="base">
              <a:spcBef>
                <a:spcPts val="600"/>
              </a:spcBef>
              <a:spcAft>
                <a:spcPct val="0"/>
              </a:spcAft>
              <a:buFont typeface="Arial" panose="020B0604020202020204" pitchFamily="34" charset="0"/>
              <a:buChar char="•"/>
              <a:defRPr lang="en-US" sz="1400" dirty="0" smtClean="0">
                <a:solidFill>
                  <a:schemeClr val="tx1"/>
                </a:solidFill>
                <a:latin typeface="Century Gothic" panose="020B0502020202020204" pitchFamily="34" charset="0"/>
                <a:ea typeface="+mn-ea"/>
                <a:cs typeface="+mn-cs"/>
              </a:defRPr>
            </a:lvl2pPr>
            <a:lvl3pPr marL="365760" indent="-182880" algn="l" rtl="0" fontAlgn="base">
              <a:spcBef>
                <a:spcPts val="600"/>
              </a:spcBef>
              <a:spcAft>
                <a:spcPct val="0"/>
              </a:spcAft>
              <a:buFont typeface="Century Gothic" panose="020B0502020202020204" pitchFamily="34" charset="0"/>
              <a:buChar char="-"/>
              <a:defRPr lang="en-US" sz="1400" dirty="0" smtClean="0">
                <a:solidFill>
                  <a:schemeClr val="tx1"/>
                </a:solidFill>
                <a:latin typeface="Century Gothic" panose="020B0502020202020204" pitchFamily="34" charset="0"/>
                <a:ea typeface="+mn-ea"/>
                <a:cs typeface="+mn-cs"/>
              </a:defRPr>
            </a:lvl3pPr>
            <a:lvl4pPr marL="1139825" indent="-285750" algn="l" rtl="0" fontAlgn="base">
              <a:spcBef>
                <a:spcPts val="600"/>
              </a:spcBef>
              <a:spcAft>
                <a:spcPct val="0"/>
              </a:spcAft>
              <a:buFont typeface="Arial" panose="020B0604020202020204" pitchFamily="34" charset="0"/>
              <a:buChar char="•"/>
              <a:defRPr lang="en-US" sz="1400" dirty="0" smtClean="0">
                <a:solidFill>
                  <a:schemeClr val="tx1"/>
                </a:solidFill>
                <a:latin typeface="Century Gothic" panose="020B0502020202020204" pitchFamily="34" charset="0"/>
                <a:ea typeface="+mn-ea"/>
                <a:cs typeface="+mn-cs"/>
              </a:defRPr>
            </a:lvl4pPr>
            <a:lvl5pPr marL="1430337" indent="-285750" algn="l" rtl="0" fontAlgn="base">
              <a:spcBef>
                <a:spcPts val="600"/>
              </a:spcBef>
              <a:spcAft>
                <a:spcPct val="0"/>
              </a:spcAft>
              <a:buFont typeface="Arial" pitchFamily="34" charset="0"/>
              <a:buChar char="•"/>
              <a:defRPr lang="en-US" sz="1400" dirty="0">
                <a:solidFill>
                  <a:schemeClr val="tx1"/>
                </a:solidFill>
                <a:latin typeface="Century Gothic" panose="020B0502020202020204" pitchFamily="34" charset="0"/>
                <a:ea typeface="+mn-ea"/>
                <a:cs typeface="+mn-cs"/>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Title 14"/>
          <p:cNvSpPr>
            <a:spLocks noGrp="1"/>
          </p:cNvSpPr>
          <p:nvPr>
            <p:ph type="title"/>
          </p:nvPr>
        </p:nvSpPr>
        <p:spPr>
          <a:xfrm>
            <a:off x="457200" y="762000"/>
            <a:ext cx="8226425" cy="508000"/>
          </a:xfrm>
          <a:prstGeom prst="rect">
            <a:avLst/>
          </a:prstGeom>
        </p:spPr>
        <p:txBody>
          <a:bodyPr lIns="0" tIns="0" rIns="0" bIns="0"/>
          <a:lstStyle>
            <a:lvl1pPr algn="l">
              <a:defRPr b="0">
                <a:solidFill>
                  <a:schemeClr val="tx1"/>
                </a:solidFill>
              </a:defRPr>
            </a:lvl1pPr>
          </a:lstStyle>
          <a:p>
            <a:r>
              <a:rPr lang="en-US" smtClean="0"/>
              <a:t>Click to edit Master title style</a:t>
            </a:r>
            <a:endParaRPr lang="en-US" dirty="0"/>
          </a:p>
        </p:txBody>
      </p:sp>
      <p:pic>
        <p:nvPicPr>
          <p:cNvPr id="13" name="Picture 12"/>
          <p:cNvPicPr preferRelativeResize="0">
            <a:picLocks/>
          </p:cNvPicPr>
          <p:nvPr userDrawn="1"/>
        </p:nvPicPr>
        <p:blipFill rotWithShape="1">
          <a:blip r:embed="rId2" cstate="print">
            <a:extLst>
              <a:ext uri="{28A0092B-C50C-407E-A947-70E740481C1C}">
                <a14:useLocalDpi xmlns:a14="http://schemas.microsoft.com/office/drawing/2010/main" val="0"/>
              </a:ext>
            </a:extLst>
          </a:blip>
          <a:srcRect l="3763" t="4158" r="3061" b="3166"/>
          <a:stretch/>
        </p:blipFill>
        <p:spPr>
          <a:xfrm>
            <a:off x="457200" y="1600199"/>
            <a:ext cx="2295144" cy="1874520"/>
          </a:xfrm>
          <a:prstGeom prst="rect">
            <a:avLst/>
          </a:prstGeom>
        </p:spPr>
      </p:pic>
      <p:sp>
        <p:nvSpPr>
          <p:cNvPr id="14" name="Picture Placeholder 2"/>
          <p:cNvSpPr>
            <a:spLocks noGrp="1"/>
          </p:cNvSpPr>
          <p:nvPr>
            <p:ph type="pic" sz="quarter" idx="15"/>
          </p:nvPr>
        </p:nvSpPr>
        <p:spPr>
          <a:xfrm>
            <a:off x="571500" y="1732787"/>
            <a:ext cx="2066544" cy="1609344"/>
          </a:xfrm>
          <a:prstGeom prst="rect">
            <a:avLst/>
          </a:prstGeom>
        </p:spPr>
        <p:txBody>
          <a:bodyPr/>
          <a:lstStyle/>
          <a:p>
            <a:endParaRPr lang="en-US" dirty="0"/>
          </a:p>
        </p:txBody>
      </p:sp>
      <p:sp>
        <p:nvSpPr>
          <p:cNvPr id="12" name="Rectangle 17"/>
          <p:cNvSpPr>
            <a:spLocks noGrp="1" noChangeArrowheads="1"/>
          </p:cNvSpPr>
          <p:nvPr>
            <p:ph type="sldNum" sz="quarter" idx="10"/>
          </p:nvPr>
        </p:nvSpPr>
        <p:spPr>
          <a:xfrm>
            <a:off x="6610350" y="6518275"/>
            <a:ext cx="2133600" cy="263525"/>
          </a:xfrm>
          <a:ln/>
        </p:spPr>
        <p:txBody>
          <a:bodyPr/>
          <a:lstStyle>
            <a:lvl1pPr>
              <a:defRPr sz="800">
                <a:latin typeface="Century Gothic" panose="020B0502020202020204" pitchFamily="34" charset="0"/>
              </a:defRPr>
            </a:lvl1pPr>
          </a:lstStyle>
          <a:p>
            <a:fld id="{64F63F64-1AFD-400D-9A93-B308BA7B0366}" type="slidenum">
              <a:rPr lang="en-US" smtClean="0"/>
              <a:pPr/>
              <a:t>‹#›</a:t>
            </a:fld>
            <a:endParaRPr lang="en-US" dirty="0"/>
          </a:p>
        </p:txBody>
      </p:sp>
      <p:sp>
        <p:nvSpPr>
          <p:cNvPr id="16" name="Text Placeholder 8"/>
          <p:cNvSpPr>
            <a:spLocks noGrp="1"/>
          </p:cNvSpPr>
          <p:nvPr>
            <p:ph type="body" sz="quarter" idx="11"/>
          </p:nvPr>
        </p:nvSpPr>
        <p:spPr>
          <a:xfrm>
            <a:off x="2957170" y="1618488"/>
            <a:ext cx="5726175" cy="4553712"/>
          </a:xfrm>
          <a:prstGeom prst="rect">
            <a:avLst/>
          </a:prstGeom>
        </p:spPr>
        <p:txBody>
          <a:bodyPr lIns="0" tIns="0" rIns="0" bIns="0"/>
          <a:lstStyle>
            <a:lvl1pPr marL="274320" indent="-274320">
              <a:lnSpc>
                <a:spcPct val="150000"/>
              </a:lnSpc>
              <a:spcBef>
                <a:spcPts val="0"/>
              </a:spcBef>
              <a:spcAft>
                <a:spcPts val="600"/>
              </a:spcAft>
              <a:buFont typeface="Arial" panose="020B0604020202020204" pitchFamily="34" charset="0"/>
              <a:buChar char="•"/>
              <a:defRPr/>
            </a:lvl1pPr>
            <a:lvl2pPr marL="548640" indent="-274320">
              <a:lnSpc>
                <a:spcPct val="150000"/>
              </a:lnSpc>
              <a:spcBef>
                <a:spcPts val="0"/>
              </a:spcBef>
              <a:spcAft>
                <a:spcPts val="600"/>
              </a:spcAft>
              <a:defRPr/>
            </a:lvl2pPr>
            <a:lvl3pPr marL="822960" indent="-274320">
              <a:lnSpc>
                <a:spcPct val="150000"/>
              </a:lnSpc>
              <a:spcBef>
                <a:spcPts val="0"/>
              </a:spcBef>
              <a:spcAft>
                <a:spcPts val="600"/>
              </a:spcAft>
              <a:defRPr/>
            </a:lvl3pPr>
            <a:lvl4pPr marL="1097280" indent="-274320">
              <a:lnSpc>
                <a:spcPct val="150000"/>
              </a:lnSpc>
              <a:spcBef>
                <a:spcPts val="0"/>
              </a:spcBef>
              <a:spcAft>
                <a:spcPts val="600"/>
              </a:spcAft>
              <a:buClrTx/>
              <a:defRPr sz="1400">
                <a:latin typeface="Century Gothic" panose="020B0502020202020204" pitchFamily="34" charset="0"/>
              </a:defRPr>
            </a:lvl4pPr>
            <a:lvl5pPr marL="1371600" indent="-274320">
              <a:lnSpc>
                <a:spcPct val="150000"/>
              </a:lnSpc>
              <a:spcBef>
                <a:spcPts val="0"/>
              </a:spcBef>
              <a:spcAft>
                <a:spcPts val="600"/>
              </a:spcAft>
              <a:buClrTx/>
              <a:defRPr sz="1200">
                <a:latin typeface="Century Gothic" panose="020B0502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Masters/_rels/slideMaster1.xml.rels>&#65279;<?xml version="1.0" encoding="UTF-8" standalone="yes"?>
<Relationships xmlns="http://schemas.openxmlformats.org/package/2006/relationships">
  <Relationship Id="rId8" Type="http://schemas.openxmlformats.org/officeDocument/2006/relationships/slideLayout" Target="../slideLayouts/slideLayout8.xml" />
  <Relationship Id="rId13" Type="http://schemas.openxmlformats.org/officeDocument/2006/relationships/slideLayout" Target="../slideLayouts/slideLayout13.xml" />
  <Relationship Id="rId3" Type="http://schemas.openxmlformats.org/officeDocument/2006/relationships/slideLayout" Target="../slideLayouts/slideLayout3.xml" />
  <Relationship Id="rId7" Type="http://schemas.openxmlformats.org/officeDocument/2006/relationships/slideLayout" Target="../slideLayouts/slideLayout7.xml" />
  <Relationship Id="rId12" Type="http://schemas.openxmlformats.org/officeDocument/2006/relationships/slideLayout" Target="../slideLayouts/slideLayout12.xml" />
  <Relationship Id="rId2" Type="http://schemas.openxmlformats.org/officeDocument/2006/relationships/slideLayout" Target="../slideLayouts/slideLayout2.xml" />
  <Relationship Id="rId1" Type="http://schemas.openxmlformats.org/officeDocument/2006/relationships/slideLayout" Target="../slideLayouts/slideLayout1.xml" />
  <Relationship Id="rId6" Type="http://schemas.openxmlformats.org/officeDocument/2006/relationships/slideLayout" Target="../slideLayouts/slideLayout6.xml" />
  <Relationship Id="rId11" Type="http://schemas.openxmlformats.org/officeDocument/2006/relationships/slideLayout" Target="../slideLayouts/slideLayout11.xml" />
  <Relationship Id="rId5" Type="http://schemas.openxmlformats.org/officeDocument/2006/relationships/slideLayout" Target="../slideLayouts/slideLayout5.xml" />
  <Relationship Id="rId15" Type="http://schemas.openxmlformats.org/officeDocument/2006/relationships/image" Target="../media/image1.png" />
  <Relationship Id="rId10" Type="http://schemas.openxmlformats.org/officeDocument/2006/relationships/slideLayout" Target="../slideLayouts/slideLayout10.xml" />
  <Relationship Id="rId4" Type="http://schemas.openxmlformats.org/officeDocument/2006/relationships/slideLayout" Target="../slideLayouts/slideLayout4.xml" />
  <Relationship Id="rId9" Type="http://schemas.openxmlformats.org/officeDocument/2006/relationships/slideLayout" Target="../slideLayouts/slideLayout9.xml" />
  <Relationship Id="rId14" Type="http://schemas.openxmlformats.org/officeDocument/2006/relationships/theme" Target="../theme/theme1.xml" />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76497" name="Rectangle 17"/>
          <p:cNvSpPr>
            <a:spLocks noGrp="1" noChangeArrowheads="1"/>
          </p:cNvSpPr>
          <p:nvPr>
            <p:ph type="sldNum" sz="quarter" idx="4"/>
          </p:nvPr>
        </p:nvSpPr>
        <p:spPr bwMode="gray">
          <a:xfrm>
            <a:off x="6610350" y="6524625"/>
            <a:ext cx="2133600" cy="263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fld id="{64F63F64-1AFD-400D-9A93-B308BA7B0366}" type="slidenum">
              <a:rPr lang="en-US" smtClean="0"/>
              <a:t>‹#›</a:t>
            </a:fld>
            <a:endParaRPr lang="en-US" dirty="0"/>
          </a:p>
        </p:txBody>
      </p:sp>
      <p:grpSp>
        <p:nvGrpSpPr>
          <p:cNvPr id="2" name="Group 75"/>
          <p:cNvGrpSpPr>
            <a:grpSpLocks noChangeAspect="1"/>
          </p:cNvGrpSpPr>
          <p:nvPr/>
        </p:nvGrpSpPr>
        <p:grpSpPr>
          <a:xfrm>
            <a:off x="6894513" y="257942"/>
            <a:ext cx="1807583" cy="354525"/>
            <a:chOff x="6597650" y="6261100"/>
            <a:chExt cx="1149351" cy="225425"/>
          </a:xfrm>
          <a:solidFill>
            <a:schemeClr val="bg1"/>
          </a:solidFill>
        </p:grpSpPr>
        <p:sp>
          <p:nvSpPr>
            <p:cNvPr id="13" name="Freeform 5"/>
            <p:cNvSpPr>
              <a:spLocks/>
            </p:cNvSpPr>
            <p:nvPr/>
          </p:nvSpPr>
          <p:spPr bwMode="auto">
            <a:xfrm>
              <a:off x="6597650" y="6261100"/>
              <a:ext cx="179388" cy="142875"/>
            </a:xfrm>
            <a:custGeom>
              <a:avLst/>
              <a:gdLst/>
              <a:ahLst/>
              <a:cxnLst>
                <a:cxn ang="0">
                  <a:pos x="115" y="142"/>
                </a:cxn>
                <a:cxn ang="0">
                  <a:pos x="126" y="122"/>
                </a:cxn>
                <a:cxn ang="0">
                  <a:pos x="161" y="52"/>
                </a:cxn>
                <a:cxn ang="0">
                  <a:pos x="181" y="0"/>
                </a:cxn>
                <a:cxn ang="0">
                  <a:pos x="200" y="1"/>
                </a:cxn>
                <a:cxn ang="0">
                  <a:pos x="226" y="4"/>
                </a:cxn>
                <a:cxn ang="0">
                  <a:pos x="219" y="7"/>
                </a:cxn>
                <a:cxn ang="0">
                  <a:pos x="203" y="14"/>
                </a:cxn>
                <a:cxn ang="0">
                  <a:pos x="200" y="32"/>
                </a:cxn>
                <a:cxn ang="0">
                  <a:pos x="203" y="149"/>
                </a:cxn>
                <a:cxn ang="0">
                  <a:pos x="206" y="164"/>
                </a:cxn>
                <a:cxn ang="0">
                  <a:pos x="216" y="170"/>
                </a:cxn>
                <a:cxn ang="0">
                  <a:pos x="226" y="174"/>
                </a:cxn>
                <a:cxn ang="0">
                  <a:pos x="224" y="178"/>
                </a:cxn>
                <a:cxn ang="0">
                  <a:pos x="161" y="178"/>
                </a:cxn>
                <a:cxn ang="0">
                  <a:pos x="160" y="171"/>
                </a:cxn>
                <a:cxn ang="0">
                  <a:pos x="175" y="168"/>
                </a:cxn>
                <a:cxn ang="0">
                  <a:pos x="181" y="159"/>
                </a:cxn>
                <a:cxn ang="0">
                  <a:pos x="179" y="36"/>
                </a:cxn>
                <a:cxn ang="0">
                  <a:pos x="139" y="118"/>
                </a:cxn>
                <a:cxn ang="0">
                  <a:pos x="111" y="178"/>
                </a:cxn>
                <a:cxn ang="0">
                  <a:pos x="108" y="180"/>
                </a:cxn>
                <a:cxn ang="0">
                  <a:pos x="105" y="178"/>
                </a:cxn>
                <a:cxn ang="0">
                  <a:pos x="81" y="125"/>
                </a:cxn>
                <a:cxn ang="0">
                  <a:pos x="41" y="35"/>
                </a:cxn>
                <a:cxn ang="0">
                  <a:pos x="38" y="83"/>
                </a:cxn>
                <a:cxn ang="0">
                  <a:pos x="36" y="146"/>
                </a:cxn>
                <a:cxn ang="0">
                  <a:pos x="38" y="166"/>
                </a:cxn>
                <a:cxn ang="0">
                  <a:pos x="48" y="170"/>
                </a:cxn>
                <a:cxn ang="0">
                  <a:pos x="59" y="173"/>
                </a:cxn>
                <a:cxn ang="0">
                  <a:pos x="57" y="178"/>
                </a:cxn>
                <a:cxn ang="0">
                  <a:pos x="28" y="177"/>
                </a:cxn>
                <a:cxn ang="0">
                  <a:pos x="0" y="174"/>
                </a:cxn>
                <a:cxn ang="0">
                  <a:pos x="7" y="170"/>
                </a:cxn>
                <a:cxn ang="0">
                  <a:pos x="15" y="167"/>
                </a:cxn>
                <a:cxn ang="0">
                  <a:pos x="22" y="149"/>
                </a:cxn>
                <a:cxn ang="0">
                  <a:pos x="28" y="90"/>
                </a:cxn>
                <a:cxn ang="0">
                  <a:pos x="29" y="19"/>
                </a:cxn>
                <a:cxn ang="0">
                  <a:pos x="25" y="11"/>
                </a:cxn>
                <a:cxn ang="0">
                  <a:pos x="8" y="7"/>
                </a:cxn>
                <a:cxn ang="0">
                  <a:pos x="8" y="1"/>
                </a:cxn>
                <a:cxn ang="0">
                  <a:pos x="31" y="1"/>
                </a:cxn>
                <a:cxn ang="0">
                  <a:pos x="52" y="0"/>
                </a:cxn>
                <a:cxn ang="0">
                  <a:pos x="60" y="32"/>
                </a:cxn>
                <a:cxn ang="0">
                  <a:pos x="97" y="105"/>
                </a:cxn>
              </a:cxnLst>
              <a:rect l="0" t="0" r="r" b="b"/>
              <a:pathLst>
                <a:path w="226" h="180">
                  <a:moveTo>
                    <a:pt x="97" y="105"/>
                  </a:moveTo>
                  <a:lnTo>
                    <a:pt x="97" y="105"/>
                  </a:lnTo>
                  <a:lnTo>
                    <a:pt x="115" y="142"/>
                  </a:lnTo>
                  <a:lnTo>
                    <a:pt x="115" y="142"/>
                  </a:lnTo>
                  <a:lnTo>
                    <a:pt x="115" y="142"/>
                  </a:lnTo>
                  <a:lnTo>
                    <a:pt x="126" y="122"/>
                  </a:lnTo>
                  <a:lnTo>
                    <a:pt x="136" y="102"/>
                  </a:lnTo>
                  <a:lnTo>
                    <a:pt x="161" y="52"/>
                  </a:lnTo>
                  <a:lnTo>
                    <a:pt x="161" y="52"/>
                  </a:lnTo>
                  <a:lnTo>
                    <a:pt x="175" y="21"/>
                  </a:lnTo>
                  <a:lnTo>
                    <a:pt x="179" y="10"/>
                  </a:lnTo>
                  <a:lnTo>
                    <a:pt x="181" y="0"/>
                  </a:lnTo>
                  <a:lnTo>
                    <a:pt x="181" y="0"/>
                  </a:lnTo>
                  <a:lnTo>
                    <a:pt x="200" y="1"/>
                  </a:lnTo>
                  <a:lnTo>
                    <a:pt x="200" y="1"/>
                  </a:lnTo>
                  <a:lnTo>
                    <a:pt x="224" y="0"/>
                  </a:lnTo>
                  <a:lnTo>
                    <a:pt x="224" y="0"/>
                  </a:lnTo>
                  <a:lnTo>
                    <a:pt x="226" y="4"/>
                  </a:lnTo>
                  <a:lnTo>
                    <a:pt x="224" y="7"/>
                  </a:lnTo>
                  <a:lnTo>
                    <a:pt x="219" y="7"/>
                  </a:lnTo>
                  <a:lnTo>
                    <a:pt x="219" y="7"/>
                  </a:lnTo>
                  <a:lnTo>
                    <a:pt x="209" y="10"/>
                  </a:lnTo>
                  <a:lnTo>
                    <a:pt x="206" y="11"/>
                  </a:lnTo>
                  <a:lnTo>
                    <a:pt x="203" y="14"/>
                  </a:lnTo>
                  <a:lnTo>
                    <a:pt x="202" y="17"/>
                  </a:lnTo>
                  <a:lnTo>
                    <a:pt x="200" y="21"/>
                  </a:lnTo>
                  <a:lnTo>
                    <a:pt x="200" y="32"/>
                  </a:lnTo>
                  <a:lnTo>
                    <a:pt x="200" y="32"/>
                  </a:lnTo>
                  <a:lnTo>
                    <a:pt x="202" y="87"/>
                  </a:lnTo>
                  <a:lnTo>
                    <a:pt x="203" y="149"/>
                  </a:lnTo>
                  <a:lnTo>
                    <a:pt x="203" y="149"/>
                  </a:lnTo>
                  <a:lnTo>
                    <a:pt x="205" y="157"/>
                  </a:lnTo>
                  <a:lnTo>
                    <a:pt x="206" y="164"/>
                  </a:lnTo>
                  <a:lnTo>
                    <a:pt x="207" y="167"/>
                  </a:lnTo>
                  <a:lnTo>
                    <a:pt x="209" y="168"/>
                  </a:lnTo>
                  <a:lnTo>
                    <a:pt x="216" y="170"/>
                  </a:lnTo>
                  <a:lnTo>
                    <a:pt x="224" y="171"/>
                  </a:lnTo>
                  <a:lnTo>
                    <a:pt x="224" y="171"/>
                  </a:lnTo>
                  <a:lnTo>
                    <a:pt x="226" y="174"/>
                  </a:lnTo>
                  <a:lnTo>
                    <a:pt x="226" y="177"/>
                  </a:lnTo>
                  <a:lnTo>
                    <a:pt x="224" y="178"/>
                  </a:lnTo>
                  <a:lnTo>
                    <a:pt x="224" y="178"/>
                  </a:lnTo>
                  <a:lnTo>
                    <a:pt x="193" y="177"/>
                  </a:lnTo>
                  <a:lnTo>
                    <a:pt x="193" y="177"/>
                  </a:lnTo>
                  <a:lnTo>
                    <a:pt x="161" y="178"/>
                  </a:lnTo>
                  <a:lnTo>
                    <a:pt x="161" y="178"/>
                  </a:lnTo>
                  <a:lnTo>
                    <a:pt x="160" y="174"/>
                  </a:lnTo>
                  <a:lnTo>
                    <a:pt x="160" y="171"/>
                  </a:lnTo>
                  <a:lnTo>
                    <a:pt x="168" y="170"/>
                  </a:lnTo>
                  <a:lnTo>
                    <a:pt x="168" y="170"/>
                  </a:lnTo>
                  <a:lnTo>
                    <a:pt x="175" y="168"/>
                  </a:lnTo>
                  <a:lnTo>
                    <a:pt x="178" y="167"/>
                  </a:lnTo>
                  <a:lnTo>
                    <a:pt x="179" y="164"/>
                  </a:lnTo>
                  <a:lnTo>
                    <a:pt x="181" y="159"/>
                  </a:lnTo>
                  <a:lnTo>
                    <a:pt x="181" y="147"/>
                  </a:lnTo>
                  <a:lnTo>
                    <a:pt x="181" y="36"/>
                  </a:lnTo>
                  <a:lnTo>
                    <a:pt x="179" y="36"/>
                  </a:lnTo>
                  <a:lnTo>
                    <a:pt x="179" y="36"/>
                  </a:lnTo>
                  <a:lnTo>
                    <a:pt x="163" y="71"/>
                  </a:lnTo>
                  <a:lnTo>
                    <a:pt x="139" y="118"/>
                  </a:lnTo>
                  <a:lnTo>
                    <a:pt x="139" y="118"/>
                  </a:lnTo>
                  <a:lnTo>
                    <a:pt x="122" y="153"/>
                  </a:lnTo>
                  <a:lnTo>
                    <a:pt x="111" y="178"/>
                  </a:lnTo>
                  <a:lnTo>
                    <a:pt x="111" y="178"/>
                  </a:lnTo>
                  <a:lnTo>
                    <a:pt x="109" y="180"/>
                  </a:lnTo>
                  <a:lnTo>
                    <a:pt x="108" y="180"/>
                  </a:lnTo>
                  <a:lnTo>
                    <a:pt x="108" y="180"/>
                  </a:lnTo>
                  <a:lnTo>
                    <a:pt x="105" y="178"/>
                  </a:lnTo>
                  <a:lnTo>
                    <a:pt x="105" y="178"/>
                  </a:lnTo>
                  <a:lnTo>
                    <a:pt x="101" y="166"/>
                  </a:lnTo>
                  <a:lnTo>
                    <a:pt x="94" y="152"/>
                  </a:lnTo>
                  <a:lnTo>
                    <a:pt x="81" y="125"/>
                  </a:lnTo>
                  <a:lnTo>
                    <a:pt x="57" y="74"/>
                  </a:lnTo>
                  <a:lnTo>
                    <a:pt x="57" y="74"/>
                  </a:lnTo>
                  <a:lnTo>
                    <a:pt x="41" y="35"/>
                  </a:lnTo>
                  <a:lnTo>
                    <a:pt x="41" y="35"/>
                  </a:lnTo>
                  <a:lnTo>
                    <a:pt x="41" y="35"/>
                  </a:lnTo>
                  <a:lnTo>
                    <a:pt x="38" y="83"/>
                  </a:lnTo>
                  <a:lnTo>
                    <a:pt x="38" y="83"/>
                  </a:lnTo>
                  <a:lnTo>
                    <a:pt x="36" y="112"/>
                  </a:lnTo>
                  <a:lnTo>
                    <a:pt x="36" y="146"/>
                  </a:lnTo>
                  <a:lnTo>
                    <a:pt x="36" y="146"/>
                  </a:lnTo>
                  <a:lnTo>
                    <a:pt x="36" y="157"/>
                  </a:lnTo>
                  <a:lnTo>
                    <a:pt x="38" y="166"/>
                  </a:lnTo>
                  <a:lnTo>
                    <a:pt x="39" y="167"/>
                  </a:lnTo>
                  <a:lnTo>
                    <a:pt x="42" y="168"/>
                  </a:lnTo>
                  <a:lnTo>
                    <a:pt x="48" y="170"/>
                  </a:lnTo>
                  <a:lnTo>
                    <a:pt x="57" y="171"/>
                  </a:lnTo>
                  <a:lnTo>
                    <a:pt x="57" y="171"/>
                  </a:lnTo>
                  <a:lnTo>
                    <a:pt x="59" y="173"/>
                  </a:lnTo>
                  <a:lnTo>
                    <a:pt x="59" y="174"/>
                  </a:lnTo>
                  <a:lnTo>
                    <a:pt x="59" y="177"/>
                  </a:lnTo>
                  <a:lnTo>
                    <a:pt x="57" y="178"/>
                  </a:lnTo>
                  <a:lnTo>
                    <a:pt x="57" y="178"/>
                  </a:lnTo>
                  <a:lnTo>
                    <a:pt x="28" y="177"/>
                  </a:lnTo>
                  <a:lnTo>
                    <a:pt x="28" y="177"/>
                  </a:lnTo>
                  <a:lnTo>
                    <a:pt x="1" y="178"/>
                  </a:lnTo>
                  <a:lnTo>
                    <a:pt x="1" y="178"/>
                  </a:lnTo>
                  <a:lnTo>
                    <a:pt x="0" y="174"/>
                  </a:lnTo>
                  <a:lnTo>
                    <a:pt x="0" y="173"/>
                  </a:lnTo>
                  <a:lnTo>
                    <a:pt x="0" y="171"/>
                  </a:lnTo>
                  <a:lnTo>
                    <a:pt x="7" y="170"/>
                  </a:lnTo>
                  <a:lnTo>
                    <a:pt x="7" y="170"/>
                  </a:lnTo>
                  <a:lnTo>
                    <a:pt x="14" y="168"/>
                  </a:lnTo>
                  <a:lnTo>
                    <a:pt x="15" y="167"/>
                  </a:lnTo>
                  <a:lnTo>
                    <a:pt x="18" y="166"/>
                  </a:lnTo>
                  <a:lnTo>
                    <a:pt x="21" y="160"/>
                  </a:lnTo>
                  <a:lnTo>
                    <a:pt x="22" y="149"/>
                  </a:lnTo>
                  <a:lnTo>
                    <a:pt x="22" y="149"/>
                  </a:lnTo>
                  <a:lnTo>
                    <a:pt x="28" y="90"/>
                  </a:lnTo>
                  <a:lnTo>
                    <a:pt x="28" y="90"/>
                  </a:lnTo>
                  <a:lnTo>
                    <a:pt x="31" y="31"/>
                  </a:lnTo>
                  <a:lnTo>
                    <a:pt x="31" y="31"/>
                  </a:lnTo>
                  <a:lnTo>
                    <a:pt x="29" y="19"/>
                  </a:lnTo>
                  <a:lnTo>
                    <a:pt x="29" y="17"/>
                  </a:lnTo>
                  <a:lnTo>
                    <a:pt x="28" y="14"/>
                  </a:lnTo>
                  <a:lnTo>
                    <a:pt x="25" y="11"/>
                  </a:lnTo>
                  <a:lnTo>
                    <a:pt x="22" y="10"/>
                  </a:lnTo>
                  <a:lnTo>
                    <a:pt x="13" y="7"/>
                  </a:lnTo>
                  <a:lnTo>
                    <a:pt x="8" y="7"/>
                  </a:lnTo>
                  <a:lnTo>
                    <a:pt x="8" y="7"/>
                  </a:lnTo>
                  <a:lnTo>
                    <a:pt x="7" y="3"/>
                  </a:lnTo>
                  <a:lnTo>
                    <a:pt x="8" y="1"/>
                  </a:lnTo>
                  <a:lnTo>
                    <a:pt x="10" y="0"/>
                  </a:lnTo>
                  <a:lnTo>
                    <a:pt x="10" y="0"/>
                  </a:lnTo>
                  <a:lnTo>
                    <a:pt x="31" y="1"/>
                  </a:lnTo>
                  <a:lnTo>
                    <a:pt x="31" y="1"/>
                  </a:lnTo>
                  <a:lnTo>
                    <a:pt x="52" y="0"/>
                  </a:lnTo>
                  <a:lnTo>
                    <a:pt x="52" y="0"/>
                  </a:lnTo>
                  <a:lnTo>
                    <a:pt x="53" y="10"/>
                  </a:lnTo>
                  <a:lnTo>
                    <a:pt x="56" y="19"/>
                  </a:lnTo>
                  <a:lnTo>
                    <a:pt x="60" y="32"/>
                  </a:lnTo>
                  <a:lnTo>
                    <a:pt x="66" y="45"/>
                  </a:lnTo>
                  <a:lnTo>
                    <a:pt x="97" y="105"/>
                  </a:lnTo>
                  <a:lnTo>
                    <a:pt x="97" y="105"/>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14" name="Freeform 6"/>
            <p:cNvSpPr>
              <a:spLocks/>
            </p:cNvSpPr>
            <p:nvPr/>
          </p:nvSpPr>
          <p:spPr bwMode="auto">
            <a:xfrm>
              <a:off x="6783388" y="6281738"/>
              <a:ext cx="47625" cy="122237"/>
            </a:xfrm>
            <a:custGeom>
              <a:avLst/>
              <a:gdLst/>
              <a:ahLst/>
              <a:cxnLst>
                <a:cxn ang="0">
                  <a:pos x="21" y="35"/>
                </a:cxn>
                <a:cxn ang="0">
                  <a:pos x="21" y="35"/>
                </a:cxn>
                <a:cxn ang="0">
                  <a:pos x="21" y="21"/>
                </a:cxn>
                <a:cxn ang="0">
                  <a:pos x="20" y="13"/>
                </a:cxn>
                <a:cxn ang="0">
                  <a:pos x="17" y="10"/>
                </a:cxn>
                <a:cxn ang="0">
                  <a:pos x="15" y="9"/>
                </a:cxn>
                <a:cxn ang="0">
                  <a:pos x="7" y="7"/>
                </a:cxn>
                <a:cxn ang="0">
                  <a:pos x="1" y="6"/>
                </a:cxn>
                <a:cxn ang="0">
                  <a:pos x="1" y="6"/>
                </a:cxn>
                <a:cxn ang="0">
                  <a:pos x="0" y="3"/>
                </a:cxn>
                <a:cxn ang="0">
                  <a:pos x="1" y="0"/>
                </a:cxn>
                <a:cxn ang="0">
                  <a:pos x="1" y="0"/>
                </a:cxn>
                <a:cxn ang="0">
                  <a:pos x="31" y="1"/>
                </a:cxn>
                <a:cxn ang="0">
                  <a:pos x="31" y="1"/>
                </a:cxn>
                <a:cxn ang="0">
                  <a:pos x="59" y="0"/>
                </a:cxn>
                <a:cxn ang="0">
                  <a:pos x="59" y="0"/>
                </a:cxn>
                <a:cxn ang="0">
                  <a:pos x="60" y="3"/>
                </a:cxn>
                <a:cxn ang="0">
                  <a:pos x="59" y="6"/>
                </a:cxn>
                <a:cxn ang="0">
                  <a:pos x="53" y="7"/>
                </a:cxn>
                <a:cxn ang="0">
                  <a:pos x="53" y="7"/>
                </a:cxn>
                <a:cxn ang="0">
                  <a:pos x="46" y="9"/>
                </a:cxn>
                <a:cxn ang="0">
                  <a:pos x="44" y="10"/>
                </a:cxn>
                <a:cxn ang="0">
                  <a:pos x="42" y="13"/>
                </a:cxn>
                <a:cxn ang="0">
                  <a:pos x="41" y="21"/>
                </a:cxn>
                <a:cxn ang="0">
                  <a:pos x="39" y="35"/>
                </a:cxn>
                <a:cxn ang="0">
                  <a:pos x="39" y="117"/>
                </a:cxn>
                <a:cxn ang="0">
                  <a:pos x="39" y="117"/>
                </a:cxn>
                <a:cxn ang="0">
                  <a:pos x="41" y="132"/>
                </a:cxn>
                <a:cxn ang="0">
                  <a:pos x="42" y="141"/>
                </a:cxn>
                <a:cxn ang="0">
                  <a:pos x="44" y="142"/>
                </a:cxn>
                <a:cxn ang="0">
                  <a:pos x="46" y="145"/>
                </a:cxn>
                <a:cxn ang="0">
                  <a:pos x="53" y="146"/>
                </a:cxn>
                <a:cxn ang="0">
                  <a:pos x="59" y="146"/>
                </a:cxn>
                <a:cxn ang="0">
                  <a:pos x="59" y="146"/>
                </a:cxn>
                <a:cxn ang="0">
                  <a:pos x="60" y="151"/>
                </a:cxn>
                <a:cxn ang="0">
                  <a:pos x="59" y="153"/>
                </a:cxn>
                <a:cxn ang="0">
                  <a:pos x="59" y="153"/>
                </a:cxn>
                <a:cxn ang="0">
                  <a:pos x="31" y="152"/>
                </a:cxn>
                <a:cxn ang="0">
                  <a:pos x="31" y="152"/>
                </a:cxn>
                <a:cxn ang="0">
                  <a:pos x="1" y="153"/>
                </a:cxn>
                <a:cxn ang="0">
                  <a:pos x="1" y="153"/>
                </a:cxn>
                <a:cxn ang="0">
                  <a:pos x="0" y="151"/>
                </a:cxn>
                <a:cxn ang="0">
                  <a:pos x="1" y="146"/>
                </a:cxn>
                <a:cxn ang="0">
                  <a:pos x="7" y="146"/>
                </a:cxn>
                <a:cxn ang="0">
                  <a:pos x="7" y="146"/>
                </a:cxn>
                <a:cxn ang="0">
                  <a:pos x="15" y="145"/>
                </a:cxn>
                <a:cxn ang="0">
                  <a:pos x="17" y="142"/>
                </a:cxn>
                <a:cxn ang="0">
                  <a:pos x="20" y="141"/>
                </a:cxn>
                <a:cxn ang="0">
                  <a:pos x="21" y="132"/>
                </a:cxn>
                <a:cxn ang="0">
                  <a:pos x="21" y="117"/>
                </a:cxn>
                <a:cxn ang="0">
                  <a:pos x="21" y="35"/>
                </a:cxn>
                <a:cxn ang="0">
                  <a:pos x="21" y="35"/>
                </a:cxn>
              </a:cxnLst>
              <a:rect l="0" t="0" r="r" b="b"/>
              <a:pathLst>
                <a:path w="60" h="153">
                  <a:moveTo>
                    <a:pt x="21" y="35"/>
                  </a:moveTo>
                  <a:lnTo>
                    <a:pt x="21" y="35"/>
                  </a:lnTo>
                  <a:lnTo>
                    <a:pt x="21" y="21"/>
                  </a:lnTo>
                  <a:lnTo>
                    <a:pt x="20" y="13"/>
                  </a:lnTo>
                  <a:lnTo>
                    <a:pt x="17" y="10"/>
                  </a:lnTo>
                  <a:lnTo>
                    <a:pt x="15" y="9"/>
                  </a:lnTo>
                  <a:lnTo>
                    <a:pt x="7" y="7"/>
                  </a:lnTo>
                  <a:lnTo>
                    <a:pt x="1" y="6"/>
                  </a:lnTo>
                  <a:lnTo>
                    <a:pt x="1" y="6"/>
                  </a:lnTo>
                  <a:lnTo>
                    <a:pt x="0" y="3"/>
                  </a:lnTo>
                  <a:lnTo>
                    <a:pt x="1" y="0"/>
                  </a:lnTo>
                  <a:lnTo>
                    <a:pt x="1" y="0"/>
                  </a:lnTo>
                  <a:lnTo>
                    <a:pt x="31" y="1"/>
                  </a:lnTo>
                  <a:lnTo>
                    <a:pt x="31" y="1"/>
                  </a:lnTo>
                  <a:lnTo>
                    <a:pt x="59" y="0"/>
                  </a:lnTo>
                  <a:lnTo>
                    <a:pt x="59" y="0"/>
                  </a:lnTo>
                  <a:lnTo>
                    <a:pt x="60" y="3"/>
                  </a:lnTo>
                  <a:lnTo>
                    <a:pt x="59" y="6"/>
                  </a:lnTo>
                  <a:lnTo>
                    <a:pt x="53" y="7"/>
                  </a:lnTo>
                  <a:lnTo>
                    <a:pt x="53" y="7"/>
                  </a:lnTo>
                  <a:lnTo>
                    <a:pt x="46" y="9"/>
                  </a:lnTo>
                  <a:lnTo>
                    <a:pt x="44" y="10"/>
                  </a:lnTo>
                  <a:lnTo>
                    <a:pt x="42" y="13"/>
                  </a:lnTo>
                  <a:lnTo>
                    <a:pt x="41" y="21"/>
                  </a:lnTo>
                  <a:lnTo>
                    <a:pt x="39" y="35"/>
                  </a:lnTo>
                  <a:lnTo>
                    <a:pt x="39" y="117"/>
                  </a:lnTo>
                  <a:lnTo>
                    <a:pt x="39" y="117"/>
                  </a:lnTo>
                  <a:lnTo>
                    <a:pt x="41" y="132"/>
                  </a:lnTo>
                  <a:lnTo>
                    <a:pt x="42" y="141"/>
                  </a:lnTo>
                  <a:lnTo>
                    <a:pt x="44" y="142"/>
                  </a:lnTo>
                  <a:lnTo>
                    <a:pt x="46" y="145"/>
                  </a:lnTo>
                  <a:lnTo>
                    <a:pt x="53" y="146"/>
                  </a:lnTo>
                  <a:lnTo>
                    <a:pt x="59" y="146"/>
                  </a:lnTo>
                  <a:lnTo>
                    <a:pt x="59" y="146"/>
                  </a:lnTo>
                  <a:lnTo>
                    <a:pt x="60" y="151"/>
                  </a:lnTo>
                  <a:lnTo>
                    <a:pt x="59" y="153"/>
                  </a:lnTo>
                  <a:lnTo>
                    <a:pt x="59" y="153"/>
                  </a:lnTo>
                  <a:lnTo>
                    <a:pt x="31" y="152"/>
                  </a:lnTo>
                  <a:lnTo>
                    <a:pt x="31" y="152"/>
                  </a:lnTo>
                  <a:lnTo>
                    <a:pt x="1" y="153"/>
                  </a:lnTo>
                  <a:lnTo>
                    <a:pt x="1" y="153"/>
                  </a:lnTo>
                  <a:lnTo>
                    <a:pt x="0" y="151"/>
                  </a:lnTo>
                  <a:lnTo>
                    <a:pt x="1" y="146"/>
                  </a:lnTo>
                  <a:lnTo>
                    <a:pt x="7" y="146"/>
                  </a:lnTo>
                  <a:lnTo>
                    <a:pt x="7" y="146"/>
                  </a:lnTo>
                  <a:lnTo>
                    <a:pt x="15" y="145"/>
                  </a:lnTo>
                  <a:lnTo>
                    <a:pt x="17" y="142"/>
                  </a:lnTo>
                  <a:lnTo>
                    <a:pt x="20" y="141"/>
                  </a:lnTo>
                  <a:lnTo>
                    <a:pt x="21" y="132"/>
                  </a:lnTo>
                  <a:lnTo>
                    <a:pt x="21" y="117"/>
                  </a:lnTo>
                  <a:lnTo>
                    <a:pt x="21" y="35"/>
                  </a:lnTo>
                  <a:lnTo>
                    <a:pt x="21" y="35"/>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15" name="Freeform 7"/>
            <p:cNvSpPr>
              <a:spLocks/>
            </p:cNvSpPr>
            <p:nvPr/>
          </p:nvSpPr>
          <p:spPr bwMode="auto">
            <a:xfrm>
              <a:off x="6837363" y="6281738"/>
              <a:ext cx="133350" cy="123825"/>
            </a:xfrm>
            <a:custGeom>
              <a:avLst/>
              <a:gdLst/>
              <a:ahLst/>
              <a:cxnLst>
                <a:cxn ang="0">
                  <a:pos x="147" y="113"/>
                </a:cxn>
                <a:cxn ang="0">
                  <a:pos x="147" y="153"/>
                </a:cxn>
                <a:cxn ang="0">
                  <a:pos x="146" y="155"/>
                </a:cxn>
                <a:cxn ang="0">
                  <a:pos x="143" y="156"/>
                </a:cxn>
                <a:cxn ang="0">
                  <a:pos x="61" y="61"/>
                </a:cxn>
                <a:cxn ang="0">
                  <a:pos x="35" y="30"/>
                </a:cxn>
                <a:cxn ang="0">
                  <a:pos x="35" y="30"/>
                </a:cxn>
                <a:cxn ang="0">
                  <a:pos x="33" y="45"/>
                </a:cxn>
                <a:cxn ang="0">
                  <a:pos x="33" y="94"/>
                </a:cxn>
                <a:cxn ang="0">
                  <a:pos x="35" y="134"/>
                </a:cxn>
                <a:cxn ang="0">
                  <a:pos x="38" y="142"/>
                </a:cxn>
                <a:cxn ang="0">
                  <a:pos x="42" y="145"/>
                </a:cxn>
                <a:cxn ang="0">
                  <a:pos x="56" y="146"/>
                </a:cxn>
                <a:cxn ang="0">
                  <a:pos x="57" y="151"/>
                </a:cxn>
                <a:cxn ang="0">
                  <a:pos x="56" y="153"/>
                </a:cxn>
                <a:cxn ang="0">
                  <a:pos x="29" y="152"/>
                </a:cxn>
                <a:cxn ang="0">
                  <a:pos x="5" y="153"/>
                </a:cxn>
                <a:cxn ang="0">
                  <a:pos x="5" y="146"/>
                </a:cxn>
                <a:cxn ang="0">
                  <a:pos x="11" y="146"/>
                </a:cxn>
                <a:cxn ang="0">
                  <a:pos x="19" y="143"/>
                </a:cxn>
                <a:cxn ang="0">
                  <a:pos x="21" y="142"/>
                </a:cxn>
                <a:cxn ang="0">
                  <a:pos x="24" y="120"/>
                </a:cxn>
                <a:cxn ang="0">
                  <a:pos x="24" y="28"/>
                </a:cxn>
                <a:cxn ang="0">
                  <a:pos x="24" y="20"/>
                </a:cxn>
                <a:cxn ang="0">
                  <a:pos x="19" y="11"/>
                </a:cxn>
                <a:cxn ang="0">
                  <a:pos x="17" y="10"/>
                </a:cxn>
                <a:cxn ang="0">
                  <a:pos x="5" y="7"/>
                </a:cxn>
                <a:cxn ang="0">
                  <a:pos x="1" y="6"/>
                </a:cxn>
                <a:cxn ang="0">
                  <a:pos x="0" y="1"/>
                </a:cxn>
                <a:cxn ang="0">
                  <a:pos x="1" y="0"/>
                </a:cxn>
                <a:cxn ang="0">
                  <a:pos x="28" y="1"/>
                </a:cxn>
                <a:cxn ang="0">
                  <a:pos x="38" y="0"/>
                </a:cxn>
                <a:cxn ang="0">
                  <a:pos x="56" y="27"/>
                </a:cxn>
                <a:cxn ang="0">
                  <a:pos x="99" y="76"/>
                </a:cxn>
                <a:cxn ang="0">
                  <a:pos x="136" y="117"/>
                </a:cxn>
                <a:cxn ang="0">
                  <a:pos x="137" y="117"/>
                </a:cxn>
                <a:cxn ang="0">
                  <a:pos x="137" y="107"/>
                </a:cxn>
                <a:cxn ang="0">
                  <a:pos x="137" y="59"/>
                </a:cxn>
                <a:cxn ang="0">
                  <a:pos x="136" y="20"/>
                </a:cxn>
                <a:cxn ang="0">
                  <a:pos x="133" y="11"/>
                </a:cxn>
                <a:cxn ang="0">
                  <a:pos x="131" y="10"/>
                </a:cxn>
                <a:cxn ang="0">
                  <a:pos x="119" y="7"/>
                </a:cxn>
                <a:cxn ang="0">
                  <a:pos x="115" y="6"/>
                </a:cxn>
                <a:cxn ang="0">
                  <a:pos x="115" y="1"/>
                </a:cxn>
                <a:cxn ang="0">
                  <a:pos x="116" y="0"/>
                </a:cxn>
                <a:cxn ang="0">
                  <a:pos x="143" y="1"/>
                </a:cxn>
                <a:cxn ang="0">
                  <a:pos x="165" y="0"/>
                </a:cxn>
                <a:cxn ang="0">
                  <a:pos x="167" y="6"/>
                </a:cxn>
                <a:cxn ang="0">
                  <a:pos x="162" y="7"/>
                </a:cxn>
                <a:cxn ang="0">
                  <a:pos x="150" y="11"/>
                </a:cxn>
                <a:cxn ang="0">
                  <a:pos x="148" y="21"/>
                </a:cxn>
                <a:cxn ang="0">
                  <a:pos x="147" y="59"/>
                </a:cxn>
                <a:cxn ang="0">
                  <a:pos x="147" y="113"/>
                </a:cxn>
              </a:cxnLst>
              <a:rect l="0" t="0" r="r" b="b"/>
              <a:pathLst>
                <a:path w="167" h="156">
                  <a:moveTo>
                    <a:pt x="147" y="113"/>
                  </a:moveTo>
                  <a:lnTo>
                    <a:pt x="147" y="113"/>
                  </a:lnTo>
                  <a:lnTo>
                    <a:pt x="147" y="134"/>
                  </a:lnTo>
                  <a:lnTo>
                    <a:pt x="147" y="153"/>
                  </a:lnTo>
                  <a:lnTo>
                    <a:pt x="147" y="153"/>
                  </a:lnTo>
                  <a:lnTo>
                    <a:pt x="146" y="155"/>
                  </a:lnTo>
                  <a:lnTo>
                    <a:pt x="143" y="156"/>
                  </a:lnTo>
                  <a:lnTo>
                    <a:pt x="143" y="156"/>
                  </a:lnTo>
                  <a:lnTo>
                    <a:pt x="115" y="121"/>
                  </a:lnTo>
                  <a:lnTo>
                    <a:pt x="61" y="61"/>
                  </a:lnTo>
                  <a:lnTo>
                    <a:pt x="61" y="61"/>
                  </a:lnTo>
                  <a:lnTo>
                    <a:pt x="35" y="30"/>
                  </a:lnTo>
                  <a:lnTo>
                    <a:pt x="35" y="30"/>
                  </a:lnTo>
                  <a:lnTo>
                    <a:pt x="35" y="30"/>
                  </a:lnTo>
                  <a:lnTo>
                    <a:pt x="33" y="35"/>
                  </a:lnTo>
                  <a:lnTo>
                    <a:pt x="33" y="45"/>
                  </a:lnTo>
                  <a:lnTo>
                    <a:pt x="33" y="94"/>
                  </a:lnTo>
                  <a:lnTo>
                    <a:pt x="33" y="94"/>
                  </a:lnTo>
                  <a:lnTo>
                    <a:pt x="33" y="120"/>
                  </a:lnTo>
                  <a:lnTo>
                    <a:pt x="35" y="134"/>
                  </a:lnTo>
                  <a:lnTo>
                    <a:pt x="38" y="142"/>
                  </a:lnTo>
                  <a:lnTo>
                    <a:pt x="38" y="142"/>
                  </a:lnTo>
                  <a:lnTo>
                    <a:pt x="39" y="143"/>
                  </a:lnTo>
                  <a:lnTo>
                    <a:pt x="42" y="145"/>
                  </a:lnTo>
                  <a:lnTo>
                    <a:pt x="49" y="146"/>
                  </a:lnTo>
                  <a:lnTo>
                    <a:pt x="56" y="146"/>
                  </a:lnTo>
                  <a:lnTo>
                    <a:pt x="56" y="146"/>
                  </a:lnTo>
                  <a:lnTo>
                    <a:pt x="57" y="151"/>
                  </a:lnTo>
                  <a:lnTo>
                    <a:pt x="56" y="153"/>
                  </a:lnTo>
                  <a:lnTo>
                    <a:pt x="56" y="153"/>
                  </a:lnTo>
                  <a:lnTo>
                    <a:pt x="29" y="152"/>
                  </a:lnTo>
                  <a:lnTo>
                    <a:pt x="29" y="152"/>
                  </a:lnTo>
                  <a:lnTo>
                    <a:pt x="5" y="153"/>
                  </a:lnTo>
                  <a:lnTo>
                    <a:pt x="5" y="153"/>
                  </a:lnTo>
                  <a:lnTo>
                    <a:pt x="4" y="151"/>
                  </a:lnTo>
                  <a:lnTo>
                    <a:pt x="5" y="146"/>
                  </a:lnTo>
                  <a:lnTo>
                    <a:pt x="11" y="146"/>
                  </a:lnTo>
                  <a:lnTo>
                    <a:pt x="11" y="146"/>
                  </a:lnTo>
                  <a:lnTo>
                    <a:pt x="18" y="145"/>
                  </a:lnTo>
                  <a:lnTo>
                    <a:pt x="19" y="143"/>
                  </a:lnTo>
                  <a:lnTo>
                    <a:pt x="21" y="142"/>
                  </a:lnTo>
                  <a:lnTo>
                    <a:pt x="21" y="142"/>
                  </a:lnTo>
                  <a:lnTo>
                    <a:pt x="22" y="132"/>
                  </a:lnTo>
                  <a:lnTo>
                    <a:pt x="24" y="120"/>
                  </a:lnTo>
                  <a:lnTo>
                    <a:pt x="24" y="94"/>
                  </a:lnTo>
                  <a:lnTo>
                    <a:pt x="24" y="28"/>
                  </a:lnTo>
                  <a:lnTo>
                    <a:pt x="24" y="28"/>
                  </a:lnTo>
                  <a:lnTo>
                    <a:pt x="24" y="20"/>
                  </a:lnTo>
                  <a:lnTo>
                    <a:pt x="22" y="16"/>
                  </a:lnTo>
                  <a:lnTo>
                    <a:pt x="19" y="11"/>
                  </a:lnTo>
                  <a:lnTo>
                    <a:pt x="19" y="11"/>
                  </a:lnTo>
                  <a:lnTo>
                    <a:pt x="17" y="10"/>
                  </a:lnTo>
                  <a:lnTo>
                    <a:pt x="12" y="9"/>
                  </a:lnTo>
                  <a:lnTo>
                    <a:pt x="5" y="7"/>
                  </a:lnTo>
                  <a:lnTo>
                    <a:pt x="1" y="6"/>
                  </a:lnTo>
                  <a:lnTo>
                    <a:pt x="1" y="6"/>
                  </a:lnTo>
                  <a:lnTo>
                    <a:pt x="0" y="3"/>
                  </a:lnTo>
                  <a:lnTo>
                    <a:pt x="0" y="1"/>
                  </a:lnTo>
                  <a:lnTo>
                    <a:pt x="1" y="0"/>
                  </a:lnTo>
                  <a:lnTo>
                    <a:pt x="1" y="0"/>
                  </a:lnTo>
                  <a:lnTo>
                    <a:pt x="28" y="1"/>
                  </a:lnTo>
                  <a:lnTo>
                    <a:pt x="28" y="1"/>
                  </a:lnTo>
                  <a:lnTo>
                    <a:pt x="38" y="0"/>
                  </a:lnTo>
                  <a:lnTo>
                    <a:pt x="38" y="0"/>
                  </a:lnTo>
                  <a:lnTo>
                    <a:pt x="45" y="11"/>
                  </a:lnTo>
                  <a:lnTo>
                    <a:pt x="56" y="27"/>
                  </a:lnTo>
                  <a:lnTo>
                    <a:pt x="77" y="51"/>
                  </a:lnTo>
                  <a:lnTo>
                    <a:pt x="99" y="76"/>
                  </a:lnTo>
                  <a:lnTo>
                    <a:pt x="99" y="76"/>
                  </a:lnTo>
                  <a:lnTo>
                    <a:pt x="136" y="117"/>
                  </a:lnTo>
                  <a:lnTo>
                    <a:pt x="137" y="117"/>
                  </a:lnTo>
                  <a:lnTo>
                    <a:pt x="137" y="117"/>
                  </a:lnTo>
                  <a:lnTo>
                    <a:pt x="137" y="114"/>
                  </a:lnTo>
                  <a:lnTo>
                    <a:pt x="137" y="107"/>
                  </a:lnTo>
                  <a:lnTo>
                    <a:pt x="137" y="59"/>
                  </a:lnTo>
                  <a:lnTo>
                    <a:pt x="137" y="59"/>
                  </a:lnTo>
                  <a:lnTo>
                    <a:pt x="137" y="34"/>
                  </a:lnTo>
                  <a:lnTo>
                    <a:pt x="136" y="20"/>
                  </a:lnTo>
                  <a:lnTo>
                    <a:pt x="134" y="14"/>
                  </a:lnTo>
                  <a:lnTo>
                    <a:pt x="133" y="11"/>
                  </a:lnTo>
                  <a:lnTo>
                    <a:pt x="133" y="11"/>
                  </a:lnTo>
                  <a:lnTo>
                    <a:pt x="131" y="10"/>
                  </a:lnTo>
                  <a:lnTo>
                    <a:pt x="129" y="9"/>
                  </a:lnTo>
                  <a:lnTo>
                    <a:pt x="119" y="7"/>
                  </a:lnTo>
                  <a:lnTo>
                    <a:pt x="115" y="6"/>
                  </a:lnTo>
                  <a:lnTo>
                    <a:pt x="115" y="6"/>
                  </a:lnTo>
                  <a:lnTo>
                    <a:pt x="113" y="3"/>
                  </a:lnTo>
                  <a:lnTo>
                    <a:pt x="115" y="1"/>
                  </a:lnTo>
                  <a:lnTo>
                    <a:pt x="116" y="0"/>
                  </a:lnTo>
                  <a:lnTo>
                    <a:pt x="116" y="0"/>
                  </a:lnTo>
                  <a:lnTo>
                    <a:pt x="143" y="1"/>
                  </a:lnTo>
                  <a:lnTo>
                    <a:pt x="143" y="1"/>
                  </a:lnTo>
                  <a:lnTo>
                    <a:pt x="165" y="0"/>
                  </a:lnTo>
                  <a:lnTo>
                    <a:pt x="165" y="0"/>
                  </a:lnTo>
                  <a:lnTo>
                    <a:pt x="167" y="3"/>
                  </a:lnTo>
                  <a:lnTo>
                    <a:pt x="167" y="6"/>
                  </a:lnTo>
                  <a:lnTo>
                    <a:pt x="162" y="7"/>
                  </a:lnTo>
                  <a:lnTo>
                    <a:pt x="162" y="7"/>
                  </a:lnTo>
                  <a:lnTo>
                    <a:pt x="154" y="9"/>
                  </a:lnTo>
                  <a:lnTo>
                    <a:pt x="150" y="11"/>
                  </a:lnTo>
                  <a:lnTo>
                    <a:pt x="150" y="11"/>
                  </a:lnTo>
                  <a:lnTo>
                    <a:pt x="148" y="21"/>
                  </a:lnTo>
                  <a:lnTo>
                    <a:pt x="147" y="34"/>
                  </a:lnTo>
                  <a:lnTo>
                    <a:pt x="147" y="59"/>
                  </a:lnTo>
                  <a:lnTo>
                    <a:pt x="147" y="113"/>
                  </a:lnTo>
                  <a:lnTo>
                    <a:pt x="147" y="113"/>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16" name="Freeform 8"/>
            <p:cNvSpPr>
              <a:spLocks/>
            </p:cNvSpPr>
            <p:nvPr/>
          </p:nvSpPr>
          <p:spPr bwMode="auto">
            <a:xfrm>
              <a:off x="6970713" y="6276975"/>
              <a:ext cx="115888" cy="127000"/>
            </a:xfrm>
            <a:custGeom>
              <a:avLst/>
              <a:gdLst/>
              <a:ahLst/>
              <a:cxnLst>
                <a:cxn ang="0">
                  <a:pos x="81" y="125"/>
                </a:cxn>
                <a:cxn ang="0">
                  <a:pos x="84" y="148"/>
                </a:cxn>
                <a:cxn ang="0">
                  <a:pos x="87" y="152"/>
                </a:cxn>
                <a:cxn ang="0">
                  <a:pos x="102" y="153"/>
                </a:cxn>
                <a:cxn ang="0">
                  <a:pos x="104" y="158"/>
                </a:cxn>
                <a:cxn ang="0">
                  <a:pos x="102" y="160"/>
                </a:cxn>
                <a:cxn ang="0">
                  <a:pos x="73" y="159"/>
                </a:cxn>
                <a:cxn ang="0">
                  <a:pos x="41" y="160"/>
                </a:cxn>
                <a:cxn ang="0">
                  <a:pos x="39" y="155"/>
                </a:cxn>
                <a:cxn ang="0">
                  <a:pos x="49" y="153"/>
                </a:cxn>
                <a:cxn ang="0">
                  <a:pos x="56" y="152"/>
                </a:cxn>
                <a:cxn ang="0">
                  <a:pos x="60" y="148"/>
                </a:cxn>
                <a:cxn ang="0">
                  <a:pos x="63" y="125"/>
                </a:cxn>
                <a:cxn ang="0">
                  <a:pos x="63" y="23"/>
                </a:cxn>
                <a:cxn ang="0">
                  <a:pos x="62" y="16"/>
                </a:cxn>
                <a:cxn ang="0">
                  <a:pos x="56" y="16"/>
                </a:cxn>
                <a:cxn ang="0">
                  <a:pos x="43" y="16"/>
                </a:cxn>
                <a:cxn ang="0">
                  <a:pos x="21" y="18"/>
                </a:cxn>
                <a:cxn ang="0">
                  <a:pos x="15" y="21"/>
                </a:cxn>
                <a:cxn ang="0">
                  <a:pos x="6" y="37"/>
                </a:cxn>
                <a:cxn ang="0">
                  <a:pos x="4" y="37"/>
                </a:cxn>
                <a:cxn ang="0">
                  <a:pos x="0" y="35"/>
                </a:cxn>
                <a:cxn ang="0">
                  <a:pos x="4" y="17"/>
                </a:cxn>
                <a:cxn ang="0">
                  <a:pos x="8" y="1"/>
                </a:cxn>
                <a:cxn ang="0">
                  <a:pos x="13" y="1"/>
                </a:cxn>
                <a:cxn ang="0">
                  <a:pos x="14" y="6"/>
                </a:cxn>
                <a:cxn ang="0">
                  <a:pos x="25" y="8"/>
                </a:cxn>
                <a:cxn ang="0">
                  <a:pos x="123" y="8"/>
                </a:cxn>
                <a:cxn ang="0">
                  <a:pos x="132" y="8"/>
                </a:cxn>
                <a:cxn ang="0">
                  <a:pos x="139" y="6"/>
                </a:cxn>
                <a:cxn ang="0">
                  <a:pos x="141" y="1"/>
                </a:cxn>
                <a:cxn ang="0">
                  <a:pos x="146" y="3"/>
                </a:cxn>
                <a:cxn ang="0">
                  <a:pos x="143" y="21"/>
                </a:cxn>
                <a:cxn ang="0">
                  <a:pos x="143" y="37"/>
                </a:cxn>
                <a:cxn ang="0">
                  <a:pos x="140" y="38"/>
                </a:cxn>
                <a:cxn ang="0">
                  <a:pos x="136" y="38"/>
                </a:cxn>
                <a:cxn ang="0">
                  <a:pos x="133" y="24"/>
                </a:cxn>
                <a:cxn ang="0">
                  <a:pos x="130" y="21"/>
                </a:cxn>
                <a:cxn ang="0">
                  <a:pos x="120" y="17"/>
                </a:cxn>
                <a:cxn ang="0">
                  <a:pos x="88" y="16"/>
                </a:cxn>
                <a:cxn ang="0">
                  <a:pos x="84" y="16"/>
                </a:cxn>
                <a:cxn ang="0">
                  <a:pos x="81" y="18"/>
                </a:cxn>
                <a:cxn ang="0">
                  <a:pos x="81" y="125"/>
                </a:cxn>
              </a:cxnLst>
              <a:rect l="0" t="0" r="r" b="b"/>
              <a:pathLst>
                <a:path w="146" h="160">
                  <a:moveTo>
                    <a:pt x="81" y="125"/>
                  </a:moveTo>
                  <a:lnTo>
                    <a:pt x="81" y="125"/>
                  </a:lnTo>
                  <a:lnTo>
                    <a:pt x="81" y="139"/>
                  </a:lnTo>
                  <a:lnTo>
                    <a:pt x="84" y="148"/>
                  </a:lnTo>
                  <a:lnTo>
                    <a:pt x="85" y="150"/>
                  </a:lnTo>
                  <a:lnTo>
                    <a:pt x="87" y="152"/>
                  </a:lnTo>
                  <a:lnTo>
                    <a:pt x="95" y="153"/>
                  </a:lnTo>
                  <a:lnTo>
                    <a:pt x="102" y="153"/>
                  </a:lnTo>
                  <a:lnTo>
                    <a:pt x="102" y="153"/>
                  </a:lnTo>
                  <a:lnTo>
                    <a:pt x="104" y="158"/>
                  </a:lnTo>
                  <a:lnTo>
                    <a:pt x="102" y="160"/>
                  </a:lnTo>
                  <a:lnTo>
                    <a:pt x="102" y="160"/>
                  </a:lnTo>
                  <a:lnTo>
                    <a:pt x="73" y="159"/>
                  </a:lnTo>
                  <a:lnTo>
                    <a:pt x="73" y="159"/>
                  </a:lnTo>
                  <a:lnTo>
                    <a:pt x="41" y="160"/>
                  </a:lnTo>
                  <a:lnTo>
                    <a:pt x="41" y="160"/>
                  </a:lnTo>
                  <a:lnTo>
                    <a:pt x="39" y="158"/>
                  </a:lnTo>
                  <a:lnTo>
                    <a:pt x="39" y="155"/>
                  </a:lnTo>
                  <a:lnTo>
                    <a:pt x="41" y="153"/>
                  </a:lnTo>
                  <a:lnTo>
                    <a:pt x="49" y="153"/>
                  </a:lnTo>
                  <a:lnTo>
                    <a:pt x="49" y="153"/>
                  </a:lnTo>
                  <a:lnTo>
                    <a:pt x="56" y="152"/>
                  </a:lnTo>
                  <a:lnTo>
                    <a:pt x="59" y="150"/>
                  </a:lnTo>
                  <a:lnTo>
                    <a:pt x="60" y="148"/>
                  </a:lnTo>
                  <a:lnTo>
                    <a:pt x="63" y="139"/>
                  </a:lnTo>
                  <a:lnTo>
                    <a:pt x="63" y="125"/>
                  </a:lnTo>
                  <a:lnTo>
                    <a:pt x="63" y="23"/>
                  </a:lnTo>
                  <a:lnTo>
                    <a:pt x="63" y="23"/>
                  </a:lnTo>
                  <a:lnTo>
                    <a:pt x="63" y="18"/>
                  </a:lnTo>
                  <a:lnTo>
                    <a:pt x="62" y="16"/>
                  </a:lnTo>
                  <a:lnTo>
                    <a:pt x="60" y="16"/>
                  </a:lnTo>
                  <a:lnTo>
                    <a:pt x="56" y="16"/>
                  </a:lnTo>
                  <a:lnTo>
                    <a:pt x="43" y="16"/>
                  </a:lnTo>
                  <a:lnTo>
                    <a:pt x="43" y="16"/>
                  </a:lnTo>
                  <a:lnTo>
                    <a:pt x="28" y="16"/>
                  </a:lnTo>
                  <a:lnTo>
                    <a:pt x="21" y="18"/>
                  </a:lnTo>
                  <a:lnTo>
                    <a:pt x="15" y="21"/>
                  </a:lnTo>
                  <a:lnTo>
                    <a:pt x="15" y="21"/>
                  </a:lnTo>
                  <a:lnTo>
                    <a:pt x="10" y="28"/>
                  </a:lnTo>
                  <a:lnTo>
                    <a:pt x="6" y="37"/>
                  </a:lnTo>
                  <a:lnTo>
                    <a:pt x="6" y="37"/>
                  </a:lnTo>
                  <a:lnTo>
                    <a:pt x="4" y="37"/>
                  </a:lnTo>
                  <a:lnTo>
                    <a:pt x="1" y="37"/>
                  </a:lnTo>
                  <a:lnTo>
                    <a:pt x="0" y="35"/>
                  </a:lnTo>
                  <a:lnTo>
                    <a:pt x="0" y="35"/>
                  </a:lnTo>
                  <a:lnTo>
                    <a:pt x="4" y="17"/>
                  </a:lnTo>
                  <a:lnTo>
                    <a:pt x="8" y="1"/>
                  </a:lnTo>
                  <a:lnTo>
                    <a:pt x="8" y="1"/>
                  </a:lnTo>
                  <a:lnTo>
                    <a:pt x="10" y="0"/>
                  </a:lnTo>
                  <a:lnTo>
                    <a:pt x="13" y="1"/>
                  </a:lnTo>
                  <a:lnTo>
                    <a:pt x="13" y="1"/>
                  </a:lnTo>
                  <a:lnTo>
                    <a:pt x="14" y="6"/>
                  </a:lnTo>
                  <a:lnTo>
                    <a:pt x="18" y="7"/>
                  </a:lnTo>
                  <a:lnTo>
                    <a:pt x="25" y="8"/>
                  </a:lnTo>
                  <a:lnTo>
                    <a:pt x="32" y="8"/>
                  </a:lnTo>
                  <a:lnTo>
                    <a:pt x="123" y="8"/>
                  </a:lnTo>
                  <a:lnTo>
                    <a:pt x="123" y="8"/>
                  </a:lnTo>
                  <a:lnTo>
                    <a:pt x="132" y="8"/>
                  </a:lnTo>
                  <a:lnTo>
                    <a:pt x="136" y="7"/>
                  </a:lnTo>
                  <a:lnTo>
                    <a:pt x="139" y="6"/>
                  </a:lnTo>
                  <a:lnTo>
                    <a:pt x="141" y="1"/>
                  </a:lnTo>
                  <a:lnTo>
                    <a:pt x="141" y="1"/>
                  </a:lnTo>
                  <a:lnTo>
                    <a:pt x="144" y="1"/>
                  </a:lnTo>
                  <a:lnTo>
                    <a:pt x="146" y="3"/>
                  </a:lnTo>
                  <a:lnTo>
                    <a:pt x="146" y="3"/>
                  </a:lnTo>
                  <a:lnTo>
                    <a:pt x="143" y="21"/>
                  </a:lnTo>
                  <a:lnTo>
                    <a:pt x="143" y="37"/>
                  </a:lnTo>
                  <a:lnTo>
                    <a:pt x="143" y="37"/>
                  </a:lnTo>
                  <a:lnTo>
                    <a:pt x="141" y="38"/>
                  </a:lnTo>
                  <a:lnTo>
                    <a:pt x="140" y="38"/>
                  </a:lnTo>
                  <a:lnTo>
                    <a:pt x="136" y="38"/>
                  </a:lnTo>
                  <a:lnTo>
                    <a:pt x="136" y="38"/>
                  </a:lnTo>
                  <a:lnTo>
                    <a:pt x="134" y="28"/>
                  </a:lnTo>
                  <a:lnTo>
                    <a:pt x="133" y="24"/>
                  </a:lnTo>
                  <a:lnTo>
                    <a:pt x="130" y="21"/>
                  </a:lnTo>
                  <a:lnTo>
                    <a:pt x="130" y="21"/>
                  </a:lnTo>
                  <a:lnTo>
                    <a:pt x="126" y="18"/>
                  </a:lnTo>
                  <a:lnTo>
                    <a:pt x="120" y="17"/>
                  </a:lnTo>
                  <a:lnTo>
                    <a:pt x="104" y="16"/>
                  </a:lnTo>
                  <a:lnTo>
                    <a:pt x="88" y="16"/>
                  </a:lnTo>
                  <a:lnTo>
                    <a:pt x="88" y="16"/>
                  </a:lnTo>
                  <a:lnTo>
                    <a:pt x="84" y="16"/>
                  </a:lnTo>
                  <a:lnTo>
                    <a:pt x="83" y="16"/>
                  </a:lnTo>
                  <a:lnTo>
                    <a:pt x="81" y="18"/>
                  </a:lnTo>
                  <a:lnTo>
                    <a:pt x="81" y="23"/>
                  </a:lnTo>
                  <a:lnTo>
                    <a:pt x="81" y="125"/>
                  </a:lnTo>
                  <a:lnTo>
                    <a:pt x="81" y="125"/>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17" name="Freeform 9"/>
            <p:cNvSpPr>
              <a:spLocks/>
            </p:cNvSpPr>
            <p:nvPr/>
          </p:nvSpPr>
          <p:spPr bwMode="auto">
            <a:xfrm>
              <a:off x="7083425" y="6276975"/>
              <a:ext cx="109538" cy="127000"/>
            </a:xfrm>
            <a:custGeom>
              <a:avLst/>
              <a:gdLst/>
              <a:ahLst/>
              <a:cxnLst>
                <a:cxn ang="0">
                  <a:pos x="75" y="55"/>
                </a:cxn>
                <a:cxn ang="0">
                  <a:pos x="97" y="22"/>
                </a:cxn>
                <a:cxn ang="0">
                  <a:pos x="99" y="19"/>
                </a:cxn>
                <a:cxn ang="0">
                  <a:pos x="100" y="16"/>
                </a:cxn>
                <a:cxn ang="0">
                  <a:pos x="92" y="15"/>
                </a:cxn>
                <a:cxn ang="0">
                  <a:pos x="58" y="15"/>
                </a:cxn>
                <a:cxn ang="0">
                  <a:pos x="36" y="16"/>
                </a:cxn>
                <a:cxn ang="0">
                  <a:pos x="24" y="22"/>
                </a:cxn>
                <a:cxn ang="0">
                  <a:pos x="17" y="30"/>
                </a:cxn>
                <a:cxn ang="0">
                  <a:pos x="13" y="37"/>
                </a:cxn>
                <a:cxn ang="0">
                  <a:pos x="7" y="36"/>
                </a:cxn>
                <a:cxn ang="0">
                  <a:pos x="13" y="20"/>
                </a:cxn>
                <a:cxn ang="0">
                  <a:pos x="17" y="2"/>
                </a:cxn>
                <a:cxn ang="0">
                  <a:pos x="22" y="2"/>
                </a:cxn>
                <a:cxn ang="0">
                  <a:pos x="23" y="5"/>
                </a:cxn>
                <a:cxn ang="0">
                  <a:pos x="33" y="7"/>
                </a:cxn>
                <a:cxn ang="0">
                  <a:pos x="104" y="7"/>
                </a:cxn>
                <a:cxn ang="0">
                  <a:pos x="129" y="6"/>
                </a:cxn>
                <a:cxn ang="0">
                  <a:pos x="131" y="7"/>
                </a:cxn>
                <a:cxn ang="0">
                  <a:pos x="131" y="9"/>
                </a:cxn>
                <a:cxn ang="0">
                  <a:pos x="114" y="29"/>
                </a:cxn>
                <a:cxn ang="0">
                  <a:pos x="57" y="112"/>
                </a:cxn>
                <a:cxn ang="0">
                  <a:pos x="44" y="130"/>
                </a:cxn>
                <a:cxn ang="0">
                  <a:pos x="34" y="147"/>
                </a:cxn>
                <a:cxn ang="0">
                  <a:pos x="34" y="148"/>
                </a:cxn>
                <a:cxn ang="0">
                  <a:pos x="40" y="151"/>
                </a:cxn>
                <a:cxn ang="0">
                  <a:pos x="73" y="151"/>
                </a:cxn>
                <a:cxn ang="0">
                  <a:pos x="97" y="149"/>
                </a:cxn>
                <a:cxn ang="0">
                  <a:pos x="115" y="145"/>
                </a:cxn>
                <a:cxn ang="0">
                  <a:pos x="121" y="142"/>
                </a:cxn>
                <a:cxn ang="0">
                  <a:pos x="132" y="124"/>
                </a:cxn>
                <a:cxn ang="0">
                  <a:pos x="135" y="124"/>
                </a:cxn>
                <a:cxn ang="0">
                  <a:pos x="138" y="126"/>
                </a:cxn>
                <a:cxn ang="0">
                  <a:pos x="134" y="144"/>
                </a:cxn>
                <a:cxn ang="0">
                  <a:pos x="128" y="159"/>
                </a:cxn>
                <a:cxn ang="0">
                  <a:pos x="86" y="158"/>
                </a:cxn>
                <a:cxn ang="0">
                  <a:pos x="27" y="158"/>
                </a:cxn>
                <a:cxn ang="0">
                  <a:pos x="2" y="159"/>
                </a:cxn>
                <a:cxn ang="0">
                  <a:pos x="0" y="157"/>
                </a:cxn>
                <a:cxn ang="0">
                  <a:pos x="13" y="142"/>
                </a:cxn>
                <a:cxn ang="0">
                  <a:pos x="75" y="55"/>
                </a:cxn>
              </a:cxnLst>
              <a:rect l="0" t="0" r="r" b="b"/>
              <a:pathLst>
                <a:path w="138" h="159">
                  <a:moveTo>
                    <a:pt x="75" y="55"/>
                  </a:moveTo>
                  <a:lnTo>
                    <a:pt x="75" y="55"/>
                  </a:lnTo>
                  <a:lnTo>
                    <a:pt x="89" y="34"/>
                  </a:lnTo>
                  <a:lnTo>
                    <a:pt x="97" y="22"/>
                  </a:lnTo>
                  <a:lnTo>
                    <a:pt x="97" y="22"/>
                  </a:lnTo>
                  <a:lnTo>
                    <a:pt x="99" y="19"/>
                  </a:lnTo>
                  <a:lnTo>
                    <a:pt x="100" y="16"/>
                  </a:lnTo>
                  <a:lnTo>
                    <a:pt x="100" y="16"/>
                  </a:lnTo>
                  <a:lnTo>
                    <a:pt x="97" y="15"/>
                  </a:lnTo>
                  <a:lnTo>
                    <a:pt x="92" y="15"/>
                  </a:lnTo>
                  <a:lnTo>
                    <a:pt x="58" y="15"/>
                  </a:lnTo>
                  <a:lnTo>
                    <a:pt x="58" y="15"/>
                  </a:lnTo>
                  <a:lnTo>
                    <a:pt x="45" y="15"/>
                  </a:lnTo>
                  <a:lnTo>
                    <a:pt x="36" y="16"/>
                  </a:lnTo>
                  <a:lnTo>
                    <a:pt x="29" y="17"/>
                  </a:lnTo>
                  <a:lnTo>
                    <a:pt x="24" y="22"/>
                  </a:lnTo>
                  <a:lnTo>
                    <a:pt x="24" y="22"/>
                  </a:lnTo>
                  <a:lnTo>
                    <a:pt x="17" y="30"/>
                  </a:lnTo>
                  <a:lnTo>
                    <a:pt x="13" y="37"/>
                  </a:lnTo>
                  <a:lnTo>
                    <a:pt x="13" y="37"/>
                  </a:lnTo>
                  <a:lnTo>
                    <a:pt x="10" y="37"/>
                  </a:lnTo>
                  <a:lnTo>
                    <a:pt x="7" y="36"/>
                  </a:lnTo>
                  <a:lnTo>
                    <a:pt x="7" y="36"/>
                  </a:lnTo>
                  <a:lnTo>
                    <a:pt x="13" y="20"/>
                  </a:lnTo>
                  <a:lnTo>
                    <a:pt x="17" y="2"/>
                  </a:lnTo>
                  <a:lnTo>
                    <a:pt x="17" y="2"/>
                  </a:lnTo>
                  <a:lnTo>
                    <a:pt x="19" y="0"/>
                  </a:lnTo>
                  <a:lnTo>
                    <a:pt x="22" y="2"/>
                  </a:lnTo>
                  <a:lnTo>
                    <a:pt x="22" y="2"/>
                  </a:lnTo>
                  <a:lnTo>
                    <a:pt x="23" y="5"/>
                  </a:lnTo>
                  <a:lnTo>
                    <a:pt x="26" y="6"/>
                  </a:lnTo>
                  <a:lnTo>
                    <a:pt x="33" y="7"/>
                  </a:lnTo>
                  <a:lnTo>
                    <a:pt x="44" y="7"/>
                  </a:lnTo>
                  <a:lnTo>
                    <a:pt x="104" y="7"/>
                  </a:lnTo>
                  <a:lnTo>
                    <a:pt x="104" y="7"/>
                  </a:lnTo>
                  <a:lnTo>
                    <a:pt x="129" y="6"/>
                  </a:lnTo>
                  <a:lnTo>
                    <a:pt x="129" y="6"/>
                  </a:lnTo>
                  <a:lnTo>
                    <a:pt x="131" y="7"/>
                  </a:lnTo>
                  <a:lnTo>
                    <a:pt x="131" y="9"/>
                  </a:lnTo>
                  <a:lnTo>
                    <a:pt x="131" y="9"/>
                  </a:lnTo>
                  <a:lnTo>
                    <a:pt x="124" y="16"/>
                  </a:lnTo>
                  <a:lnTo>
                    <a:pt x="114" y="29"/>
                  </a:lnTo>
                  <a:lnTo>
                    <a:pt x="94" y="57"/>
                  </a:lnTo>
                  <a:lnTo>
                    <a:pt x="57" y="112"/>
                  </a:lnTo>
                  <a:lnTo>
                    <a:pt x="57" y="112"/>
                  </a:lnTo>
                  <a:lnTo>
                    <a:pt x="44" y="130"/>
                  </a:lnTo>
                  <a:lnTo>
                    <a:pt x="37" y="141"/>
                  </a:lnTo>
                  <a:lnTo>
                    <a:pt x="34" y="147"/>
                  </a:lnTo>
                  <a:lnTo>
                    <a:pt x="34" y="147"/>
                  </a:lnTo>
                  <a:lnTo>
                    <a:pt x="34" y="148"/>
                  </a:lnTo>
                  <a:lnTo>
                    <a:pt x="36" y="149"/>
                  </a:lnTo>
                  <a:lnTo>
                    <a:pt x="40" y="151"/>
                  </a:lnTo>
                  <a:lnTo>
                    <a:pt x="40" y="151"/>
                  </a:lnTo>
                  <a:lnTo>
                    <a:pt x="73" y="151"/>
                  </a:lnTo>
                  <a:lnTo>
                    <a:pt x="73" y="151"/>
                  </a:lnTo>
                  <a:lnTo>
                    <a:pt x="97" y="149"/>
                  </a:lnTo>
                  <a:lnTo>
                    <a:pt x="108" y="148"/>
                  </a:lnTo>
                  <a:lnTo>
                    <a:pt x="115" y="145"/>
                  </a:lnTo>
                  <a:lnTo>
                    <a:pt x="115" y="145"/>
                  </a:lnTo>
                  <a:lnTo>
                    <a:pt x="121" y="142"/>
                  </a:lnTo>
                  <a:lnTo>
                    <a:pt x="125" y="137"/>
                  </a:lnTo>
                  <a:lnTo>
                    <a:pt x="132" y="124"/>
                  </a:lnTo>
                  <a:lnTo>
                    <a:pt x="132" y="124"/>
                  </a:lnTo>
                  <a:lnTo>
                    <a:pt x="135" y="124"/>
                  </a:lnTo>
                  <a:lnTo>
                    <a:pt x="136" y="126"/>
                  </a:lnTo>
                  <a:lnTo>
                    <a:pt x="138" y="126"/>
                  </a:lnTo>
                  <a:lnTo>
                    <a:pt x="138" y="126"/>
                  </a:lnTo>
                  <a:lnTo>
                    <a:pt x="134" y="144"/>
                  </a:lnTo>
                  <a:lnTo>
                    <a:pt x="131" y="152"/>
                  </a:lnTo>
                  <a:lnTo>
                    <a:pt x="128" y="159"/>
                  </a:lnTo>
                  <a:lnTo>
                    <a:pt x="128" y="159"/>
                  </a:lnTo>
                  <a:lnTo>
                    <a:pt x="86" y="158"/>
                  </a:lnTo>
                  <a:lnTo>
                    <a:pt x="27" y="158"/>
                  </a:lnTo>
                  <a:lnTo>
                    <a:pt x="27" y="158"/>
                  </a:lnTo>
                  <a:lnTo>
                    <a:pt x="2" y="159"/>
                  </a:lnTo>
                  <a:lnTo>
                    <a:pt x="2" y="159"/>
                  </a:lnTo>
                  <a:lnTo>
                    <a:pt x="0" y="158"/>
                  </a:lnTo>
                  <a:lnTo>
                    <a:pt x="0" y="157"/>
                  </a:lnTo>
                  <a:lnTo>
                    <a:pt x="0" y="157"/>
                  </a:lnTo>
                  <a:lnTo>
                    <a:pt x="13" y="142"/>
                  </a:lnTo>
                  <a:lnTo>
                    <a:pt x="26" y="124"/>
                  </a:lnTo>
                  <a:lnTo>
                    <a:pt x="75" y="55"/>
                  </a:lnTo>
                  <a:lnTo>
                    <a:pt x="75" y="55"/>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18" name="Freeform 10"/>
            <p:cNvSpPr>
              <a:spLocks/>
            </p:cNvSpPr>
            <p:nvPr/>
          </p:nvSpPr>
          <p:spPr bwMode="auto">
            <a:xfrm>
              <a:off x="7231063" y="6261100"/>
              <a:ext cx="107950" cy="142875"/>
            </a:xfrm>
            <a:custGeom>
              <a:avLst/>
              <a:gdLst/>
              <a:ahLst/>
              <a:cxnLst>
                <a:cxn ang="0">
                  <a:pos x="26" y="41"/>
                </a:cxn>
                <a:cxn ang="0">
                  <a:pos x="24" y="18"/>
                </a:cxn>
                <a:cxn ang="0">
                  <a:pos x="22" y="11"/>
                </a:cxn>
                <a:cxn ang="0">
                  <a:pos x="7" y="7"/>
                </a:cxn>
                <a:cxn ang="0">
                  <a:pos x="2" y="7"/>
                </a:cxn>
                <a:cxn ang="0">
                  <a:pos x="0" y="4"/>
                </a:cxn>
                <a:cxn ang="0">
                  <a:pos x="2" y="0"/>
                </a:cxn>
                <a:cxn ang="0">
                  <a:pos x="37" y="1"/>
                </a:cxn>
                <a:cxn ang="0">
                  <a:pos x="69" y="0"/>
                </a:cxn>
                <a:cxn ang="0">
                  <a:pos x="71" y="4"/>
                </a:cxn>
                <a:cxn ang="0">
                  <a:pos x="69" y="7"/>
                </a:cxn>
                <a:cxn ang="0">
                  <a:pos x="64" y="7"/>
                </a:cxn>
                <a:cxn ang="0">
                  <a:pos x="51" y="11"/>
                </a:cxn>
                <a:cxn ang="0">
                  <a:pos x="48" y="18"/>
                </a:cxn>
                <a:cxn ang="0">
                  <a:pos x="47" y="41"/>
                </a:cxn>
                <a:cxn ang="0">
                  <a:pos x="47" y="133"/>
                </a:cxn>
                <a:cxn ang="0">
                  <a:pos x="50" y="159"/>
                </a:cxn>
                <a:cxn ang="0">
                  <a:pos x="52" y="163"/>
                </a:cxn>
                <a:cxn ang="0">
                  <a:pos x="61" y="167"/>
                </a:cxn>
                <a:cxn ang="0">
                  <a:pos x="82" y="168"/>
                </a:cxn>
                <a:cxn ang="0">
                  <a:pos x="104" y="168"/>
                </a:cxn>
                <a:cxn ang="0">
                  <a:pos x="114" y="166"/>
                </a:cxn>
                <a:cxn ang="0">
                  <a:pos x="118" y="161"/>
                </a:cxn>
                <a:cxn ang="0">
                  <a:pos x="128" y="149"/>
                </a:cxn>
                <a:cxn ang="0">
                  <a:pos x="132" y="139"/>
                </a:cxn>
                <a:cxn ang="0">
                  <a:pos x="135" y="139"/>
                </a:cxn>
                <a:cxn ang="0">
                  <a:pos x="138" y="140"/>
                </a:cxn>
                <a:cxn ang="0">
                  <a:pos x="134" y="157"/>
                </a:cxn>
                <a:cxn ang="0">
                  <a:pos x="127" y="178"/>
                </a:cxn>
                <a:cxn ang="0">
                  <a:pos x="61" y="177"/>
                </a:cxn>
                <a:cxn ang="0">
                  <a:pos x="37" y="177"/>
                </a:cxn>
                <a:cxn ang="0">
                  <a:pos x="2" y="178"/>
                </a:cxn>
                <a:cxn ang="0">
                  <a:pos x="0" y="173"/>
                </a:cxn>
                <a:cxn ang="0">
                  <a:pos x="9" y="170"/>
                </a:cxn>
                <a:cxn ang="0">
                  <a:pos x="19" y="168"/>
                </a:cxn>
                <a:cxn ang="0">
                  <a:pos x="23" y="163"/>
                </a:cxn>
                <a:cxn ang="0">
                  <a:pos x="26" y="154"/>
                </a:cxn>
                <a:cxn ang="0">
                  <a:pos x="26" y="41"/>
                </a:cxn>
              </a:cxnLst>
              <a:rect l="0" t="0" r="r" b="b"/>
              <a:pathLst>
                <a:path w="138" h="178">
                  <a:moveTo>
                    <a:pt x="26" y="41"/>
                  </a:moveTo>
                  <a:lnTo>
                    <a:pt x="26" y="41"/>
                  </a:lnTo>
                  <a:lnTo>
                    <a:pt x="26" y="24"/>
                  </a:lnTo>
                  <a:lnTo>
                    <a:pt x="24" y="18"/>
                  </a:lnTo>
                  <a:lnTo>
                    <a:pt x="23" y="14"/>
                  </a:lnTo>
                  <a:lnTo>
                    <a:pt x="22" y="11"/>
                  </a:lnTo>
                  <a:lnTo>
                    <a:pt x="17" y="10"/>
                  </a:lnTo>
                  <a:lnTo>
                    <a:pt x="7" y="7"/>
                  </a:lnTo>
                  <a:lnTo>
                    <a:pt x="2" y="7"/>
                  </a:lnTo>
                  <a:lnTo>
                    <a:pt x="2" y="7"/>
                  </a:lnTo>
                  <a:lnTo>
                    <a:pt x="0" y="5"/>
                  </a:lnTo>
                  <a:lnTo>
                    <a:pt x="0" y="4"/>
                  </a:lnTo>
                  <a:lnTo>
                    <a:pt x="0" y="1"/>
                  </a:lnTo>
                  <a:lnTo>
                    <a:pt x="2" y="0"/>
                  </a:lnTo>
                  <a:lnTo>
                    <a:pt x="2" y="0"/>
                  </a:lnTo>
                  <a:lnTo>
                    <a:pt x="37" y="1"/>
                  </a:lnTo>
                  <a:lnTo>
                    <a:pt x="37" y="1"/>
                  </a:lnTo>
                  <a:lnTo>
                    <a:pt x="69" y="0"/>
                  </a:lnTo>
                  <a:lnTo>
                    <a:pt x="69" y="0"/>
                  </a:lnTo>
                  <a:lnTo>
                    <a:pt x="71" y="4"/>
                  </a:lnTo>
                  <a:lnTo>
                    <a:pt x="71" y="5"/>
                  </a:lnTo>
                  <a:lnTo>
                    <a:pt x="69" y="7"/>
                  </a:lnTo>
                  <a:lnTo>
                    <a:pt x="64" y="7"/>
                  </a:lnTo>
                  <a:lnTo>
                    <a:pt x="64" y="7"/>
                  </a:lnTo>
                  <a:lnTo>
                    <a:pt x="54" y="10"/>
                  </a:lnTo>
                  <a:lnTo>
                    <a:pt x="51" y="11"/>
                  </a:lnTo>
                  <a:lnTo>
                    <a:pt x="50" y="14"/>
                  </a:lnTo>
                  <a:lnTo>
                    <a:pt x="48" y="18"/>
                  </a:lnTo>
                  <a:lnTo>
                    <a:pt x="48" y="24"/>
                  </a:lnTo>
                  <a:lnTo>
                    <a:pt x="47" y="41"/>
                  </a:lnTo>
                  <a:lnTo>
                    <a:pt x="47" y="133"/>
                  </a:lnTo>
                  <a:lnTo>
                    <a:pt x="47" y="133"/>
                  </a:lnTo>
                  <a:lnTo>
                    <a:pt x="48" y="153"/>
                  </a:lnTo>
                  <a:lnTo>
                    <a:pt x="50" y="159"/>
                  </a:lnTo>
                  <a:lnTo>
                    <a:pt x="52" y="163"/>
                  </a:lnTo>
                  <a:lnTo>
                    <a:pt x="52" y="163"/>
                  </a:lnTo>
                  <a:lnTo>
                    <a:pt x="55" y="164"/>
                  </a:lnTo>
                  <a:lnTo>
                    <a:pt x="61" y="167"/>
                  </a:lnTo>
                  <a:lnTo>
                    <a:pt x="69" y="168"/>
                  </a:lnTo>
                  <a:lnTo>
                    <a:pt x="82" y="168"/>
                  </a:lnTo>
                  <a:lnTo>
                    <a:pt x="82" y="168"/>
                  </a:lnTo>
                  <a:lnTo>
                    <a:pt x="104" y="168"/>
                  </a:lnTo>
                  <a:lnTo>
                    <a:pt x="110" y="167"/>
                  </a:lnTo>
                  <a:lnTo>
                    <a:pt x="114" y="166"/>
                  </a:lnTo>
                  <a:lnTo>
                    <a:pt x="114" y="166"/>
                  </a:lnTo>
                  <a:lnTo>
                    <a:pt x="118" y="161"/>
                  </a:lnTo>
                  <a:lnTo>
                    <a:pt x="122" y="156"/>
                  </a:lnTo>
                  <a:lnTo>
                    <a:pt x="128" y="149"/>
                  </a:lnTo>
                  <a:lnTo>
                    <a:pt x="132" y="139"/>
                  </a:lnTo>
                  <a:lnTo>
                    <a:pt x="132" y="139"/>
                  </a:lnTo>
                  <a:lnTo>
                    <a:pt x="134" y="138"/>
                  </a:lnTo>
                  <a:lnTo>
                    <a:pt x="135" y="139"/>
                  </a:lnTo>
                  <a:lnTo>
                    <a:pt x="138" y="139"/>
                  </a:lnTo>
                  <a:lnTo>
                    <a:pt x="138" y="140"/>
                  </a:lnTo>
                  <a:lnTo>
                    <a:pt x="138" y="140"/>
                  </a:lnTo>
                  <a:lnTo>
                    <a:pt x="134" y="157"/>
                  </a:lnTo>
                  <a:lnTo>
                    <a:pt x="131" y="170"/>
                  </a:lnTo>
                  <a:lnTo>
                    <a:pt x="127" y="178"/>
                  </a:lnTo>
                  <a:lnTo>
                    <a:pt x="127" y="178"/>
                  </a:lnTo>
                  <a:lnTo>
                    <a:pt x="61" y="177"/>
                  </a:lnTo>
                  <a:lnTo>
                    <a:pt x="37" y="177"/>
                  </a:lnTo>
                  <a:lnTo>
                    <a:pt x="37" y="177"/>
                  </a:lnTo>
                  <a:lnTo>
                    <a:pt x="2" y="178"/>
                  </a:lnTo>
                  <a:lnTo>
                    <a:pt x="2" y="178"/>
                  </a:lnTo>
                  <a:lnTo>
                    <a:pt x="0" y="174"/>
                  </a:lnTo>
                  <a:lnTo>
                    <a:pt x="0" y="173"/>
                  </a:lnTo>
                  <a:lnTo>
                    <a:pt x="2" y="171"/>
                  </a:lnTo>
                  <a:lnTo>
                    <a:pt x="9" y="170"/>
                  </a:lnTo>
                  <a:lnTo>
                    <a:pt x="9" y="170"/>
                  </a:lnTo>
                  <a:lnTo>
                    <a:pt x="19" y="168"/>
                  </a:lnTo>
                  <a:lnTo>
                    <a:pt x="22" y="167"/>
                  </a:lnTo>
                  <a:lnTo>
                    <a:pt x="23" y="163"/>
                  </a:lnTo>
                  <a:lnTo>
                    <a:pt x="24" y="160"/>
                  </a:lnTo>
                  <a:lnTo>
                    <a:pt x="26" y="154"/>
                  </a:lnTo>
                  <a:lnTo>
                    <a:pt x="26" y="138"/>
                  </a:lnTo>
                  <a:lnTo>
                    <a:pt x="26" y="41"/>
                  </a:lnTo>
                  <a:lnTo>
                    <a:pt x="26" y="41"/>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19" name="Freeform 11"/>
            <p:cNvSpPr>
              <a:spLocks/>
            </p:cNvSpPr>
            <p:nvPr/>
          </p:nvSpPr>
          <p:spPr bwMode="auto">
            <a:xfrm>
              <a:off x="7337425" y="6281738"/>
              <a:ext cx="98425" cy="122237"/>
            </a:xfrm>
            <a:custGeom>
              <a:avLst/>
              <a:gdLst/>
              <a:ahLst/>
              <a:cxnLst>
                <a:cxn ang="0">
                  <a:pos x="22" y="35"/>
                </a:cxn>
                <a:cxn ang="0">
                  <a:pos x="21" y="13"/>
                </a:cxn>
                <a:cxn ang="0">
                  <a:pos x="17" y="9"/>
                </a:cxn>
                <a:cxn ang="0">
                  <a:pos x="6" y="6"/>
                </a:cxn>
                <a:cxn ang="0">
                  <a:pos x="4" y="3"/>
                </a:cxn>
                <a:cxn ang="0">
                  <a:pos x="6" y="0"/>
                </a:cxn>
                <a:cxn ang="0">
                  <a:pos x="76" y="1"/>
                </a:cxn>
                <a:cxn ang="0">
                  <a:pos x="95" y="1"/>
                </a:cxn>
                <a:cxn ang="0">
                  <a:pos x="107" y="0"/>
                </a:cxn>
                <a:cxn ang="0">
                  <a:pos x="109" y="31"/>
                </a:cxn>
                <a:cxn ang="0">
                  <a:pos x="107" y="32"/>
                </a:cxn>
                <a:cxn ang="0">
                  <a:pos x="104" y="31"/>
                </a:cxn>
                <a:cxn ang="0">
                  <a:pos x="98" y="17"/>
                </a:cxn>
                <a:cxn ang="0">
                  <a:pos x="87" y="10"/>
                </a:cxn>
                <a:cxn ang="0">
                  <a:pos x="79" y="9"/>
                </a:cxn>
                <a:cxn ang="0">
                  <a:pos x="49" y="9"/>
                </a:cxn>
                <a:cxn ang="0">
                  <a:pos x="45" y="9"/>
                </a:cxn>
                <a:cxn ang="0">
                  <a:pos x="42" y="13"/>
                </a:cxn>
                <a:cxn ang="0">
                  <a:pos x="42" y="63"/>
                </a:cxn>
                <a:cxn ang="0">
                  <a:pos x="42" y="66"/>
                </a:cxn>
                <a:cxn ang="0">
                  <a:pos x="45" y="69"/>
                </a:cxn>
                <a:cxn ang="0">
                  <a:pos x="63" y="69"/>
                </a:cxn>
                <a:cxn ang="0">
                  <a:pos x="74" y="69"/>
                </a:cxn>
                <a:cxn ang="0">
                  <a:pos x="81" y="68"/>
                </a:cxn>
                <a:cxn ang="0">
                  <a:pos x="87" y="61"/>
                </a:cxn>
                <a:cxn ang="0">
                  <a:pos x="90" y="51"/>
                </a:cxn>
                <a:cxn ang="0">
                  <a:pos x="95" y="51"/>
                </a:cxn>
                <a:cxn ang="0">
                  <a:pos x="94" y="75"/>
                </a:cxn>
                <a:cxn ang="0">
                  <a:pos x="95" y="96"/>
                </a:cxn>
                <a:cxn ang="0">
                  <a:pos x="93" y="97"/>
                </a:cxn>
                <a:cxn ang="0">
                  <a:pos x="87" y="87"/>
                </a:cxn>
                <a:cxn ang="0">
                  <a:pos x="86" y="82"/>
                </a:cxn>
                <a:cxn ang="0">
                  <a:pos x="80" y="79"/>
                </a:cxn>
                <a:cxn ang="0">
                  <a:pos x="73" y="77"/>
                </a:cxn>
                <a:cxn ang="0">
                  <a:pos x="49" y="77"/>
                </a:cxn>
                <a:cxn ang="0">
                  <a:pos x="45" y="77"/>
                </a:cxn>
                <a:cxn ang="0">
                  <a:pos x="42" y="80"/>
                </a:cxn>
                <a:cxn ang="0">
                  <a:pos x="42" y="115"/>
                </a:cxn>
                <a:cxn ang="0">
                  <a:pos x="42" y="131"/>
                </a:cxn>
                <a:cxn ang="0">
                  <a:pos x="46" y="139"/>
                </a:cxn>
                <a:cxn ang="0">
                  <a:pos x="49" y="142"/>
                </a:cxn>
                <a:cxn ang="0">
                  <a:pos x="62" y="145"/>
                </a:cxn>
                <a:cxn ang="0">
                  <a:pos x="73" y="145"/>
                </a:cxn>
                <a:cxn ang="0">
                  <a:pos x="98" y="143"/>
                </a:cxn>
                <a:cxn ang="0">
                  <a:pos x="102" y="142"/>
                </a:cxn>
                <a:cxn ang="0">
                  <a:pos x="111" y="134"/>
                </a:cxn>
                <a:cxn ang="0">
                  <a:pos x="119" y="120"/>
                </a:cxn>
                <a:cxn ang="0">
                  <a:pos x="125" y="121"/>
                </a:cxn>
                <a:cxn ang="0">
                  <a:pos x="121" y="138"/>
                </a:cxn>
                <a:cxn ang="0">
                  <a:pos x="115" y="153"/>
                </a:cxn>
                <a:cxn ang="0">
                  <a:pos x="32" y="152"/>
                </a:cxn>
                <a:cxn ang="0">
                  <a:pos x="1" y="153"/>
                </a:cxn>
                <a:cxn ang="0">
                  <a:pos x="0" y="151"/>
                </a:cxn>
                <a:cxn ang="0">
                  <a:pos x="8" y="146"/>
                </a:cxn>
                <a:cxn ang="0">
                  <a:pos x="17" y="145"/>
                </a:cxn>
                <a:cxn ang="0">
                  <a:pos x="21" y="141"/>
                </a:cxn>
                <a:cxn ang="0">
                  <a:pos x="22" y="118"/>
                </a:cxn>
                <a:cxn ang="0">
                  <a:pos x="22" y="35"/>
                </a:cxn>
              </a:cxnLst>
              <a:rect l="0" t="0" r="r" b="b"/>
              <a:pathLst>
                <a:path w="125" h="153">
                  <a:moveTo>
                    <a:pt x="22" y="35"/>
                  </a:moveTo>
                  <a:lnTo>
                    <a:pt x="22" y="35"/>
                  </a:lnTo>
                  <a:lnTo>
                    <a:pt x="22" y="21"/>
                  </a:lnTo>
                  <a:lnTo>
                    <a:pt x="21" y="13"/>
                  </a:lnTo>
                  <a:lnTo>
                    <a:pt x="20" y="10"/>
                  </a:lnTo>
                  <a:lnTo>
                    <a:pt x="17" y="9"/>
                  </a:lnTo>
                  <a:lnTo>
                    <a:pt x="10" y="7"/>
                  </a:lnTo>
                  <a:lnTo>
                    <a:pt x="6" y="6"/>
                  </a:lnTo>
                  <a:lnTo>
                    <a:pt x="6" y="6"/>
                  </a:lnTo>
                  <a:lnTo>
                    <a:pt x="4" y="3"/>
                  </a:lnTo>
                  <a:lnTo>
                    <a:pt x="6" y="0"/>
                  </a:lnTo>
                  <a:lnTo>
                    <a:pt x="6" y="0"/>
                  </a:lnTo>
                  <a:lnTo>
                    <a:pt x="32" y="1"/>
                  </a:lnTo>
                  <a:lnTo>
                    <a:pt x="76" y="1"/>
                  </a:lnTo>
                  <a:lnTo>
                    <a:pt x="76" y="1"/>
                  </a:lnTo>
                  <a:lnTo>
                    <a:pt x="95" y="1"/>
                  </a:lnTo>
                  <a:lnTo>
                    <a:pt x="107" y="0"/>
                  </a:lnTo>
                  <a:lnTo>
                    <a:pt x="107" y="0"/>
                  </a:lnTo>
                  <a:lnTo>
                    <a:pt x="108" y="13"/>
                  </a:lnTo>
                  <a:lnTo>
                    <a:pt x="109" y="31"/>
                  </a:lnTo>
                  <a:lnTo>
                    <a:pt x="109" y="31"/>
                  </a:lnTo>
                  <a:lnTo>
                    <a:pt x="107" y="32"/>
                  </a:lnTo>
                  <a:lnTo>
                    <a:pt x="104" y="31"/>
                  </a:lnTo>
                  <a:lnTo>
                    <a:pt x="104" y="31"/>
                  </a:lnTo>
                  <a:lnTo>
                    <a:pt x="102" y="24"/>
                  </a:lnTo>
                  <a:lnTo>
                    <a:pt x="98" y="17"/>
                  </a:lnTo>
                  <a:lnTo>
                    <a:pt x="94" y="13"/>
                  </a:lnTo>
                  <a:lnTo>
                    <a:pt x="87" y="10"/>
                  </a:lnTo>
                  <a:lnTo>
                    <a:pt x="87" y="10"/>
                  </a:lnTo>
                  <a:lnTo>
                    <a:pt x="79" y="9"/>
                  </a:lnTo>
                  <a:lnTo>
                    <a:pt x="65" y="9"/>
                  </a:lnTo>
                  <a:lnTo>
                    <a:pt x="49" y="9"/>
                  </a:lnTo>
                  <a:lnTo>
                    <a:pt x="49" y="9"/>
                  </a:lnTo>
                  <a:lnTo>
                    <a:pt x="45" y="9"/>
                  </a:lnTo>
                  <a:lnTo>
                    <a:pt x="42" y="10"/>
                  </a:lnTo>
                  <a:lnTo>
                    <a:pt x="42" y="13"/>
                  </a:lnTo>
                  <a:lnTo>
                    <a:pt x="42" y="17"/>
                  </a:lnTo>
                  <a:lnTo>
                    <a:pt x="42" y="63"/>
                  </a:lnTo>
                  <a:lnTo>
                    <a:pt x="42" y="63"/>
                  </a:lnTo>
                  <a:lnTo>
                    <a:pt x="42" y="66"/>
                  </a:lnTo>
                  <a:lnTo>
                    <a:pt x="43" y="69"/>
                  </a:lnTo>
                  <a:lnTo>
                    <a:pt x="45" y="69"/>
                  </a:lnTo>
                  <a:lnTo>
                    <a:pt x="49" y="69"/>
                  </a:lnTo>
                  <a:lnTo>
                    <a:pt x="63" y="69"/>
                  </a:lnTo>
                  <a:lnTo>
                    <a:pt x="63" y="69"/>
                  </a:lnTo>
                  <a:lnTo>
                    <a:pt x="74" y="69"/>
                  </a:lnTo>
                  <a:lnTo>
                    <a:pt x="81" y="68"/>
                  </a:lnTo>
                  <a:lnTo>
                    <a:pt x="81" y="68"/>
                  </a:lnTo>
                  <a:lnTo>
                    <a:pt x="86" y="66"/>
                  </a:lnTo>
                  <a:lnTo>
                    <a:pt x="87" y="61"/>
                  </a:lnTo>
                  <a:lnTo>
                    <a:pt x="90" y="51"/>
                  </a:lnTo>
                  <a:lnTo>
                    <a:pt x="90" y="51"/>
                  </a:lnTo>
                  <a:lnTo>
                    <a:pt x="93" y="49"/>
                  </a:lnTo>
                  <a:lnTo>
                    <a:pt x="95" y="51"/>
                  </a:lnTo>
                  <a:lnTo>
                    <a:pt x="95" y="51"/>
                  </a:lnTo>
                  <a:lnTo>
                    <a:pt x="94" y="75"/>
                  </a:lnTo>
                  <a:lnTo>
                    <a:pt x="94" y="75"/>
                  </a:lnTo>
                  <a:lnTo>
                    <a:pt x="95" y="96"/>
                  </a:lnTo>
                  <a:lnTo>
                    <a:pt x="95" y="96"/>
                  </a:lnTo>
                  <a:lnTo>
                    <a:pt x="93" y="97"/>
                  </a:lnTo>
                  <a:lnTo>
                    <a:pt x="90" y="96"/>
                  </a:lnTo>
                  <a:lnTo>
                    <a:pt x="87" y="87"/>
                  </a:lnTo>
                  <a:lnTo>
                    <a:pt x="87" y="87"/>
                  </a:lnTo>
                  <a:lnTo>
                    <a:pt x="86" y="82"/>
                  </a:lnTo>
                  <a:lnTo>
                    <a:pt x="83" y="80"/>
                  </a:lnTo>
                  <a:lnTo>
                    <a:pt x="80" y="79"/>
                  </a:lnTo>
                  <a:lnTo>
                    <a:pt x="80" y="79"/>
                  </a:lnTo>
                  <a:lnTo>
                    <a:pt x="73" y="77"/>
                  </a:lnTo>
                  <a:lnTo>
                    <a:pt x="63" y="77"/>
                  </a:lnTo>
                  <a:lnTo>
                    <a:pt x="49" y="77"/>
                  </a:lnTo>
                  <a:lnTo>
                    <a:pt x="49" y="77"/>
                  </a:lnTo>
                  <a:lnTo>
                    <a:pt x="45" y="77"/>
                  </a:lnTo>
                  <a:lnTo>
                    <a:pt x="43" y="79"/>
                  </a:lnTo>
                  <a:lnTo>
                    <a:pt x="42" y="80"/>
                  </a:lnTo>
                  <a:lnTo>
                    <a:pt x="42" y="83"/>
                  </a:lnTo>
                  <a:lnTo>
                    <a:pt x="42" y="115"/>
                  </a:lnTo>
                  <a:lnTo>
                    <a:pt x="42" y="115"/>
                  </a:lnTo>
                  <a:lnTo>
                    <a:pt x="42" y="131"/>
                  </a:lnTo>
                  <a:lnTo>
                    <a:pt x="43" y="136"/>
                  </a:lnTo>
                  <a:lnTo>
                    <a:pt x="46" y="139"/>
                  </a:lnTo>
                  <a:lnTo>
                    <a:pt x="46" y="139"/>
                  </a:lnTo>
                  <a:lnTo>
                    <a:pt x="49" y="142"/>
                  </a:lnTo>
                  <a:lnTo>
                    <a:pt x="53" y="143"/>
                  </a:lnTo>
                  <a:lnTo>
                    <a:pt x="62" y="145"/>
                  </a:lnTo>
                  <a:lnTo>
                    <a:pt x="73" y="145"/>
                  </a:lnTo>
                  <a:lnTo>
                    <a:pt x="73" y="145"/>
                  </a:lnTo>
                  <a:lnTo>
                    <a:pt x="93" y="143"/>
                  </a:lnTo>
                  <a:lnTo>
                    <a:pt x="98" y="143"/>
                  </a:lnTo>
                  <a:lnTo>
                    <a:pt x="102" y="142"/>
                  </a:lnTo>
                  <a:lnTo>
                    <a:pt x="102" y="142"/>
                  </a:lnTo>
                  <a:lnTo>
                    <a:pt x="107" y="139"/>
                  </a:lnTo>
                  <a:lnTo>
                    <a:pt x="111" y="134"/>
                  </a:lnTo>
                  <a:lnTo>
                    <a:pt x="119" y="120"/>
                  </a:lnTo>
                  <a:lnTo>
                    <a:pt x="119" y="120"/>
                  </a:lnTo>
                  <a:lnTo>
                    <a:pt x="122" y="118"/>
                  </a:lnTo>
                  <a:lnTo>
                    <a:pt x="125" y="121"/>
                  </a:lnTo>
                  <a:lnTo>
                    <a:pt x="125" y="121"/>
                  </a:lnTo>
                  <a:lnTo>
                    <a:pt x="121" y="138"/>
                  </a:lnTo>
                  <a:lnTo>
                    <a:pt x="115" y="153"/>
                  </a:lnTo>
                  <a:lnTo>
                    <a:pt x="115" y="153"/>
                  </a:lnTo>
                  <a:lnTo>
                    <a:pt x="53" y="152"/>
                  </a:lnTo>
                  <a:lnTo>
                    <a:pt x="32" y="152"/>
                  </a:lnTo>
                  <a:lnTo>
                    <a:pt x="32" y="152"/>
                  </a:lnTo>
                  <a:lnTo>
                    <a:pt x="1" y="153"/>
                  </a:lnTo>
                  <a:lnTo>
                    <a:pt x="1" y="153"/>
                  </a:lnTo>
                  <a:lnTo>
                    <a:pt x="0" y="151"/>
                  </a:lnTo>
                  <a:lnTo>
                    <a:pt x="1" y="146"/>
                  </a:lnTo>
                  <a:lnTo>
                    <a:pt x="8" y="146"/>
                  </a:lnTo>
                  <a:lnTo>
                    <a:pt x="8" y="146"/>
                  </a:lnTo>
                  <a:lnTo>
                    <a:pt x="17" y="145"/>
                  </a:lnTo>
                  <a:lnTo>
                    <a:pt x="20" y="143"/>
                  </a:lnTo>
                  <a:lnTo>
                    <a:pt x="21" y="141"/>
                  </a:lnTo>
                  <a:lnTo>
                    <a:pt x="22" y="132"/>
                  </a:lnTo>
                  <a:lnTo>
                    <a:pt x="22" y="118"/>
                  </a:lnTo>
                  <a:lnTo>
                    <a:pt x="22" y="35"/>
                  </a:lnTo>
                  <a:lnTo>
                    <a:pt x="22" y="35"/>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20" name="Freeform 12"/>
            <p:cNvSpPr>
              <a:spLocks/>
            </p:cNvSpPr>
            <p:nvPr/>
          </p:nvSpPr>
          <p:spPr bwMode="auto">
            <a:xfrm>
              <a:off x="7427913" y="6281738"/>
              <a:ext cx="127000" cy="123825"/>
            </a:xfrm>
            <a:custGeom>
              <a:avLst/>
              <a:gdLst/>
              <a:ahLst/>
              <a:cxnLst>
                <a:cxn ang="0">
                  <a:pos x="23" y="25"/>
                </a:cxn>
                <a:cxn ang="0">
                  <a:pos x="16" y="11"/>
                </a:cxn>
                <a:cxn ang="0">
                  <a:pos x="5" y="7"/>
                </a:cxn>
                <a:cxn ang="0">
                  <a:pos x="1" y="6"/>
                </a:cxn>
                <a:cxn ang="0">
                  <a:pos x="1" y="0"/>
                </a:cxn>
                <a:cxn ang="0">
                  <a:pos x="25" y="1"/>
                </a:cxn>
                <a:cxn ang="0">
                  <a:pos x="53" y="0"/>
                </a:cxn>
                <a:cxn ang="0">
                  <a:pos x="54" y="3"/>
                </a:cxn>
                <a:cxn ang="0">
                  <a:pos x="50" y="7"/>
                </a:cxn>
                <a:cxn ang="0">
                  <a:pos x="42" y="9"/>
                </a:cxn>
                <a:cxn ang="0">
                  <a:pos x="39" y="11"/>
                </a:cxn>
                <a:cxn ang="0">
                  <a:pos x="43" y="21"/>
                </a:cxn>
                <a:cxn ang="0">
                  <a:pos x="50" y="42"/>
                </a:cxn>
                <a:cxn ang="0">
                  <a:pos x="82" y="122"/>
                </a:cxn>
                <a:cxn ang="0">
                  <a:pos x="105" y="70"/>
                </a:cxn>
                <a:cxn ang="0">
                  <a:pos x="126" y="20"/>
                </a:cxn>
                <a:cxn ang="0">
                  <a:pos x="127" y="14"/>
                </a:cxn>
                <a:cxn ang="0">
                  <a:pos x="129" y="11"/>
                </a:cxn>
                <a:cxn ang="0">
                  <a:pos x="126" y="9"/>
                </a:cxn>
                <a:cxn ang="0">
                  <a:pos x="113" y="6"/>
                </a:cxn>
                <a:cxn ang="0">
                  <a:pos x="113" y="3"/>
                </a:cxn>
                <a:cxn ang="0">
                  <a:pos x="114" y="0"/>
                </a:cxn>
                <a:cxn ang="0">
                  <a:pos x="137" y="1"/>
                </a:cxn>
                <a:cxn ang="0">
                  <a:pos x="159" y="0"/>
                </a:cxn>
                <a:cxn ang="0">
                  <a:pos x="161" y="6"/>
                </a:cxn>
                <a:cxn ang="0">
                  <a:pos x="154" y="7"/>
                </a:cxn>
                <a:cxn ang="0">
                  <a:pos x="147" y="9"/>
                </a:cxn>
                <a:cxn ang="0">
                  <a:pos x="141" y="14"/>
                </a:cxn>
                <a:cxn ang="0">
                  <a:pos x="116" y="68"/>
                </a:cxn>
                <a:cxn ang="0">
                  <a:pos x="103" y="96"/>
                </a:cxn>
                <a:cxn ang="0">
                  <a:pos x="79" y="155"/>
                </a:cxn>
                <a:cxn ang="0">
                  <a:pos x="78" y="156"/>
                </a:cxn>
                <a:cxn ang="0">
                  <a:pos x="74" y="155"/>
                </a:cxn>
                <a:cxn ang="0">
                  <a:pos x="70" y="139"/>
                </a:cxn>
                <a:cxn ang="0">
                  <a:pos x="23" y="25"/>
                </a:cxn>
              </a:cxnLst>
              <a:rect l="0" t="0" r="r" b="b"/>
              <a:pathLst>
                <a:path w="161" h="156">
                  <a:moveTo>
                    <a:pt x="23" y="25"/>
                  </a:moveTo>
                  <a:lnTo>
                    <a:pt x="23" y="25"/>
                  </a:lnTo>
                  <a:lnTo>
                    <a:pt x="21" y="17"/>
                  </a:lnTo>
                  <a:lnTo>
                    <a:pt x="16" y="11"/>
                  </a:lnTo>
                  <a:lnTo>
                    <a:pt x="12" y="9"/>
                  </a:lnTo>
                  <a:lnTo>
                    <a:pt x="5" y="7"/>
                  </a:lnTo>
                  <a:lnTo>
                    <a:pt x="1" y="6"/>
                  </a:lnTo>
                  <a:lnTo>
                    <a:pt x="1" y="6"/>
                  </a:lnTo>
                  <a:lnTo>
                    <a:pt x="0" y="3"/>
                  </a:lnTo>
                  <a:lnTo>
                    <a:pt x="1" y="0"/>
                  </a:lnTo>
                  <a:lnTo>
                    <a:pt x="1" y="0"/>
                  </a:lnTo>
                  <a:lnTo>
                    <a:pt x="25" y="1"/>
                  </a:lnTo>
                  <a:lnTo>
                    <a:pt x="25" y="1"/>
                  </a:lnTo>
                  <a:lnTo>
                    <a:pt x="53" y="0"/>
                  </a:lnTo>
                  <a:lnTo>
                    <a:pt x="53" y="0"/>
                  </a:lnTo>
                  <a:lnTo>
                    <a:pt x="54" y="3"/>
                  </a:lnTo>
                  <a:lnTo>
                    <a:pt x="53" y="6"/>
                  </a:lnTo>
                  <a:lnTo>
                    <a:pt x="50" y="7"/>
                  </a:lnTo>
                  <a:lnTo>
                    <a:pt x="50" y="7"/>
                  </a:lnTo>
                  <a:lnTo>
                    <a:pt x="42" y="9"/>
                  </a:lnTo>
                  <a:lnTo>
                    <a:pt x="40" y="10"/>
                  </a:lnTo>
                  <a:lnTo>
                    <a:pt x="39" y="11"/>
                  </a:lnTo>
                  <a:lnTo>
                    <a:pt x="39" y="11"/>
                  </a:lnTo>
                  <a:lnTo>
                    <a:pt x="43" y="21"/>
                  </a:lnTo>
                  <a:lnTo>
                    <a:pt x="50" y="42"/>
                  </a:lnTo>
                  <a:lnTo>
                    <a:pt x="50" y="42"/>
                  </a:lnTo>
                  <a:lnTo>
                    <a:pt x="67" y="83"/>
                  </a:lnTo>
                  <a:lnTo>
                    <a:pt x="82" y="122"/>
                  </a:lnTo>
                  <a:lnTo>
                    <a:pt x="82" y="122"/>
                  </a:lnTo>
                  <a:lnTo>
                    <a:pt x="105" y="70"/>
                  </a:lnTo>
                  <a:lnTo>
                    <a:pt x="105" y="70"/>
                  </a:lnTo>
                  <a:lnTo>
                    <a:pt x="126" y="20"/>
                  </a:lnTo>
                  <a:lnTo>
                    <a:pt x="126" y="20"/>
                  </a:lnTo>
                  <a:lnTo>
                    <a:pt x="127" y="14"/>
                  </a:lnTo>
                  <a:lnTo>
                    <a:pt x="129" y="11"/>
                  </a:lnTo>
                  <a:lnTo>
                    <a:pt x="129" y="11"/>
                  </a:lnTo>
                  <a:lnTo>
                    <a:pt x="127" y="10"/>
                  </a:lnTo>
                  <a:lnTo>
                    <a:pt x="126" y="9"/>
                  </a:lnTo>
                  <a:lnTo>
                    <a:pt x="117" y="7"/>
                  </a:lnTo>
                  <a:lnTo>
                    <a:pt x="113" y="6"/>
                  </a:lnTo>
                  <a:lnTo>
                    <a:pt x="113" y="6"/>
                  </a:lnTo>
                  <a:lnTo>
                    <a:pt x="113" y="3"/>
                  </a:lnTo>
                  <a:lnTo>
                    <a:pt x="114" y="0"/>
                  </a:lnTo>
                  <a:lnTo>
                    <a:pt x="114" y="0"/>
                  </a:lnTo>
                  <a:lnTo>
                    <a:pt x="137" y="1"/>
                  </a:lnTo>
                  <a:lnTo>
                    <a:pt x="137" y="1"/>
                  </a:lnTo>
                  <a:lnTo>
                    <a:pt x="159" y="0"/>
                  </a:lnTo>
                  <a:lnTo>
                    <a:pt x="159" y="0"/>
                  </a:lnTo>
                  <a:lnTo>
                    <a:pt x="161" y="3"/>
                  </a:lnTo>
                  <a:lnTo>
                    <a:pt x="161" y="6"/>
                  </a:lnTo>
                  <a:lnTo>
                    <a:pt x="154" y="7"/>
                  </a:lnTo>
                  <a:lnTo>
                    <a:pt x="154" y="7"/>
                  </a:lnTo>
                  <a:lnTo>
                    <a:pt x="150" y="7"/>
                  </a:lnTo>
                  <a:lnTo>
                    <a:pt x="147" y="9"/>
                  </a:lnTo>
                  <a:lnTo>
                    <a:pt x="141" y="14"/>
                  </a:lnTo>
                  <a:lnTo>
                    <a:pt x="141" y="14"/>
                  </a:lnTo>
                  <a:lnTo>
                    <a:pt x="130" y="37"/>
                  </a:lnTo>
                  <a:lnTo>
                    <a:pt x="116" y="68"/>
                  </a:lnTo>
                  <a:lnTo>
                    <a:pt x="103" y="96"/>
                  </a:lnTo>
                  <a:lnTo>
                    <a:pt x="103" y="96"/>
                  </a:lnTo>
                  <a:lnTo>
                    <a:pt x="89" y="128"/>
                  </a:lnTo>
                  <a:lnTo>
                    <a:pt x="79" y="155"/>
                  </a:lnTo>
                  <a:lnTo>
                    <a:pt x="79" y="155"/>
                  </a:lnTo>
                  <a:lnTo>
                    <a:pt x="78" y="156"/>
                  </a:lnTo>
                  <a:lnTo>
                    <a:pt x="78" y="156"/>
                  </a:lnTo>
                  <a:lnTo>
                    <a:pt x="74" y="155"/>
                  </a:lnTo>
                  <a:lnTo>
                    <a:pt x="74" y="155"/>
                  </a:lnTo>
                  <a:lnTo>
                    <a:pt x="70" y="139"/>
                  </a:lnTo>
                  <a:lnTo>
                    <a:pt x="64" y="125"/>
                  </a:lnTo>
                  <a:lnTo>
                    <a:pt x="23" y="25"/>
                  </a:lnTo>
                  <a:lnTo>
                    <a:pt x="23" y="25"/>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21" name="Freeform 13"/>
            <p:cNvSpPr>
              <a:spLocks/>
            </p:cNvSpPr>
            <p:nvPr/>
          </p:nvSpPr>
          <p:spPr bwMode="auto">
            <a:xfrm>
              <a:off x="7561263" y="6281738"/>
              <a:ext cx="47625" cy="122237"/>
            </a:xfrm>
            <a:custGeom>
              <a:avLst/>
              <a:gdLst/>
              <a:ahLst/>
              <a:cxnLst>
                <a:cxn ang="0">
                  <a:pos x="21" y="35"/>
                </a:cxn>
                <a:cxn ang="0">
                  <a:pos x="21" y="35"/>
                </a:cxn>
                <a:cxn ang="0">
                  <a:pos x="21" y="21"/>
                </a:cxn>
                <a:cxn ang="0">
                  <a:pos x="18" y="13"/>
                </a:cxn>
                <a:cxn ang="0">
                  <a:pos x="17" y="10"/>
                </a:cxn>
                <a:cxn ang="0">
                  <a:pos x="14" y="9"/>
                </a:cxn>
                <a:cxn ang="0">
                  <a:pos x="7" y="7"/>
                </a:cxn>
                <a:cxn ang="0">
                  <a:pos x="1" y="6"/>
                </a:cxn>
                <a:cxn ang="0">
                  <a:pos x="1" y="6"/>
                </a:cxn>
                <a:cxn ang="0">
                  <a:pos x="0" y="3"/>
                </a:cxn>
                <a:cxn ang="0">
                  <a:pos x="1" y="0"/>
                </a:cxn>
                <a:cxn ang="0">
                  <a:pos x="1" y="0"/>
                </a:cxn>
                <a:cxn ang="0">
                  <a:pos x="31" y="1"/>
                </a:cxn>
                <a:cxn ang="0">
                  <a:pos x="31" y="1"/>
                </a:cxn>
                <a:cxn ang="0">
                  <a:pos x="59" y="0"/>
                </a:cxn>
                <a:cxn ang="0">
                  <a:pos x="59" y="0"/>
                </a:cxn>
                <a:cxn ang="0">
                  <a:pos x="60" y="3"/>
                </a:cxn>
                <a:cxn ang="0">
                  <a:pos x="59" y="6"/>
                </a:cxn>
                <a:cxn ang="0">
                  <a:pos x="53" y="7"/>
                </a:cxn>
                <a:cxn ang="0">
                  <a:pos x="53" y="7"/>
                </a:cxn>
                <a:cxn ang="0">
                  <a:pos x="45" y="9"/>
                </a:cxn>
                <a:cxn ang="0">
                  <a:pos x="43" y="10"/>
                </a:cxn>
                <a:cxn ang="0">
                  <a:pos x="40" y="13"/>
                </a:cxn>
                <a:cxn ang="0">
                  <a:pos x="39" y="21"/>
                </a:cxn>
                <a:cxn ang="0">
                  <a:pos x="39" y="35"/>
                </a:cxn>
                <a:cxn ang="0">
                  <a:pos x="39" y="117"/>
                </a:cxn>
                <a:cxn ang="0">
                  <a:pos x="39" y="117"/>
                </a:cxn>
                <a:cxn ang="0">
                  <a:pos x="39" y="132"/>
                </a:cxn>
                <a:cxn ang="0">
                  <a:pos x="40" y="141"/>
                </a:cxn>
                <a:cxn ang="0">
                  <a:pos x="43" y="142"/>
                </a:cxn>
                <a:cxn ang="0">
                  <a:pos x="45" y="145"/>
                </a:cxn>
                <a:cxn ang="0">
                  <a:pos x="53" y="146"/>
                </a:cxn>
                <a:cxn ang="0">
                  <a:pos x="59" y="146"/>
                </a:cxn>
                <a:cxn ang="0">
                  <a:pos x="59" y="146"/>
                </a:cxn>
                <a:cxn ang="0">
                  <a:pos x="60" y="151"/>
                </a:cxn>
                <a:cxn ang="0">
                  <a:pos x="59" y="153"/>
                </a:cxn>
                <a:cxn ang="0">
                  <a:pos x="59" y="153"/>
                </a:cxn>
                <a:cxn ang="0">
                  <a:pos x="31" y="152"/>
                </a:cxn>
                <a:cxn ang="0">
                  <a:pos x="31" y="152"/>
                </a:cxn>
                <a:cxn ang="0">
                  <a:pos x="1" y="153"/>
                </a:cxn>
                <a:cxn ang="0">
                  <a:pos x="1" y="153"/>
                </a:cxn>
                <a:cxn ang="0">
                  <a:pos x="0" y="151"/>
                </a:cxn>
                <a:cxn ang="0">
                  <a:pos x="1" y="146"/>
                </a:cxn>
                <a:cxn ang="0">
                  <a:pos x="7" y="146"/>
                </a:cxn>
                <a:cxn ang="0">
                  <a:pos x="7" y="146"/>
                </a:cxn>
                <a:cxn ang="0">
                  <a:pos x="14" y="145"/>
                </a:cxn>
                <a:cxn ang="0">
                  <a:pos x="17" y="142"/>
                </a:cxn>
                <a:cxn ang="0">
                  <a:pos x="18" y="141"/>
                </a:cxn>
                <a:cxn ang="0">
                  <a:pos x="21" y="132"/>
                </a:cxn>
                <a:cxn ang="0">
                  <a:pos x="21" y="117"/>
                </a:cxn>
                <a:cxn ang="0">
                  <a:pos x="21" y="35"/>
                </a:cxn>
                <a:cxn ang="0">
                  <a:pos x="21" y="35"/>
                </a:cxn>
              </a:cxnLst>
              <a:rect l="0" t="0" r="r" b="b"/>
              <a:pathLst>
                <a:path w="60" h="153">
                  <a:moveTo>
                    <a:pt x="21" y="35"/>
                  </a:moveTo>
                  <a:lnTo>
                    <a:pt x="21" y="35"/>
                  </a:lnTo>
                  <a:lnTo>
                    <a:pt x="21" y="21"/>
                  </a:lnTo>
                  <a:lnTo>
                    <a:pt x="18" y="13"/>
                  </a:lnTo>
                  <a:lnTo>
                    <a:pt x="17" y="10"/>
                  </a:lnTo>
                  <a:lnTo>
                    <a:pt x="14" y="9"/>
                  </a:lnTo>
                  <a:lnTo>
                    <a:pt x="7" y="7"/>
                  </a:lnTo>
                  <a:lnTo>
                    <a:pt x="1" y="6"/>
                  </a:lnTo>
                  <a:lnTo>
                    <a:pt x="1" y="6"/>
                  </a:lnTo>
                  <a:lnTo>
                    <a:pt x="0" y="3"/>
                  </a:lnTo>
                  <a:lnTo>
                    <a:pt x="1" y="0"/>
                  </a:lnTo>
                  <a:lnTo>
                    <a:pt x="1" y="0"/>
                  </a:lnTo>
                  <a:lnTo>
                    <a:pt x="31" y="1"/>
                  </a:lnTo>
                  <a:lnTo>
                    <a:pt x="31" y="1"/>
                  </a:lnTo>
                  <a:lnTo>
                    <a:pt x="59" y="0"/>
                  </a:lnTo>
                  <a:lnTo>
                    <a:pt x="59" y="0"/>
                  </a:lnTo>
                  <a:lnTo>
                    <a:pt x="60" y="3"/>
                  </a:lnTo>
                  <a:lnTo>
                    <a:pt x="59" y="6"/>
                  </a:lnTo>
                  <a:lnTo>
                    <a:pt x="53" y="7"/>
                  </a:lnTo>
                  <a:lnTo>
                    <a:pt x="53" y="7"/>
                  </a:lnTo>
                  <a:lnTo>
                    <a:pt x="45" y="9"/>
                  </a:lnTo>
                  <a:lnTo>
                    <a:pt x="43" y="10"/>
                  </a:lnTo>
                  <a:lnTo>
                    <a:pt x="40" y="13"/>
                  </a:lnTo>
                  <a:lnTo>
                    <a:pt x="39" y="21"/>
                  </a:lnTo>
                  <a:lnTo>
                    <a:pt x="39" y="35"/>
                  </a:lnTo>
                  <a:lnTo>
                    <a:pt x="39" y="117"/>
                  </a:lnTo>
                  <a:lnTo>
                    <a:pt x="39" y="117"/>
                  </a:lnTo>
                  <a:lnTo>
                    <a:pt x="39" y="132"/>
                  </a:lnTo>
                  <a:lnTo>
                    <a:pt x="40" y="141"/>
                  </a:lnTo>
                  <a:lnTo>
                    <a:pt x="43" y="142"/>
                  </a:lnTo>
                  <a:lnTo>
                    <a:pt x="45" y="145"/>
                  </a:lnTo>
                  <a:lnTo>
                    <a:pt x="53" y="146"/>
                  </a:lnTo>
                  <a:lnTo>
                    <a:pt x="59" y="146"/>
                  </a:lnTo>
                  <a:lnTo>
                    <a:pt x="59" y="146"/>
                  </a:lnTo>
                  <a:lnTo>
                    <a:pt x="60" y="151"/>
                  </a:lnTo>
                  <a:lnTo>
                    <a:pt x="59" y="153"/>
                  </a:lnTo>
                  <a:lnTo>
                    <a:pt x="59" y="153"/>
                  </a:lnTo>
                  <a:lnTo>
                    <a:pt x="31" y="152"/>
                  </a:lnTo>
                  <a:lnTo>
                    <a:pt x="31" y="152"/>
                  </a:lnTo>
                  <a:lnTo>
                    <a:pt x="1" y="153"/>
                  </a:lnTo>
                  <a:lnTo>
                    <a:pt x="1" y="153"/>
                  </a:lnTo>
                  <a:lnTo>
                    <a:pt x="0" y="151"/>
                  </a:lnTo>
                  <a:lnTo>
                    <a:pt x="1" y="146"/>
                  </a:lnTo>
                  <a:lnTo>
                    <a:pt x="7" y="146"/>
                  </a:lnTo>
                  <a:lnTo>
                    <a:pt x="7" y="146"/>
                  </a:lnTo>
                  <a:lnTo>
                    <a:pt x="14" y="145"/>
                  </a:lnTo>
                  <a:lnTo>
                    <a:pt x="17" y="142"/>
                  </a:lnTo>
                  <a:lnTo>
                    <a:pt x="18" y="141"/>
                  </a:lnTo>
                  <a:lnTo>
                    <a:pt x="21" y="132"/>
                  </a:lnTo>
                  <a:lnTo>
                    <a:pt x="21" y="117"/>
                  </a:lnTo>
                  <a:lnTo>
                    <a:pt x="21" y="35"/>
                  </a:lnTo>
                  <a:lnTo>
                    <a:pt x="21" y="35"/>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22" name="Freeform 14"/>
            <p:cNvSpPr>
              <a:spLocks/>
            </p:cNvSpPr>
            <p:nvPr/>
          </p:nvSpPr>
          <p:spPr bwMode="auto">
            <a:xfrm>
              <a:off x="7615238" y="6281738"/>
              <a:ext cx="131763" cy="123825"/>
            </a:xfrm>
            <a:custGeom>
              <a:avLst/>
              <a:gdLst/>
              <a:ahLst/>
              <a:cxnLst>
                <a:cxn ang="0">
                  <a:pos x="147" y="113"/>
                </a:cxn>
                <a:cxn ang="0">
                  <a:pos x="147" y="153"/>
                </a:cxn>
                <a:cxn ang="0">
                  <a:pos x="146" y="155"/>
                </a:cxn>
                <a:cxn ang="0">
                  <a:pos x="143" y="156"/>
                </a:cxn>
                <a:cxn ang="0">
                  <a:pos x="62" y="61"/>
                </a:cxn>
                <a:cxn ang="0">
                  <a:pos x="35" y="30"/>
                </a:cxn>
                <a:cxn ang="0">
                  <a:pos x="34" y="30"/>
                </a:cxn>
                <a:cxn ang="0">
                  <a:pos x="34" y="45"/>
                </a:cxn>
                <a:cxn ang="0">
                  <a:pos x="34" y="94"/>
                </a:cxn>
                <a:cxn ang="0">
                  <a:pos x="35" y="134"/>
                </a:cxn>
                <a:cxn ang="0">
                  <a:pos x="38" y="142"/>
                </a:cxn>
                <a:cxn ang="0">
                  <a:pos x="42" y="145"/>
                </a:cxn>
                <a:cxn ang="0">
                  <a:pos x="56" y="146"/>
                </a:cxn>
                <a:cxn ang="0">
                  <a:pos x="56" y="151"/>
                </a:cxn>
                <a:cxn ang="0">
                  <a:pos x="56" y="153"/>
                </a:cxn>
                <a:cxn ang="0">
                  <a:pos x="28" y="152"/>
                </a:cxn>
                <a:cxn ang="0">
                  <a:pos x="6" y="153"/>
                </a:cxn>
                <a:cxn ang="0">
                  <a:pos x="4" y="146"/>
                </a:cxn>
                <a:cxn ang="0">
                  <a:pos x="11" y="146"/>
                </a:cxn>
                <a:cxn ang="0">
                  <a:pos x="21" y="142"/>
                </a:cxn>
                <a:cxn ang="0">
                  <a:pos x="22" y="132"/>
                </a:cxn>
                <a:cxn ang="0">
                  <a:pos x="24" y="94"/>
                </a:cxn>
                <a:cxn ang="0">
                  <a:pos x="24" y="28"/>
                </a:cxn>
                <a:cxn ang="0">
                  <a:pos x="21" y="16"/>
                </a:cxn>
                <a:cxn ang="0">
                  <a:pos x="18" y="11"/>
                </a:cxn>
                <a:cxn ang="0">
                  <a:pos x="13" y="9"/>
                </a:cxn>
                <a:cxn ang="0">
                  <a:pos x="1" y="6"/>
                </a:cxn>
                <a:cxn ang="0">
                  <a:pos x="0" y="3"/>
                </a:cxn>
                <a:cxn ang="0">
                  <a:pos x="1" y="0"/>
                </a:cxn>
                <a:cxn ang="0">
                  <a:pos x="27" y="1"/>
                </a:cxn>
                <a:cxn ang="0">
                  <a:pos x="38" y="0"/>
                </a:cxn>
                <a:cxn ang="0">
                  <a:pos x="45" y="11"/>
                </a:cxn>
                <a:cxn ang="0">
                  <a:pos x="76" y="51"/>
                </a:cxn>
                <a:cxn ang="0">
                  <a:pos x="98" y="76"/>
                </a:cxn>
                <a:cxn ang="0">
                  <a:pos x="136" y="117"/>
                </a:cxn>
                <a:cxn ang="0">
                  <a:pos x="137" y="114"/>
                </a:cxn>
                <a:cxn ang="0">
                  <a:pos x="137" y="59"/>
                </a:cxn>
                <a:cxn ang="0">
                  <a:pos x="136" y="34"/>
                </a:cxn>
                <a:cxn ang="0">
                  <a:pos x="135" y="14"/>
                </a:cxn>
                <a:cxn ang="0">
                  <a:pos x="133" y="11"/>
                </a:cxn>
                <a:cxn ang="0">
                  <a:pos x="129" y="9"/>
                </a:cxn>
                <a:cxn ang="0">
                  <a:pos x="115" y="6"/>
                </a:cxn>
                <a:cxn ang="0">
                  <a:pos x="114" y="3"/>
                </a:cxn>
                <a:cxn ang="0">
                  <a:pos x="115" y="0"/>
                </a:cxn>
                <a:cxn ang="0">
                  <a:pos x="142" y="1"/>
                </a:cxn>
                <a:cxn ang="0">
                  <a:pos x="165" y="0"/>
                </a:cxn>
                <a:cxn ang="0">
                  <a:pos x="167" y="3"/>
                </a:cxn>
                <a:cxn ang="0">
                  <a:pos x="163" y="7"/>
                </a:cxn>
                <a:cxn ang="0">
                  <a:pos x="154" y="9"/>
                </a:cxn>
                <a:cxn ang="0">
                  <a:pos x="150" y="11"/>
                </a:cxn>
                <a:cxn ang="0">
                  <a:pos x="147" y="34"/>
                </a:cxn>
                <a:cxn ang="0">
                  <a:pos x="147" y="113"/>
                </a:cxn>
              </a:cxnLst>
              <a:rect l="0" t="0" r="r" b="b"/>
              <a:pathLst>
                <a:path w="167" h="156">
                  <a:moveTo>
                    <a:pt x="147" y="113"/>
                  </a:moveTo>
                  <a:lnTo>
                    <a:pt x="147" y="113"/>
                  </a:lnTo>
                  <a:lnTo>
                    <a:pt x="147" y="134"/>
                  </a:lnTo>
                  <a:lnTo>
                    <a:pt x="147" y="153"/>
                  </a:lnTo>
                  <a:lnTo>
                    <a:pt x="147" y="153"/>
                  </a:lnTo>
                  <a:lnTo>
                    <a:pt x="146" y="155"/>
                  </a:lnTo>
                  <a:lnTo>
                    <a:pt x="143" y="156"/>
                  </a:lnTo>
                  <a:lnTo>
                    <a:pt x="143" y="156"/>
                  </a:lnTo>
                  <a:lnTo>
                    <a:pt x="114" y="121"/>
                  </a:lnTo>
                  <a:lnTo>
                    <a:pt x="62" y="61"/>
                  </a:lnTo>
                  <a:lnTo>
                    <a:pt x="62" y="61"/>
                  </a:lnTo>
                  <a:lnTo>
                    <a:pt x="35" y="30"/>
                  </a:lnTo>
                  <a:lnTo>
                    <a:pt x="34" y="30"/>
                  </a:lnTo>
                  <a:lnTo>
                    <a:pt x="34" y="30"/>
                  </a:lnTo>
                  <a:lnTo>
                    <a:pt x="34" y="35"/>
                  </a:lnTo>
                  <a:lnTo>
                    <a:pt x="34" y="45"/>
                  </a:lnTo>
                  <a:lnTo>
                    <a:pt x="34" y="94"/>
                  </a:lnTo>
                  <a:lnTo>
                    <a:pt x="34" y="94"/>
                  </a:lnTo>
                  <a:lnTo>
                    <a:pt x="34" y="120"/>
                  </a:lnTo>
                  <a:lnTo>
                    <a:pt x="35" y="134"/>
                  </a:lnTo>
                  <a:lnTo>
                    <a:pt x="38" y="142"/>
                  </a:lnTo>
                  <a:lnTo>
                    <a:pt x="38" y="142"/>
                  </a:lnTo>
                  <a:lnTo>
                    <a:pt x="39" y="143"/>
                  </a:lnTo>
                  <a:lnTo>
                    <a:pt x="42" y="145"/>
                  </a:lnTo>
                  <a:lnTo>
                    <a:pt x="49" y="146"/>
                  </a:lnTo>
                  <a:lnTo>
                    <a:pt x="56" y="146"/>
                  </a:lnTo>
                  <a:lnTo>
                    <a:pt x="56" y="146"/>
                  </a:lnTo>
                  <a:lnTo>
                    <a:pt x="56" y="151"/>
                  </a:lnTo>
                  <a:lnTo>
                    <a:pt x="56" y="153"/>
                  </a:lnTo>
                  <a:lnTo>
                    <a:pt x="56" y="153"/>
                  </a:lnTo>
                  <a:lnTo>
                    <a:pt x="28" y="152"/>
                  </a:lnTo>
                  <a:lnTo>
                    <a:pt x="28" y="152"/>
                  </a:lnTo>
                  <a:lnTo>
                    <a:pt x="6" y="153"/>
                  </a:lnTo>
                  <a:lnTo>
                    <a:pt x="6" y="153"/>
                  </a:lnTo>
                  <a:lnTo>
                    <a:pt x="4" y="151"/>
                  </a:lnTo>
                  <a:lnTo>
                    <a:pt x="4" y="146"/>
                  </a:lnTo>
                  <a:lnTo>
                    <a:pt x="11" y="146"/>
                  </a:lnTo>
                  <a:lnTo>
                    <a:pt x="11" y="146"/>
                  </a:lnTo>
                  <a:lnTo>
                    <a:pt x="17" y="145"/>
                  </a:lnTo>
                  <a:lnTo>
                    <a:pt x="21" y="142"/>
                  </a:lnTo>
                  <a:lnTo>
                    <a:pt x="21" y="142"/>
                  </a:lnTo>
                  <a:lnTo>
                    <a:pt x="22" y="132"/>
                  </a:lnTo>
                  <a:lnTo>
                    <a:pt x="24" y="120"/>
                  </a:lnTo>
                  <a:lnTo>
                    <a:pt x="24" y="94"/>
                  </a:lnTo>
                  <a:lnTo>
                    <a:pt x="24" y="28"/>
                  </a:lnTo>
                  <a:lnTo>
                    <a:pt x="24" y="28"/>
                  </a:lnTo>
                  <a:lnTo>
                    <a:pt x="22" y="20"/>
                  </a:lnTo>
                  <a:lnTo>
                    <a:pt x="21" y="16"/>
                  </a:lnTo>
                  <a:lnTo>
                    <a:pt x="18" y="11"/>
                  </a:lnTo>
                  <a:lnTo>
                    <a:pt x="18" y="11"/>
                  </a:lnTo>
                  <a:lnTo>
                    <a:pt x="15" y="10"/>
                  </a:lnTo>
                  <a:lnTo>
                    <a:pt x="13" y="9"/>
                  </a:lnTo>
                  <a:lnTo>
                    <a:pt x="4" y="7"/>
                  </a:lnTo>
                  <a:lnTo>
                    <a:pt x="1" y="6"/>
                  </a:lnTo>
                  <a:lnTo>
                    <a:pt x="1" y="6"/>
                  </a:lnTo>
                  <a:lnTo>
                    <a:pt x="0" y="3"/>
                  </a:lnTo>
                  <a:lnTo>
                    <a:pt x="0" y="1"/>
                  </a:lnTo>
                  <a:lnTo>
                    <a:pt x="1" y="0"/>
                  </a:lnTo>
                  <a:lnTo>
                    <a:pt x="1" y="0"/>
                  </a:lnTo>
                  <a:lnTo>
                    <a:pt x="27" y="1"/>
                  </a:lnTo>
                  <a:lnTo>
                    <a:pt x="27" y="1"/>
                  </a:lnTo>
                  <a:lnTo>
                    <a:pt x="38" y="0"/>
                  </a:lnTo>
                  <a:lnTo>
                    <a:pt x="38" y="0"/>
                  </a:lnTo>
                  <a:lnTo>
                    <a:pt x="45" y="11"/>
                  </a:lnTo>
                  <a:lnTo>
                    <a:pt x="56" y="27"/>
                  </a:lnTo>
                  <a:lnTo>
                    <a:pt x="76" y="51"/>
                  </a:lnTo>
                  <a:lnTo>
                    <a:pt x="98" y="76"/>
                  </a:lnTo>
                  <a:lnTo>
                    <a:pt x="98" y="76"/>
                  </a:lnTo>
                  <a:lnTo>
                    <a:pt x="136" y="117"/>
                  </a:lnTo>
                  <a:lnTo>
                    <a:pt x="136" y="117"/>
                  </a:lnTo>
                  <a:lnTo>
                    <a:pt x="136" y="117"/>
                  </a:lnTo>
                  <a:lnTo>
                    <a:pt x="137" y="114"/>
                  </a:lnTo>
                  <a:lnTo>
                    <a:pt x="137" y="107"/>
                  </a:lnTo>
                  <a:lnTo>
                    <a:pt x="137" y="59"/>
                  </a:lnTo>
                  <a:lnTo>
                    <a:pt x="137" y="59"/>
                  </a:lnTo>
                  <a:lnTo>
                    <a:pt x="136" y="34"/>
                  </a:lnTo>
                  <a:lnTo>
                    <a:pt x="136" y="20"/>
                  </a:lnTo>
                  <a:lnTo>
                    <a:pt x="135" y="14"/>
                  </a:lnTo>
                  <a:lnTo>
                    <a:pt x="133" y="11"/>
                  </a:lnTo>
                  <a:lnTo>
                    <a:pt x="133" y="11"/>
                  </a:lnTo>
                  <a:lnTo>
                    <a:pt x="132" y="10"/>
                  </a:lnTo>
                  <a:lnTo>
                    <a:pt x="129" y="9"/>
                  </a:lnTo>
                  <a:lnTo>
                    <a:pt x="119" y="7"/>
                  </a:lnTo>
                  <a:lnTo>
                    <a:pt x="115" y="6"/>
                  </a:lnTo>
                  <a:lnTo>
                    <a:pt x="115" y="6"/>
                  </a:lnTo>
                  <a:lnTo>
                    <a:pt x="114" y="3"/>
                  </a:lnTo>
                  <a:lnTo>
                    <a:pt x="114" y="1"/>
                  </a:lnTo>
                  <a:lnTo>
                    <a:pt x="115" y="0"/>
                  </a:lnTo>
                  <a:lnTo>
                    <a:pt x="115" y="0"/>
                  </a:lnTo>
                  <a:lnTo>
                    <a:pt x="142" y="1"/>
                  </a:lnTo>
                  <a:lnTo>
                    <a:pt x="142" y="1"/>
                  </a:lnTo>
                  <a:lnTo>
                    <a:pt x="165" y="0"/>
                  </a:lnTo>
                  <a:lnTo>
                    <a:pt x="165" y="0"/>
                  </a:lnTo>
                  <a:lnTo>
                    <a:pt x="167" y="3"/>
                  </a:lnTo>
                  <a:lnTo>
                    <a:pt x="165" y="6"/>
                  </a:lnTo>
                  <a:lnTo>
                    <a:pt x="163" y="7"/>
                  </a:lnTo>
                  <a:lnTo>
                    <a:pt x="163" y="7"/>
                  </a:lnTo>
                  <a:lnTo>
                    <a:pt x="154" y="9"/>
                  </a:lnTo>
                  <a:lnTo>
                    <a:pt x="150" y="11"/>
                  </a:lnTo>
                  <a:lnTo>
                    <a:pt x="150" y="11"/>
                  </a:lnTo>
                  <a:lnTo>
                    <a:pt x="147" y="21"/>
                  </a:lnTo>
                  <a:lnTo>
                    <a:pt x="147" y="34"/>
                  </a:lnTo>
                  <a:lnTo>
                    <a:pt x="147" y="59"/>
                  </a:lnTo>
                  <a:lnTo>
                    <a:pt x="147" y="113"/>
                  </a:lnTo>
                  <a:lnTo>
                    <a:pt x="147" y="113"/>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23" name="Freeform 15"/>
            <p:cNvSpPr>
              <a:spLocks/>
            </p:cNvSpPr>
            <p:nvPr/>
          </p:nvSpPr>
          <p:spPr bwMode="auto">
            <a:xfrm>
              <a:off x="6602413" y="6432550"/>
              <a:ext cx="39688" cy="39687"/>
            </a:xfrm>
            <a:custGeom>
              <a:avLst/>
              <a:gdLst/>
              <a:ahLst/>
              <a:cxnLst>
                <a:cxn ang="0">
                  <a:pos x="43" y="29"/>
                </a:cxn>
                <a:cxn ang="0">
                  <a:pos x="43" y="29"/>
                </a:cxn>
                <a:cxn ang="0">
                  <a:pos x="43" y="7"/>
                </a:cxn>
                <a:cxn ang="0">
                  <a:pos x="42" y="7"/>
                </a:cxn>
                <a:cxn ang="0">
                  <a:pos x="42" y="7"/>
                </a:cxn>
                <a:cxn ang="0">
                  <a:pos x="36" y="27"/>
                </a:cxn>
                <a:cxn ang="0">
                  <a:pos x="26" y="51"/>
                </a:cxn>
                <a:cxn ang="0">
                  <a:pos x="22" y="51"/>
                </a:cxn>
                <a:cxn ang="0">
                  <a:pos x="14" y="27"/>
                </a:cxn>
                <a:cxn ang="0">
                  <a:pos x="14" y="27"/>
                </a:cxn>
                <a:cxn ang="0">
                  <a:pos x="8" y="7"/>
                </a:cxn>
                <a:cxn ang="0">
                  <a:pos x="8" y="7"/>
                </a:cxn>
                <a:cxn ang="0">
                  <a:pos x="8" y="7"/>
                </a:cxn>
                <a:cxn ang="0">
                  <a:pos x="7" y="29"/>
                </a:cxn>
                <a:cxn ang="0">
                  <a:pos x="5" y="51"/>
                </a:cxn>
                <a:cxn ang="0">
                  <a:pos x="0" y="51"/>
                </a:cxn>
                <a:cxn ang="0">
                  <a:pos x="2" y="0"/>
                </a:cxn>
                <a:cxn ang="0">
                  <a:pos x="11" y="0"/>
                </a:cxn>
                <a:cxn ang="0">
                  <a:pos x="19" y="25"/>
                </a:cxn>
                <a:cxn ang="0">
                  <a:pos x="19" y="25"/>
                </a:cxn>
                <a:cxn ang="0">
                  <a:pos x="25" y="42"/>
                </a:cxn>
                <a:cxn ang="0">
                  <a:pos x="25" y="42"/>
                </a:cxn>
                <a:cxn ang="0">
                  <a:pos x="25" y="42"/>
                </a:cxn>
                <a:cxn ang="0">
                  <a:pos x="30" y="25"/>
                </a:cxn>
                <a:cxn ang="0">
                  <a:pos x="39" y="0"/>
                </a:cxn>
                <a:cxn ang="0">
                  <a:pos x="47" y="0"/>
                </a:cxn>
                <a:cxn ang="0">
                  <a:pos x="50" y="51"/>
                </a:cxn>
                <a:cxn ang="0">
                  <a:pos x="44" y="51"/>
                </a:cxn>
                <a:cxn ang="0">
                  <a:pos x="43" y="29"/>
                </a:cxn>
                <a:cxn ang="0">
                  <a:pos x="43" y="29"/>
                </a:cxn>
              </a:cxnLst>
              <a:rect l="0" t="0" r="r" b="b"/>
              <a:pathLst>
                <a:path w="50" h="51">
                  <a:moveTo>
                    <a:pt x="43" y="29"/>
                  </a:moveTo>
                  <a:lnTo>
                    <a:pt x="43" y="29"/>
                  </a:lnTo>
                  <a:lnTo>
                    <a:pt x="43" y="7"/>
                  </a:lnTo>
                  <a:lnTo>
                    <a:pt x="42" y="7"/>
                  </a:lnTo>
                  <a:lnTo>
                    <a:pt x="42" y="7"/>
                  </a:lnTo>
                  <a:lnTo>
                    <a:pt x="36" y="27"/>
                  </a:lnTo>
                  <a:lnTo>
                    <a:pt x="26" y="51"/>
                  </a:lnTo>
                  <a:lnTo>
                    <a:pt x="22" y="51"/>
                  </a:lnTo>
                  <a:lnTo>
                    <a:pt x="14" y="27"/>
                  </a:lnTo>
                  <a:lnTo>
                    <a:pt x="14" y="27"/>
                  </a:lnTo>
                  <a:lnTo>
                    <a:pt x="8" y="7"/>
                  </a:lnTo>
                  <a:lnTo>
                    <a:pt x="8" y="7"/>
                  </a:lnTo>
                  <a:lnTo>
                    <a:pt x="8" y="7"/>
                  </a:lnTo>
                  <a:lnTo>
                    <a:pt x="7" y="29"/>
                  </a:lnTo>
                  <a:lnTo>
                    <a:pt x="5" y="51"/>
                  </a:lnTo>
                  <a:lnTo>
                    <a:pt x="0" y="51"/>
                  </a:lnTo>
                  <a:lnTo>
                    <a:pt x="2" y="0"/>
                  </a:lnTo>
                  <a:lnTo>
                    <a:pt x="11" y="0"/>
                  </a:lnTo>
                  <a:lnTo>
                    <a:pt x="19" y="25"/>
                  </a:lnTo>
                  <a:lnTo>
                    <a:pt x="19" y="25"/>
                  </a:lnTo>
                  <a:lnTo>
                    <a:pt x="25" y="42"/>
                  </a:lnTo>
                  <a:lnTo>
                    <a:pt x="25" y="42"/>
                  </a:lnTo>
                  <a:lnTo>
                    <a:pt x="25" y="42"/>
                  </a:lnTo>
                  <a:lnTo>
                    <a:pt x="30" y="25"/>
                  </a:lnTo>
                  <a:lnTo>
                    <a:pt x="39" y="0"/>
                  </a:lnTo>
                  <a:lnTo>
                    <a:pt x="47" y="0"/>
                  </a:lnTo>
                  <a:lnTo>
                    <a:pt x="50" y="51"/>
                  </a:lnTo>
                  <a:lnTo>
                    <a:pt x="44" y="51"/>
                  </a:lnTo>
                  <a:lnTo>
                    <a:pt x="43" y="29"/>
                  </a:lnTo>
                  <a:lnTo>
                    <a:pt x="43" y="29"/>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24" name="Freeform 16"/>
            <p:cNvSpPr>
              <a:spLocks noEditPoints="1"/>
            </p:cNvSpPr>
            <p:nvPr/>
          </p:nvSpPr>
          <p:spPr bwMode="auto">
            <a:xfrm>
              <a:off x="6651625" y="6432550"/>
              <a:ext cx="4763" cy="39687"/>
            </a:xfrm>
            <a:custGeom>
              <a:avLst/>
              <a:gdLst/>
              <a:ahLst/>
              <a:cxnLst>
                <a:cxn ang="0">
                  <a:pos x="0" y="51"/>
                </a:cxn>
                <a:cxn ang="0">
                  <a:pos x="0" y="15"/>
                </a:cxn>
                <a:cxn ang="0">
                  <a:pos x="7" y="15"/>
                </a:cxn>
                <a:cxn ang="0">
                  <a:pos x="7" y="51"/>
                </a:cxn>
                <a:cxn ang="0">
                  <a:pos x="0" y="51"/>
                </a:cxn>
                <a:cxn ang="0">
                  <a:pos x="0" y="51"/>
                </a:cxn>
                <a:cxn ang="0">
                  <a:pos x="7" y="4"/>
                </a:cxn>
                <a:cxn ang="0">
                  <a:pos x="7" y="4"/>
                </a:cxn>
                <a:cxn ang="0">
                  <a:pos x="7" y="7"/>
                </a:cxn>
                <a:cxn ang="0">
                  <a:pos x="3" y="8"/>
                </a:cxn>
                <a:cxn ang="0">
                  <a:pos x="3" y="8"/>
                </a:cxn>
                <a:cxn ang="0">
                  <a:pos x="0" y="7"/>
                </a:cxn>
                <a:cxn ang="0">
                  <a:pos x="0" y="4"/>
                </a:cxn>
                <a:cxn ang="0">
                  <a:pos x="0" y="4"/>
                </a:cxn>
                <a:cxn ang="0">
                  <a:pos x="0" y="1"/>
                </a:cxn>
                <a:cxn ang="0">
                  <a:pos x="3" y="0"/>
                </a:cxn>
                <a:cxn ang="0">
                  <a:pos x="3" y="0"/>
                </a:cxn>
                <a:cxn ang="0">
                  <a:pos x="7" y="1"/>
                </a:cxn>
                <a:cxn ang="0">
                  <a:pos x="7" y="4"/>
                </a:cxn>
                <a:cxn ang="0">
                  <a:pos x="7" y="4"/>
                </a:cxn>
              </a:cxnLst>
              <a:rect l="0" t="0" r="r" b="b"/>
              <a:pathLst>
                <a:path w="7" h="51">
                  <a:moveTo>
                    <a:pt x="0" y="51"/>
                  </a:moveTo>
                  <a:lnTo>
                    <a:pt x="0" y="15"/>
                  </a:lnTo>
                  <a:lnTo>
                    <a:pt x="7" y="15"/>
                  </a:lnTo>
                  <a:lnTo>
                    <a:pt x="7" y="51"/>
                  </a:lnTo>
                  <a:lnTo>
                    <a:pt x="0" y="51"/>
                  </a:lnTo>
                  <a:lnTo>
                    <a:pt x="0" y="51"/>
                  </a:lnTo>
                  <a:close/>
                  <a:moveTo>
                    <a:pt x="7" y="4"/>
                  </a:moveTo>
                  <a:lnTo>
                    <a:pt x="7" y="4"/>
                  </a:lnTo>
                  <a:lnTo>
                    <a:pt x="7" y="7"/>
                  </a:lnTo>
                  <a:lnTo>
                    <a:pt x="3" y="8"/>
                  </a:lnTo>
                  <a:lnTo>
                    <a:pt x="3" y="8"/>
                  </a:lnTo>
                  <a:lnTo>
                    <a:pt x="0" y="7"/>
                  </a:lnTo>
                  <a:lnTo>
                    <a:pt x="0" y="4"/>
                  </a:lnTo>
                  <a:lnTo>
                    <a:pt x="0" y="4"/>
                  </a:lnTo>
                  <a:lnTo>
                    <a:pt x="0" y="1"/>
                  </a:lnTo>
                  <a:lnTo>
                    <a:pt x="3" y="0"/>
                  </a:lnTo>
                  <a:lnTo>
                    <a:pt x="3" y="0"/>
                  </a:lnTo>
                  <a:lnTo>
                    <a:pt x="7" y="1"/>
                  </a:lnTo>
                  <a:lnTo>
                    <a:pt x="7" y="4"/>
                  </a:lnTo>
                  <a:lnTo>
                    <a:pt x="7" y="4"/>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25" name="Freeform 17"/>
            <p:cNvSpPr>
              <a:spLocks/>
            </p:cNvSpPr>
            <p:nvPr/>
          </p:nvSpPr>
          <p:spPr bwMode="auto">
            <a:xfrm>
              <a:off x="6664325" y="6443663"/>
              <a:ext cx="23813" cy="28575"/>
            </a:xfrm>
            <a:custGeom>
              <a:avLst/>
              <a:gdLst/>
              <a:ahLst/>
              <a:cxnLst>
                <a:cxn ang="0">
                  <a:pos x="1" y="11"/>
                </a:cxn>
                <a:cxn ang="0">
                  <a:pos x="1" y="11"/>
                </a:cxn>
                <a:cxn ang="0">
                  <a:pos x="0" y="1"/>
                </a:cxn>
                <a:cxn ang="0">
                  <a:pos x="6" y="1"/>
                </a:cxn>
                <a:cxn ang="0">
                  <a:pos x="7" y="7"/>
                </a:cxn>
                <a:cxn ang="0">
                  <a:pos x="7" y="7"/>
                </a:cxn>
                <a:cxn ang="0">
                  <a:pos x="7" y="7"/>
                </a:cxn>
                <a:cxn ang="0">
                  <a:pos x="9" y="4"/>
                </a:cxn>
                <a:cxn ang="0">
                  <a:pos x="11" y="1"/>
                </a:cxn>
                <a:cxn ang="0">
                  <a:pos x="14" y="0"/>
                </a:cxn>
                <a:cxn ang="0">
                  <a:pos x="18" y="0"/>
                </a:cxn>
                <a:cxn ang="0">
                  <a:pos x="18" y="0"/>
                </a:cxn>
                <a:cxn ang="0">
                  <a:pos x="23" y="0"/>
                </a:cxn>
                <a:cxn ang="0">
                  <a:pos x="27" y="3"/>
                </a:cxn>
                <a:cxn ang="0">
                  <a:pos x="31" y="8"/>
                </a:cxn>
                <a:cxn ang="0">
                  <a:pos x="31" y="15"/>
                </a:cxn>
                <a:cxn ang="0">
                  <a:pos x="31" y="37"/>
                </a:cxn>
                <a:cxn ang="0">
                  <a:pos x="25" y="37"/>
                </a:cxn>
                <a:cxn ang="0">
                  <a:pos x="25" y="15"/>
                </a:cxn>
                <a:cxn ang="0">
                  <a:pos x="25" y="15"/>
                </a:cxn>
                <a:cxn ang="0">
                  <a:pos x="24" y="13"/>
                </a:cxn>
                <a:cxn ang="0">
                  <a:pos x="23" y="8"/>
                </a:cxn>
                <a:cxn ang="0">
                  <a:pos x="21" y="6"/>
                </a:cxn>
                <a:cxn ang="0">
                  <a:pos x="17" y="6"/>
                </a:cxn>
                <a:cxn ang="0">
                  <a:pos x="17" y="6"/>
                </a:cxn>
                <a:cxn ang="0">
                  <a:pos x="14" y="6"/>
                </a:cxn>
                <a:cxn ang="0">
                  <a:pos x="11" y="7"/>
                </a:cxn>
                <a:cxn ang="0">
                  <a:pos x="9" y="10"/>
                </a:cxn>
                <a:cxn ang="0">
                  <a:pos x="9" y="13"/>
                </a:cxn>
                <a:cxn ang="0">
                  <a:pos x="9" y="13"/>
                </a:cxn>
                <a:cxn ang="0">
                  <a:pos x="7" y="15"/>
                </a:cxn>
                <a:cxn ang="0">
                  <a:pos x="7" y="37"/>
                </a:cxn>
                <a:cxn ang="0">
                  <a:pos x="1" y="37"/>
                </a:cxn>
                <a:cxn ang="0">
                  <a:pos x="1" y="11"/>
                </a:cxn>
                <a:cxn ang="0">
                  <a:pos x="1" y="11"/>
                </a:cxn>
              </a:cxnLst>
              <a:rect l="0" t="0" r="r" b="b"/>
              <a:pathLst>
                <a:path w="31" h="37">
                  <a:moveTo>
                    <a:pt x="1" y="11"/>
                  </a:moveTo>
                  <a:lnTo>
                    <a:pt x="1" y="11"/>
                  </a:lnTo>
                  <a:lnTo>
                    <a:pt x="0" y="1"/>
                  </a:lnTo>
                  <a:lnTo>
                    <a:pt x="6" y="1"/>
                  </a:lnTo>
                  <a:lnTo>
                    <a:pt x="7" y="7"/>
                  </a:lnTo>
                  <a:lnTo>
                    <a:pt x="7" y="7"/>
                  </a:lnTo>
                  <a:lnTo>
                    <a:pt x="7" y="7"/>
                  </a:lnTo>
                  <a:lnTo>
                    <a:pt x="9" y="4"/>
                  </a:lnTo>
                  <a:lnTo>
                    <a:pt x="11" y="1"/>
                  </a:lnTo>
                  <a:lnTo>
                    <a:pt x="14" y="0"/>
                  </a:lnTo>
                  <a:lnTo>
                    <a:pt x="18" y="0"/>
                  </a:lnTo>
                  <a:lnTo>
                    <a:pt x="18" y="0"/>
                  </a:lnTo>
                  <a:lnTo>
                    <a:pt x="23" y="0"/>
                  </a:lnTo>
                  <a:lnTo>
                    <a:pt x="27" y="3"/>
                  </a:lnTo>
                  <a:lnTo>
                    <a:pt x="31" y="8"/>
                  </a:lnTo>
                  <a:lnTo>
                    <a:pt x="31" y="15"/>
                  </a:lnTo>
                  <a:lnTo>
                    <a:pt x="31" y="37"/>
                  </a:lnTo>
                  <a:lnTo>
                    <a:pt x="25" y="37"/>
                  </a:lnTo>
                  <a:lnTo>
                    <a:pt x="25" y="15"/>
                  </a:lnTo>
                  <a:lnTo>
                    <a:pt x="25" y="15"/>
                  </a:lnTo>
                  <a:lnTo>
                    <a:pt x="24" y="13"/>
                  </a:lnTo>
                  <a:lnTo>
                    <a:pt x="23" y="8"/>
                  </a:lnTo>
                  <a:lnTo>
                    <a:pt x="21" y="6"/>
                  </a:lnTo>
                  <a:lnTo>
                    <a:pt x="17" y="6"/>
                  </a:lnTo>
                  <a:lnTo>
                    <a:pt x="17" y="6"/>
                  </a:lnTo>
                  <a:lnTo>
                    <a:pt x="14" y="6"/>
                  </a:lnTo>
                  <a:lnTo>
                    <a:pt x="11" y="7"/>
                  </a:lnTo>
                  <a:lnTo>
                    <a:pt x="9" y="10"/>
                  </a:lnTo>
                  <a:lnTo>
                    <a:pt x="9" y="13"/>
                  </a:lnTo>
                  <a:lnTo>
                    <a:pt x="9" y="13"/>
                  </a:lnTo>
                  <a:lnTo>
                    <a:pt x="7" y="15"/>
                  </a:lnTo>
                  <a:lnTo>
                    <a:pt x="7" y="37"/>
                  </a:lnTo>
                  <a:lnTo>
                    <a:pt x="1" y="37"/>
                  </a:lnTo>
                  <a:lnTo>
                    <a:pt x="1" y="11"/>
                  </a:lnTo>
                  <a:lnTo>
                    <a:pt x="1" y="11"/>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26" name="Freeform 18"/>
            <p:cNvSpPr>
              <a:spLocks/>
            </p:cNvSpPr>
            <p:nvPr/>
          </p:nvSpPr>
          <p:spPr bwMode="auto">
            <a:xfrm>
              <a:off x="6694488" y="6437313"/>
              <a:ext cx="15875" cy="36512"/>
            </a:xfrm>
            <a:custGeom>
              <a:avLst/>
              <a:gdLst/>
              <a:ahLst/>
              <a:cxnLst>
                <a:cxn ang="0">
                  <a:pos x="13" y="0"/>
                </a:cxn>
                <a:cxn ang="0">
                  <a:pos x="13" y="9"/>
                </a:cxn>
                <a:cxn ang="0">
                  <a:pos x="21" y="9"/>
                </a:cxn>
                <a:cxn ang="0">
                  <a:pos x="21" y="14"/>
                </a:cxn>
                <a:cxn ang="0">
                  <a:pos x="13" y="14"/>
                </a:cxn>
                <a:cxn ang="0">
                  <a:pos x="13" y="33"/>
                </a:cxn>
                <a:cxn ang="0">
                  <a:pos x="13" y="33"/>
                </a:cxn>
                <a:cxn ang="0">
                  <a:pos x="13" y="39"/>
                </a:cxn>
                <a:cxn ang="0">
                  <a:pos x="14" y="40"/>
                </a:cxn>
                <a:cxn ang="0">
                  <a:pos x="17" y="40"/>
                </a:cxn>
                <a:cxn ang="0">
                  <a:pos x="17" y="40"/>
                </a:cxn>
                <a:cxn ang="0">
                  <a:pos x="21" y="40"/>
                </a:cxn>
                <a:cxn ang="0">
                  <a:pos x="21" y="45"/>
                </a:cxn>
                <a:cxn ang="0">
                  <a:pos x="21" y="45"/>
                </a:cxn>
                <a:cxn ang="0">
                  <a:pos x="15" y="46"/>
                </a:cxn>
                <a:cxn ang="0">
                  <a:pos x="15" y="46"/>
                </a:cxn>
                <a:cxn ang="0">
                  <a:pos x="11" y="45"/>
                </a:cxn>
                <a:cxn ang="0">
                  <a:pos x="8" y="43"/>
                </a:cxn>
                <a:cxn ang="0">
                  <a:pos x="8" y="43"/>
                </a:cxn>
                <a:cxn ang="0">
                  <a:pos x="6" y="39"/>
                </a:cxn>
                <a:cxn ang="0">
                  <a:pos x="6" y="33"/>
                </a:cxn>
                <a:cxn ang="0">
                  <a:pos x="6" y="14"/>
                </a:cxn>
                <a:cxn ang="0">
                  <a:pos x="0" y="14"/>
                </a:cxn>
                <a:cxn ang="0">
                  <a:pos x="0" y="9"/>
                </a:cxn>
                <a:cxn ang="0">
                  <a:pos x="6" y="9"/>
                </a:cxn>
                <a:cxn ang="0">
                  <a:pos x="6" y="2"/>
                </a:cxn>
                <a:cxn ang="0">
                  <a:pos x="13" y="0"/>
                </a:cxn>
                <a:cxn ang="0">
                  <a:pos x="13" y="0"/>
                </a:cxn>
              </a:cxnLst>
              <a:rect l="0" t="0" r="r" b="b"/>
              <a:pathLst>
                <a:path w="21" h="46">
                  <a:moveTo>
                    <a:pt x="13" y="0"/>
                  </a:moveTo>
                  <a:lnTo>
                    <a:pt x="13" y="9"/>
                  </a:lnTo>
                  <a:lnTo>
                    <a:pt x="21" y="9"/>
                  </a:lnTo>
                  <a:lnTo>
                    <a:pt x="21" y="14"/>
                  </a:lnTo>
                  <a:lnTo>
                    <a:pt x="13" y="14"/>
                  </a:lnTo>
                  <a:lnTo>
                    <a:pt x="13" y="33"/>
                  </a:lnTo>
                  <a:lnTo>
                    <a:pt x="13" y="33"/>
                  </a:lnTo>
                  <a:lnTo>
                    <a:pt x="13" y="39"/>
                  </a:lnTo>
                  <a:lnTo>
                    <a:pt x="14" y="40"/>
                  </a:lnTo>
                  <a:lnTo>
                    <a:pt x="17" y="40"/>
                  </a:lnTo>
                  <a:lnTo>
                    <a:pt x="17" y="40"/>
                  </a:lnTo>
                  <a:lnTo>
                    <a:pt x="21" y="40"/>
                  </a:lnTo>
                  <a:lnTo>
                    <a:pt x="21" y="45"/>
                  </a:lnTo>
                  <a:lnTo>
                    <a:pt x="21" y="45"/>
                  </a:lnTo>
                  <a:lnTo>
                    <a:pt x="15" y="46"/>
                  </a:lnTo>
                  <a:lnTo>
                    <a:pt x="15" y="46"/>
                  </a:lnTo>
                  <a:lnTo>
                    <a:pt x="11" y="45"/>
                  </a:lnTo>
                  <a:lnTo>
                    <a:pt x="8" y="43"/>
                  </a:lnTo>
                  <a:lnTo>
                    <a:pt x="8" y="43"/>
                  </a:lnTo>
                  <a:lnTo>
                    <a:pt x="6" y="39"/>
                  </a:lnTo>
                  <a:lnTo>
                    <a:pt x="6" y="33"/>
                  </a:lnTo>
                  <a:lnTo>
                    <a:pt x="6" y="14"/>
                  </a:lnTo>
                  <a:lnTo>
                    <a:pt x="0" y="14"/>
                  </a:lnTo>
                  <a:lnTo>
                    <a:pt x="0" y="9"/>
                  </a:lnTo>
                  <a:lnTo>
                    <a:pt x="6" y="9"/>
                  </a:lnTo>
                  <a:lnTo>
                    <a:pt x="6" y="2"/>
                  </a:lnTo>
                  <a:lnTo>
                    <a:pt x="13" y="0"/>
                  </a:lnTo>
                  <a:lnTo>
                    <a:pt x="13" y="0"/>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27" name="Freeform 19"/>
            <p:cNvSpPr>
              <a:spLocks/>
            </p:cNvSpPr>
            <p:nvPr/>
          </p:nvSpPr>
          <p:spPr bwMode="auto">
            <a:xfrm>
              <a:off x="6715125" y="6445250"/>
              <a:ext cx="22225" cy="26987"/>
            </a:xfrm>
            <a:custGeom>
              <a:avLst/>
              <a:gdLst/>
              <a:ahLst/>
              <a:cxnLst>
                <a:cxn ang="0">
                  <a:pos x="0" y="33"/>
                </a:cxn>
                <a:cxn ang="0">
                  <a:pos x="16" y="10"/>
                </a:cxn>
                <a:cxn ang="0">
                  <a:pos x="16" y="10"/>
                </a:cxn>
                <a:cxn ang="0">
                  <a:pos x="21" y="5"/>
                </a:cxn>
                <a:cxn ang="0">
                  <a:pos x="21" y="5"/>
                </a:cxn>
                <a:cxn ang="0">
                  <a:pos x="2" y="5"/>
                </a:cxn>
                <a:cxn ang="0">
                  <a:pos x="2" y="0"/>
                </a:cxn>
                <a:cxn ang="0">
                  <a:pos x="28" y="0"/>
                </a:cxn>
                <a:cxn ang="0">
                  <a:pos x="28" y="3"/>
                </a:cxn>
                <a:cxn ang="0">
                  <a:pos x="13" y="24"/>
                </a:cxn>
                <a:cxn ang="0">
                  <a:pos x="13" y="24"/>
                </a:cxn>
                <a:cxn ang="0">
                  <a:pos x="7" y="30"/>
                </a:cxn>
                <a:cxn ang="0">
                  <a:pos x="7" y="31"/>
                </a:cxn>
                <a:cxn ang="0">
                  <a:pos x="30" y="31"/>
                </a:cxn>
                <a:cxn ang="0">
                  <a:pos x="30" y="36"/>
                </a:cxn>
                <a:cxn ang="0">
                  <a:pos x="0" y="36"/>
                </a:cxn>
                <a:cxn ang="0">
                  <a:pos x="0" y="33"/>
                </a:cxn>
                <a:cxn ang="0">
                  <a:pos x="0" y="33"/>
                </a:cxn>
              </a:cxnLst>
              <a:rect l="0" t="0" r="r" b="b"/>
              <a:pathLst>
                <a:path w="30" h="36">
                  <a:moveTo>
                    <a:pt x="0" y="33"/>
                  </a:moveTo>
                  <a:lnTo>
                    <a:pt x="16" y="10"/>
                  </a:lnTo>
                  <a:lnTo>
                    <a:pt x="16" y="10"/>
                  </a:lnTo>
                  <a:lnTo>
                    <a:pt x="21" y="5"/>
                  </a:lnTo>
                  <a:lnTo>
                    <a:pt x="21" y="5"/>
                  </a:lnTo>
                  <a:lnTo>
                    <a:pt x="2" y="5"/>
                  </a:lnTo>
                  <a:lnTo>
                    <a:pt x="2" y="0"/>
                  </a:lnTo>
                  <a:lnTo>
                    <a:pt x="28" y="0"/>
                  </a:lnTo>
                  <a:lnTo>
                    <a:pt x="28" y="3"/>
                  </a:lnTo>
                  <a:lnTo>
                    <a:pt x="13" y="24"/>
                  </a:lnTo>
                  <a:lnTo>
                    <a:pt x="13" y="24"/>
                  </a:lnTo>
                  <a:lnTo>
                    <a:pt x="7" y="30"/>
                  </a:lnTo>
                  <a:lnTo>
                    <a:pt x="7" y="31"/>
                  </a:lnTo>
                  <a:lnTo>
                    <a:pt x="30" y="31"/>
                  </a:lnTo>
                  <a:lnTo>
                    <a:pt x="30" y="36"/>
                  </a:lnTo>
                  <a:lnTo>
                    <a:pt x="0" y="36"/>
                  </a:lnTo>
                  <a:lnTo>
                    <a:pt x="0" y="33"/>
                  </a:lnTo>
                  <a:lnTo>
                    <a:pt x="0" y="33"/>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28" name="Freeform 20"/>
            <p:cNvSpPr>
              <a:spLocks/>
            </p:cNvSpPr>
            <p:nvPr/>
          </p:nvSpPr>
          <p:spPr bwMode="auto">
            <a:xfrm>
              <a:off x="6756400" y="6432550"/>
              <a:ext cx="22225" cy="39687"/>
            </a:xfrm>
            <a:custGeom>
              <a:avLst/>
              <a:gdLst/>
              <a:ahLst/>
              <a:cxnLst>
                <a:cxn ang="0">
                  <a:pos x="0" y="0"/>
                </a:cxn>
                <a:cxn ang="0">
                  <a:pos x="6" y="0"/>
                </a:cxn>
                <a:cxn ang="0">
                  <a:pos x="6" y="45"/>
                </a:cxn>
                <a:cxn ang="0">
                  <a:pos x="28" y="45"/>
                </a:cxn>
                <a:cxn ang="0">
                  <a:pos x="28" y="51"/>
                </a:cxn>
                <a:cxn ang="0">
                  <a:pos x="0" y="51"/>
                </a:cxn>
                <a:cxn ang="0">
                  <a:pos x="0" y="0"/>
                </a:cxn>
                <a:cxn ang="0">
                  <a:pos x="0" y="0"/>
                </a:cxn>
              </a:cxnLst>
              <a:rect l="0" t="0" r="r" b="b"/>
              <a:pathLst>
                <a:path w="28" h="51">
                  <a:moveTo>
                    <a:pt x="0" y="0"/>
                  </a:moveTo>
                  <a:lnTo>
                    <a:pt x="6" y="0"/>
                  </a:lnTo>
                  <a:lnTo>
                    <a:pt x="6" y="45"/>
                  </a:lnTo>
                  <a:lnTo>
                    <a:pt x="28" y="45"/>
                  </a:lnTo>
                  <a:lnTo>
                    <a:pt x="28" y="51"/>
                  </a:lnTo>
                  <a:lnTo>
                    <a:pt x="0" y="51"/>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29" name="Freeform 21"/>
            <p:cNvSpPr>
              <a:spLocks noEditPoints="1"/>
            </p:cNvSpPr>
            <p:nvPr/>
          </p:nvSpPr>
          <p:spPr bwMode="auto">
            <a:xfrm>
              <a:off x="6780213" y="6443663"/>
              <a:ext cx="25400" cy="30162"/>
            </a:xfrm>
            <a:custGeom>
              <a:avLst/>
              <a:gdLst/>
              <a:ahLst/>
              <a:cxnLst>
                <a:cxn ang="0">
                  <a:pos x="25" y="15"/>
                </a:cxn>
                <a:cxn ang="0">
                  <a:pos x="25" y="15"/>
                </a:cxn>
                <a:cxn ang="0">
                  <a:pos x="25" y="11"/>
                </a:cxn>
                <a:cxn ang="0">
                  <a:pos x="24" y="8"/>
                </a:cxn>
                <a:cxn ang="0">
                  <a:pos x="21" y="6"/>
                </a:cxn>
                <a:cxn ang="0">
                  <a:pos x="17" y="4"/>
                </a:cxn>
                <a:cxn ang="0">
                  <a:pos x="17" y="4"/>
                </a:cxn>
                <a:cxn ang="0">
                  <a:pos x="12" y="6"/>
                </a:cxn>
                <a:cxn ang="0">
                  <a:pos x="10" y="8"/>
                </a:cxn>
                <a:cxn ang="0">
                  <a:pos x="7" y="11"/>
                </a:cxn>
                <a:cxn ang="0">
                  <a:pos x="7" y="15"/>
                </a:cxn>
                <a:cxn ang="0">
                  <a:pos x="25" y="15"/>
                </a:cxn>
                <a:cxn ang="0">
                  <a:pos x="25" y="15"/>
                </a:cxn>
                <a:cxn ang="0">
                  <a:pos x="7" y="20"/>
                </a:cxn>
                <a:cxn ang="0">
                  <a:pos x="7" y="20"/>
                </a:cxn>
                <a:cxn ang="0">
                  <a:pos x="7" y="25"/>
                </a:cxn>
                <a:cxn ang="0">
                  <a:pos x="10" y="29"/>
                </a:cxn>
                <a:cxn ang="0">
                  <a:pos x="14" y="32"/>
                </a:cxn>
                <a:cxn ang="0">
                  <a:pos x="18" y="32"/>
                </a:cxn>
                <a:cxn ang="0">
                  <a:pos x="18" y="32"/>
                </a:cxn>
                <a:cxn ang="0">
                  <a:pos x="25" y="32"/>
                </a:cxn>
                <a:cxn ang="0">
                  <a:pos x="29" y="31"/>
                </a:cxn>
                <a:cxn ang="0">
                  <a:pos x="29" y="35"/>
                </a:cxn>
                <a:cxn ang="0">
                  <a:pos x="29" y="35"/>
                </a:cxn>
                <a:cxn ang="0">
                  <a:pos x="25" y="37"/>
                </a:cxn>
                <a:cxn ang="0">
                  <a:pos x="18" y="38"/>
                </a:cxn>
                <a:cxn ang="0">
                  <a:pos x="18" y="38"/>
                </a:cxn>
                <a:cxn ang="0">
                  <a:pos x="10" y="37"/>
                </a:cxn>
                <a:cxn ang="0">
                  <a:pos x="4" y="32"/>
                </a:cxn>
                <a:cxn ang="0">
                  <a:pos x="1" y="27"/>
                </a:cxn>
                <a:cxn ang="0">
                  <a:pos x="0" y="20"/>
                </a:cxn>
                <a:cxn ang="0">
                  <a:pos x="0" y="20"/>
                </a:cxn>
                <a:cxn ang="0">
                  <a:pos x="1" y="11"/>
                </a:cxn>
                <a:cxn ang="0">
                  <a:pos x="4" y="6"/>
                </a:cxn>
                <a:cxn ang="0">
                  <a:pos x="10" y="1"/>
                </a:cxn>
                <a:cxn ang="0">
                  <a:pos x="17" y="0"/>
                </a:cxn>
                <a:cxn ang="0">
                  <a:pos x="17" y="0"/>
                </a:cxn>
                <a:cxn ang="0">
                  <a:pos x="21" y="0"/>
                </a:cxn>
                <a:cxn ang="0">
                  <a:pos x="24" y="1"/>
                </a:cxn>
                <a:cxn ang="0">
                  <a:pos x="29" y="6"/>
                </a:cxn>
                <a:cxn ang="0">
                  <a:pos x="31" y="11"/>
                </a:cxn>
                <a:cxn ang="0">
                  <a:pos x="32" y="17"/>
                </a:cxn>
                <a:cxn ang="0">
                  <a:pos x="32" y="17"/>
                </a:cxn>
                <a:cxn ang="0">
                  <a:pos x="32" y="20"/>
                </a:cxn>
                <a:cxn ang="0">
                  <a:pos x="7" y="20"/>
                </a:cxn>
                <a:cxn ang="0">
                  <a:pos x="7" y="20"/>
                </a:cxn>
              </a:cxnLst>
              <a:rect l="0" t="0" r="r" b="b"/>
              <a:pathLst>
                <a:path w="32" h="38">
                  <a:moveTo>
                    <a:pt x="25" y="15"/>
                  </a:moveTo>
                  <a:lnTo>
                    <a:pt x="25" y="15"/>
                  </a:lnTo>
                  <a:lnTo>
                    <a:pt x="25" y="11"/>
                  </a:lnTo>
                  <a:lnTo>
                    <a:pt x="24" y="8"/>
                  </a:lnTo>
                  <a:lnTo>
                    <a:pt x="21" y="6"/>
                  </a:lnTo>
                  <a:lnTo>
                    <a:pt x="17" y="4"/>
                  </a:lnTo>
                  <a:lnTo>
                    <a:pt x="17" y="4"/>
                  </a:lnTo>
                  <a:lnTo>
                    <a:pt x="12" y="6"/>
                  </a:lnTo>
                  <a:lnTo>
                    <a:pt x="10" y="8"/>
                  </a:lnTo>
                  <a:lnTo>
                    <a:pt x="7" y="11"/>
                  </a:lnTo>
                  <a:lnTo>
                    <a:pt x="7" y="15"/>
                  </a:lnTo>
                  <a:lnTo>
                    <a:pt x="25" y="15"/>
                  </a:lnTo>
                  <a:lnTo>
                    <a:pt x="25" y="15"/>
                  </a:lnTo>
                  <a:close/>
                  <a:moveTo>
                    <a:pt x="7" y="20"/>
                  </a:moveTo>
                  <a:lnTo>
                    <a:pt x="7" y="20"/>
                  </a:lnTo>
                  <a:lnTo>
                    <a:pt x="7" y="25"/>
                  </a:lnTo>
                  <a:lnTo>
                    <a:pt x="10" y="29"/>
                  </a:lnTo>
                  <a:lnTo>
                    <a:pt x="14" y="32"/>
                  </a:lnTo>
                  <a:lnTo>
                    <a:pt x="18" y="32"/>
                  </a:lnTo>
                  <a:lnTo>
                    <a:pt x="18" y="32"/>
                  </a:lnTo>
                  <a:lnTo>
                    <a:pt x="25" y="32"/>
                  </a:lnTo>
                  <a:lnTo>
                    <a:pt x="29" y="31"/>
                  </a:lnTo>
                  <a:lnTo>
                    <a:pt x="29" y="35"/>
                  </a:lnTo>
                  <a:lnTo>
                    <a:pt x="29" y="35"/>
                  </a:lnTo>
                  <a:lnTo>
                    <a:pt x="25" y="37"/>
                  </a:lnTo>
                  <a:lnTo>
                    <a:pt x="18" y="38"/>
                  </a:lnTo>
                  <a:lnTo>
                    <a:pt x="18" y="38"/>
                  </a:lnTo>
                  <a:lnTo>
                    <a:pt x="10" y="37"/>
                  </a:lnTo>
                  <a:lnTo>
                    <a:pt x="4" y="32"/>
                  </a:lnTo>
                  <a:lnTo>
                    <a:pt x="1" y="27"/>
                  </a:lnTo>
                  <a:lnTo>
                    <a:pt x="0" y="20"/>
                  </a:lnTo>
                  <a:lnTo>
                    <a:pt x="0" y="20"/>
                  </a:lnTo>
                  <a:lnTo>
                    <a:pt x="1" y="11"/>
                  </a:lnTo>
                  <a:lnTo>
                    <a:pt x="4" y="6"/>
                  </a:lnTo>
                  <a:lnTo>
                    <a:pt x="10" y="1"/>
                  </a:lnTo>
                  <a:lnTo>
                    <a:pt x="17" y="0"/>
                  </a:lnTo>
                  <a:lnTo>
                    <a:pt x="17" y="0"/>
                  </a:lnTo>
                  <a:lnTo>
                    <a:pt x="21" y="0"/>
                  </a:lnTo>
                  <a:lnTo>
                    <a:pt x="24" y="1"/>
                  </a:lnTo>
                  <a:lnTo>
                    <a:pt x="29" y="6"/>
                  </a:lnTo>
                  <a:lnTo>
                    <a:pt x="31" y="11"/>
                  </a:lnTo>
                  <a:lnTo>
                    <a:pt x="32" y="17"/>
                  </a:lnTo>
                  <a:lnTo>
                    <a:pt x="32" y="17"/>
                  </a:lnTo>
                  <a:lnTo>
                    <a:pt x="32" y="20"/>
                  </a:lnTo>
                  <a:lnTo>
                    <a:pt x="7" y="20"/>
                  </a:lnTo>
                  <a:lnTo>
                    <a:pt x="7" y="20"/>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30" name="Freeform 22"/>
            <p:cNvSpPr>
              <a:spLocks/>
            </p:cNvSpPr>
            <p:nvPr/>
          </p:nvSpPr>
          <p:spPr bwMode="auto">
            <a:xfrm>
              <a:off x="6807200" y="6445250"/>
              <a:ext cx="28575" cy="26987"/>
            </a:xfrm>
            <a:custGeom>
              <a:avLst/>
              <a:gdLst/>
              <a:ahLst/>
              <a:cxnLst>
                <a:cxn ang="0">
                  <a:pos x="7" y="0"/>
                </a:cxn>
                <a:cxn ang="0">
                  <a:pos x="15" y="20"/>
                </a:cxn>
                <a:cxn ang="0">
                  <a:pos x="15" y="20"/>
                </a:cxn>
                <a:cxn ang="0">
                  <a:pos x="18" y="30"/>
                </a:cxn>
                <a:cxn ang="0">
                  <a:pos x="18" y="30"/>
                </a:cxn>
                <a:cxn ang="0">
                  <a:pos x="18" y="30"/>
                </a:cxn>
                <a:cxn ang="0">
                  <a:pos x="21" y="20"/>
                </a:cxn>
                <a:cxn ang="0">
                  <a:pos x="28" y="0"/>
                </a:cxn>
                <a:cxn ang="0">
                  <a:pos x="35" y="0"/>
                </a:cxn>
                <a:cxn ang="0">
                  <a:pos x="21" y="36"/>
                </a:cxn>
                <a:cxn ang="0">
                  <a:pos x="14" y="36"/>
                </a:cxn>
                <a:cxn ang="0">
                  <a:pos x="0" y="0"/>
                </a:cxn>
                <a:cxn ang="0">
                  <a:pos x="7" y="0"/>
                </a:cxn>
                <a:cxn ang="0">
                  <a:pos x="7" y="0"/>
                </a:cxn>
              </a:cxnLst>
              <a:rect l="0" t="0" r="r" b="b"/>
              <a:pathLst>
                <a:path w="35" h="36">
                  <a:moveTo>
                    <a:pt x="7" y="0"/>
                  </a:moveTo>
                  <a:lnTo>
                    <a:pt x="15" y="20"/>
                  </a:lnTo>
                  <a:lnTo>
                    <a:pt x="15" y="20"/>
                  </a:lnTo>
                  <a:lnTo>
                    <a:pt x="18" y="30"/>
                  </a:lnTo>
                  <a:lnTo>
                    <a:pt x="18" y="30"/>
                  </a:lnTo>
                  <a:lnTo>
                    <a:pt x="18" y="30"/>
                  </a:lnTo>
                  <a:lnTo>
                    <a:pt x="21" y="20"/>
                  </a:lnTo>
                  <a:lnTo>
                    <a:pt x="28" y="0"/>
                  </a:lnTo>
                  <a:lnTo>
                    <a:pt x="35" y="0"/>
                  </a:lnTo>
                  <a:lnTo>
                    <a:pt x="21" y="36"/>
                  </a:lnTo>
                  <a:lnTo>
                    <a:pt x="14" y="36"/>
                  </a:lnTo>
                  <a:lnTo>
                    <a:pt x="0" y="0"/>
                  </a:lnTo>
                  <a:lnTo>
                    <a:pt x="7" y="0"/>
                  </a:lnTo>
                  <a:lnTo>
                    <a:pt x="7" y="0"/>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31" name="Freeform 23"/>
            <p:cNvSpPr>
              <a:spLocks noEditPoints="1"/>
            </p:cNvSpPr>
            <p:nvPr/>
          </p:nvSpPr>
          <p:spPr bwMode="auto">
            <a:xfrm>
              <a:off x="6840538" y="6432550"/>
              <a:ext cx="4763" cy="39687"/>
            </a:xfrm>
            <a:custGeom>
              <a:avLst/>
              <a:gdLst/>
              <a:ahLst/>
              <a:cxnLst>
                <a:cxn ang="0">
                  <a:pos x="0" y="51"/>
                </a:cxn>
                <a:cxn ang="0">
                  <a:pos x="0" y="15"/>
                </a:cxn>
                <a:cxn ang="0">
                  <a:pos x="7" y="15"/>
                </a:cxn>
                <a:cxn ang="0">
                  <a:pos x="7" y="51"/>
                </a:cxn>
                <a:cxn ang="0">
                  <a:pos x="0" y="51"/>
                </a:cxn>
                <a:cxn ang="0">
                  <a:pos x="0" y="51"/>
                </a:cxn>
                <a:cxn ang="0">
                  <a:pos x="7" y="4"/>
                </a:cxn>
                <a:cxn ang="0">
                  <a:pos x="7" y="4"/>
                </a:cxn>
                <a:cxn ang="0">
                  <a:pos x="7" y="7"/>
                </a:cxn>
                <a:cxn ang="0">
                  <a:pos x="2" y="8"/>
                </a:cxn>
                <a:cxn ang="0">
                  <a:pos x="2" y="8"/>
                </a:cxn>
                <a:cxn ang="0">
                  <a:pos x="0" y="7"/>
                </a:cxn>
                <a:cxn ang="0">
                  <a:pos x="0" y="4"/>
                </a:cxn>
                <a:cxn ang="0">
                  <a:pos x="0" y="4"/>
                </a:cxn>
                <a:cxn ang="0">
                  <a:pos x="0" y="1"/>
                </a:cxn>
                <a:cxn ang="0">
                  <a:pos x="4" y="0"/>
                </a:cxn>
                <a:cxn ang="0">
                  <a:pos x="4" y="0"/>
                </a:cxn>
                <a:cxn ang="0">
                  <a:pos x="7" y="1"/>
                </a:cxn>
                <a:cxn ang="0">
                  <a:pos x="7" y="4"/>
                </a:cxn>
                <a:cxn ang="0">
                  <a:pos x="7" y="4"/>
                </a:cxn>
              </a:cxnLst>
              <a:rect l="0" t="0" r="r" b="b"/>
              <a:pathLst>
                <a:path w="7" h="51">
                  <a:moveTo>
                    <a:pt x="0" y="51"/>
                  </a:moveTo>
                  <a:lnTo>
                    <a:pt x="0" y="15"/>
                  </a:lnTo>
                  <a:lnTo>
                    <a:pt x="7" y="15"/>
                  </a:lnTo>
                  <a:lnTo>
                    <a:pt x="7" y="51"/>
                  </a:lnTo>
                  <a:lnTo>
                    <a:pt x="0" y="51"/>
                  </a:lnTo>
                  <a:lnTo>
                    <a:pt x="0" y="51"/>
                  </a:lnTo>
                  <a:close/>
                  <a:moveTo>
                    <a:pt x="7" y="4"/>
                  </a:moveTo>
                  <a:lnTo>
                    <a:pt x="7" y="4"/>
                  </a:lnTo>
                  <a:lnTo>
                    <a:pt x="7" y="7"/>
                  </a:lnTo>
                  <a:lnTo>
                    <a:pt x="2" y="8"/>
                  </a:lnTo>
                  <a:lnTo>
                    <a:pt x="2" y="8"/>
                  </a:lnTo>
                  <a:lnTo>
                    <a:pt x="0" y="7"/>
                  </a:lnTo>
                  <a:lnTo>
                    <a:pt x="0" y="4"/>
                  </a:lnTo>
                  <a:lnTo>
                    <a:pt x="0" y="4"/>
                  </a:lnTo>
                  <a:lnTo>
                    <a:pt x="0" y="1"/>
                  </a:lnTo>
                  <a:lnTo>
                    <a:pt x="4" y="0"/>
                  </a:lnTo>
                  <a:lnTo>
                    <a:pt x="4" y="0"/>
                  </a:lnTo>
                  <a:lnTo>
                    <a:pt x="7" y="1"/>
                  </a:lnTo>
                  <a:lnTo>
                    <a:pt x="7" y="4"/>
                  </a:lnTo>
                  <a:lnTo>
                    <a:pt x="7" y="4"/>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32" name="Freeform 24"/>
            <p:cNvSpPr>
              <a:spLocks/>
            </p:cNvSpPr>
            <p:nvPr/>
          </p:nvSpPr>
          <p:spPr bwMode="auto">
            <a:xfrm>
              <a:off x="6853238" y="6443663"/>
              <a:ext cx="25400" cy="28575"/>
            </a:xfrm>
            <a:custGeom>
              <a:avLst/>
              <a:gdLst/>
              <a:ahLst/>
              <a:cxnLst>
                <a:cxn ang="0">
                  <a:pos x="2" y="11"/>
                </a:cxn>
                <a:cxn ang="0">
                  <a:pos x="2" y="11"/>
                </a:cxn>
                <a:cxn ang="0">
                  <a:pos x="0" y="1"/>
                </a:cxn>
                <a:cxn ang="0">
                  <a:pos x="7" y="1"/>
                </a:cxn>
                <a:cxn ang="0">
                  <a:pos x="7" y="7"/>
                </a:cxn>
                <a:cxn ang="0">
                  <a:pos x="7" y="7"/>
                </a:cxn>
                <a:cxn ang="0">
                  <a:pos x="7" y="7"/>
                </a:cxn>
                <a:cxn ang="0">
                  <a:pos x="9" y="4"/>
                </a:cxn>
                <a:cxn ang="0">
                  <a:pos x="12" y="1"/>
                </a:cxn>
                <a:cxn ang="0">
                  <a:pos x="16" y="0"/>
                </a:cxn>
                <a:cxn ang="0">
                  <a:pos x="20" y="0"/>
                </a:cxn>
                <a:cxn ang="0">
                  <a:pos x="20" y="0"/>
                </a:cxn>
                <a:cxn ang="0">
                  <a:pos x="23" y="0"/>
                </a:cxn>
                <a:cxn ang="0">
                  <a:pos x="27" y="3"/>
                </a:cxn>
                <a:cxn ang="0">
                  <a:pos x="31" y="8"/>
                </a:cxn>
                <a:cxn ang="0">
                  <a:pos x="33" y="15"/>
                </a:cxn>
                <a:cxn ang="0">
                  <a:pos x="33" y="37"/>
                </a:cxn>
                <a:cxn ang="0">
                  <a:pos x="26" y="37"/>
                </a:cxn>
                <a:cxn ang="0">
                  <a:pos x="26" y="15"/>
                </a:cxn>
                <a:cxn ang="0">
                  <a:pos x="26" y="15"/>
                </a:cxn>
                <a:cxn ang="0">
                  <a:pos x="26" y="13"/>
                </a:cxn>
                <a:cxn ang="0">
                  <a:pos x="24" y="8"/>
                </a:cxn>
                <a:cxn ang="0">
                  <a:pos x="21" y="6"/>
                </a:cxn>
                <a:cxn ang="0">
                  <a:pos x="17" y="6"/>
                </a:cxn>
                <a:cxn ang="0">
                  <a:pos x="17" y="6"/>
                </a:cxn>
                <a:cxn ang="0">
                  <a:pos x="14" y="6"/>
                </a:cxn>
                <a:cxn ang="0">
                  <a:pos x="12" y="7"/>
                </a:cxn>
                <a:cxn ang="0">
                  <a:pos x="10" y="10"/>
                </a:cxn>
                <a:cxn ang="0">
                  <a:pos x="9" y="13"/>
                </a:cxn>
                <a:cxn ang="0">
                  <a:pos x="9" y="13"/>
                </a:cxn>
                <a:cxn ang="0">
                  <a:pos x="7" y="15"/>
                </a:cxn>
                <a:cxn ang="0">
                  <a:pos x="7" y="37"/>
                </a:cxn>
                <a:cxn ang="0">
                  <a:pos x="2" y="37"/>
                </a:cxn>
                <a:cxn ang="0">
                  <a:pos x="2" y="11"/>
                </a:cxn>
                <a:cxn ang="0">
                  <a:pos x="2" y="11"/>
                </a:cxn>
              </a:cxnLst>
              <a:rect l="0" t="0" r="r" b="b"/>
              <a:pathLst>
                <a:path w="33" h="37">
                  <a:moveTo>
                    <a:pt x="2" y="11"/>
                  </a:moveTo>
                  <a:lnTo>
                    <a:pt x="2" y="11"/>
                  </a:lnTo>
                  <a:lnTo>
                    <a:pt x="0" y="1"/>
                  </a:lnTo>
                  <a:lnTo>
                    <a:pt x="7" y="1"/>
                  </a:lnTo>
                  <a:lnTo>
                    <a:pt x="7" y="7"/>
                  </a:lnTo>
                  <a:lnTo>
                    <a:pt x="7" y="7"/>
                  </a:lnTo>
                  <a:lnTo>
                    <a:pt x="7" y="7"/>
                  </a:lnTo>
                  <a:lnTo>
                    <a:pt x="9" y="4"/>
                  </a:lnTo>
                  <a:lnTo>
                    <a:pt x="12" y="1"/>
                  </a:lnTo>
                  <a:lnTo>
                    <a:pt x="16" y="0"/>
                  </a:lnTo>
                  <a:lnTo>
                    <a:pt x="20" y="0"/>
                  </a:lnTo>
                  <a:lnTo>
                    <a:pt x="20" y="0"/>
                  </a:lnTo>
                  <a:lnTo>
                    <a:pt x="23" y="0"/>
                  </a:lnTo>
                  <a:lnTo>
                    <a:pt x="27" y="3"/>
                  </a:lnTo>
                  <a:lnTo>
                    <a:pt x="31" y="8"/>
                  </a:lnTo>
                  <a:lnTo>
                    <a:pt x="33" y="15"/>
                  </a:lnTo>
                  <a:lnTo>
                    <a:pt x="33" y="37"/>
                  </a:lnTo>
                  <a:lnTo>
                    <a:pt x="26" y="37"/>
                  </a:lnTo>
                  <a:lnTo>
                    <a:pt x="26" y="15"/>
                  </a:lnTo>
                  <a:lnTo>
                    <a:pt x="26" y="15"/>
                  </a:lnTo>
                  <a:lnTo>
                    <a:pt x="26" y="13"/>
                  </a:lnTo>
                  <a:lnTo>
                    <a:pt x="24" y="8"/>
                  </a:lnTo>
                  <a:lnTo>
                    <a:pt x="21" y="6"/>
                  </a:lnTo>
                  <a:lnTo>
                    <a:pt x="17" y="6"/>
                  </a:lnTo>
                  <a:lnTo>
                    <a:pt x="17" y="6"/>
                  </a:lnTo>
                  <a:lnTo>
                    <a:pt x="14" y="6"/>
                  </a:lnTo>
                  <a:lnTo>
                    <a:pt x="12" y="7"/>
                  </a:lnTo>
                  <a:lnTo>
                    <a:pt x="10" y="10"/>
                  </a:lnTo>
                  <a:lnTo>
                    <a:pt x="9" y="13"/>
                  </a:lnTo>
                  <a:lnTo>
                    <a:pt x="9" y="13"/>
                  </a:lnTo>
                  <a:lnTo>
                    <a:pt x="7" y="15"/>
                  </a:lnTo>
                  <a:lnTo>
                    <a:pt x="7" y="37"/>
                  </a:lnTo>
                  <a:lnTo>
                    <a:pt x="2" y="37"/>
                  </a:lnTo>
                  <a:lnTo>
                    <a:pt x="2" y="11"/>
                  </a:lnTo>
                  <a:lnTo>
                    <a:pt x="2" y="11"/>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33" name="Freeform 25"/>
            <p:cNvSpPr>
              <a:spLocks/>
            </p:cNvSpPr>
            <p:nvPr/>
          </p:nvSpPr>
          <p:spPr bwMode="auto">
            <a:xfrm>
              <a:off x="6897688" y="6432550"/>
              <a:ext cx="30163" cy="41275"/>
            </a:xfrm>
            <a:custGeom>
              <a:avLst/>
              <a:gdLst/>
              <a:ahLst/>
              <a:cxnLst>
                <a:cxn ang="0">
                  <a:pos x="38" y="49"/>
                </a:cxn>
                <a:cxn ang="0">
                  <a:pos x="38" y="49"/>
                </a:cxn>
                <a:cxn ang="0">
                  <a:pos x="33" y="51"/>
                </a:cxn>
                <a:cxn ang="0">
                  <a:pos x="24" y="52"/>
                </a:cxn>
                <a:cxn ang="0">
                  <a:pos x="24" y="52"/>
                </a:cxn>
                <a:cxn ang="0">
                  <a:pos x="20" y="52"/>
                </a:cxn>
                <a:cxn ang="0">
                  <a:pos x="14" y="51"/>
                </a:cxn>
                <a:cxn ang="0">
                  <a:pos x="10" y="48"/>
                </a:cxn>
                <a:cxn ang="0">
                  <a:pos x="7" y="45"/>
                </a:cxn>
                <a:cxn ang="0">
                  <a:pos x="5" y="42"/>
                </a:cxn>
                <a:cxn ang="0">
                  <a:pos x="2" y="38"/>
                </a:cxn>
                <a:cxn ang="0">
                  <a:pos x="0" y="32"/>
                </a:cxn>
                <a:cxn ang="0">
                  <a:pos x="0" y="27"/>
                </a:cxn>
                <a:cxn ang="0">
                  <a:pos x="0" y="27"/>
                </a:cxn>
                <a:cxn ang="0">
                  <a:pos x="0" y="21"/>
                </a:cxn>
                <a:cxn ang="0">
                  <a:pos x="2" y="15"/>
                </a:cxn>
                <a:cxn ang="0">
                  <a:pos x="5" y="11"/>
                </a:cxn>
                <a:cxn ang="0">
                  <a:pos x="7" y="7"/>
                </a:cxn>
                <a:cxn ang="0">
                  <a:pos x="10" y="4"/>
                </a:cxn>
                <a:cxn ang="0">
                  <a:pos x="16" y="1"/>
                </a:cxn>
                <a:cxn ang="0">
                  <a:pos x="20" y="0"/>
                </a:cxn>
                <a:cxn ang="0">
                  <a:pos x="26" y="0"/>
                </a:cxn>
                <a:cxn ang="0">
                  <a:pos x="26" y="0"/>
                </a:cxn>
                <a:cxn ang="0">
                  <a:pos x="34" y="0"/>
                </a:cxn>
                <a:cxn ang="0">
                  <a:pos x="38" y="1"/>
                </a:cxn>
                <a:cxn ang="0">
                  <a:pos x="37" y="7"/>
                </a:cxn>
                <a:cxn ang="0">
                  <a:pos x="37" y="7"/>
                </a:cxn>
                <a:cxn ang="0">
                  <a:pos x="33" y="6"/>
                </a:cxn>
                <a:cxn ang="0">
                  <a:pos x="26" y="6"/>
                </a:cxn>
                <a:cxn ang="0">
                  <a:pos x="26" y="6"/>
                </a:cxn>
                <a:cxn ang="0">
                  <a:pos x="19" y="7"/>
                </a:cxn>
                <a:cxn ang="0">
                  <a:pos x="12" y="11"/>
                </a:cxn>
                <a:cxn ang="0">
                  <a:pos x="7" y="17"/>
                </a:cxn>
                <a:cxn ang="0">
                  <a:pos x="6" y="27"/>
                </a:cxn>
                <a:cxn ang="0">
                  <a:pos x="6" y="27"/>
                </a:cxn>
                <a:cxn ang="0">
                  <a:pos x="7" y="35"/>
                </a:cxn>
                <a:cxn ang="0">
                  <a:pos x="12" y="41"/>
                </a:cxn>
                <a:cxn ang="0">
                  <a:pos x="17" y="45"/>
                </a:cxn>
                <a:cxn ang="0">
                  <a:pos x="26" y="46"/>
                </a:cxn>
                <a:cxn ang="0">
                  <a:pos x="26" y="46"/>
                </a:cxn>
                <a:cxn ang="0">
                  <a:pos x="31" y="46"/>
                </a:cxn>
                <a:cxn ang="0">
                  <a:pos x="37" y="43"/>
                </a:cxn>
                <a:cxn ang="0">
                  <a:pos x="38" y="49"/>
                </a:cxn>
                <a:cxn ang="0">
                  <a:pos x="38" y="49"/>
                </a:cxn>
              </a:cxnLst>
              <a:rect l="0" t="0" r="r" b="b"/>
              <a:pathLst>
                <a:path w="38" h="52">
                  <a:moveTo>
                    <a:pt x="38" y="49"/>
                  </a:moveTo>
                  <a:lnTo>
                    <a:pt x="38" y="49"/>
                  </a:lnTo>
                  <a:lnTo>
                    <a:pt x="33" y="51"/>
                  </a:lnTo>
                  <a:lnTo>
                    <a:pt x="24" y="52"/>
                  </a:lnTo>
                  <a:lnTo>
                    <a:pt x="24" y="52"/>
                  </a:lnTo>
                  <a:lnTo>
                    <a:pt x="20" y="52"/>
                  </a:lnTo>
                  <a:lnTo>
                    <a:pt x="14" y="51"/>
                  </a:lnTo>
                  <a:lnTo>
                    <a:pt x="10" y="48"/>
                  </a:lnTo>
                  <a:lnTo>
                    <a:pt x="7" y="45"/>
                  </a:lnTo>
                  <a:lnTo>
                    <a:pt x="5" y="42"/>
                  </a:lnTo>
                  <a:lnTo>
                    <a:pt x="2" y="38"/>
                  </a:lnTo>
                  <a:lnTo>
                    <a:pt x="0" y="32"/>
                  </a:lnTo>
                  <a:lnTo>
                    <a:pt x="0" y="27"/>
                  </a:lnTo>
                  <a:lnTo>
                    <a:pt x="0" y="27"/>
                  </a:lnTo>
                  <a:lnTo>
                    <a:pt x="0" y="21"/>
                  </a:lnTo>
                  <a:lnTo>
                    <a:pt x="2" y="15"/>
                  </a:lnTo>
                  <a:lnTo>
                    <a:pt x="5" y="11"/>
                  </a:lnTo>
                  <a:lnTo>
                    <a:pt x="7" y="7"/>
                  </a:lnTo>
                  <a:lnTo>
                    <a:pt x="10" y="4"/>
                  </a:lnTo>
                  <a:lnTo>
                    <a:pt x="16" y="1"/>
                  </a:lnTo>
                  <a:lnTo>
                    <a:pt x="20" y="0"/>
                  </a:lnTo>
                  <a:lnTo>
                    <a:pt x="26" y="0"/>
                  </a:lnTo>
                  <a:lnTo>
                    <a:pt x="26" y="0"/>
                  </a:lnTo>
                  <a:lnTo>
                    <a:pt x="34" y="0"/>
                  </a:lnTo>
                  <a:lnTo>
                    <a:pt x="38" y="1"/>
                  </a:lnTo>
                  <a:lnTo>
                    <a:pt x="37" y="7"/>
                  </a:lnTo>
                  <a:lnTo>
                    <a:pt x="37" y="7"/>
                  </a:lnTo>
                  <a:lnTo>
                    <a:pt x="33" y="6"/>
                  </a:lnTo>
                  <a:lnTo>
                    <a:pt x="26" y="6"/>
                  </a:lnTo>
                  <a:lnTo>
                    <a:pt x="26" y="6"/>
                  </a:lnTo>
                  <a:lnTo>
                    <a:pt x="19" y="7"/>
                  </a:lnTo>
                  <a:lnTo>
                    <a:pt x="12" y="11"/>
                  </a:lnTo>
                  <a:lnTo>
                    <a:pt x="7" y="17"/>
                  </a:lnTo>
                  <a:lnTo>
                    <a:pt x="6" y="27"/>
                  </a:lnTo>
                  <a:lnTo>
                    <a:pt x="6" y="27"/>
                  </a:lnTo>
                  <a:lnTo>
                    <a:pt x="7" y="35"/>
                  </a:lnTo>
                  <a:lnTo>
                    <a:pt x="12" y="41"/>
                  </a:lnTo>
                  <a:lnTo>
                    <a:pt x="17" y="45"/>
                  </a:lnTo>
                  <a:lnTo>
                    <a:pt x="26" y="46"/>
                  </a:lnTo>
                  <a:lnTo>
                    <a:pt x="26" y="46"/>
                  </a:lnTo>
                  <a:lnTo>
                    <a:pt x="31" y="46"/>
                  </a:lnTo>
                  <a:lnTo>
                    <a:pt x="37" y="43"/>
                  </a:lnTo>
                  <a:lnTo>
                    <a:pt x="38" y="49"/>
                  </a:lnTo>
                  <a:lnTo>
                    <a:pt x="38" y="49"/>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34" name="Freeform 26"/>
            <p:cNvSpPr>
              <a:spLocks noEditPoints="1"/>
            </p:cNvSpPr>
            <p:nvPr/>
          </p:nvSpPr>
          <p:spPr bwMode="auto">
            <a:xfrm>
              <a:off x="6931025" y="6443663"/>
              <a:ext cx="28575" cy="30162"/>
            </a:xfrm>
            <a:custGeom>
              <a:avLst/>
              <a:gdLst/>
              <a:ahLst/>
              <a:cxnLst>
                <a:cxn ang="0">
                  <a:pos x="7" y="20"/>
                </a:cxn>
                <a:cxn ang="0">
                  <a:pos x="7" y="20"/>
                </a:cxn>
                <a:cxn ang="0">
                  <a:pos x="7" y="24"/>
                </a:cxn>
                <a:cxn ang="0">
                  <a:pos x="10" y="29"/>
                </a:cxn>
                <a:cxn ang="0">
                  <a:pos x="13" y="32"/>
                </a:cxn>
                <a:cxn ang="0">
                  <a:pos x="19" y="32"/>
                </a:cxn>
                <a:cxn ang="0">
                  <a:pos x="19" y="32"/>
                </a:cxn>
                <a:cxn ang="0">
                  <a:pos x="23" y="32"/>
                </a:cxn>
                <a:cxn ang="0">
                  <a:pos x="26" y="29"/>
                </a:cxn>
                <a:cxn ang="0">
                  <a:pos x="29" y="24"/>
                </a:cxn>
                <a:cxn ang="0">
                  <a:pos x="29" y="18"/>
                </a:cxn>
                <a:cxn ang="0">
                  <a:pos x="29" y="18"/>
                </a:cxn>
                <a:cxn ang="0">
                  <a:pos x="29" y="14"/>
                </a:cxn>
                <a:cxn ang="0">
                  <a:pos x="27" y="10"/>
                </a:cxn>
                <a:cxn ang="0">
                  <a:pos x="23" y="6"/>
                </a:cxn>
                <a:cxn ang="0">
                  <a:pos x="19" y="4"/>
                </a:cxn>
                <a:cxn ang="0">
                  <a:pos x="19" y="4"/>
                </a:cxn>
                <a:cxn ang="0">
                  <a:pos x="13" y="6"/>
                </a:cxn>
                <a:cxn ang="0">
                  <a:pos x="10" y="10"/>
                </a:cxn>
                <a:cxn ang="0">
                  <a:pos x="7" y="14"/>
                </a:cxn>
                <a:cxn ang="0">
                  <a:pos x="7" y="20"/>
                </a:cxn>
                <a:cxn ang="0">
                  <a:pos x="7" y="20"/>
                </a:cxn>
                <a:cxn ang="0">
                  <a:pos x="36" y="18"/>
                </a:cxn>
                <a:cxn ang="0">
                  <a:pos x="36" y="18"/>
                </a:cxn>
                <a:cxn ang="0">
                  <a:pos x="36" y="24"/>
                </a:cxn>
                <a:cxn ang="0">
                  <a:pos x="34" y="27"/>
                </a:cxn>
                <a:cxn ang="0">
                  <a:pos x="30" y="34"/>
                </a:cxn>
                <a:cxn ang="0">
                  <a:pos x="24" y="37"/>
                </a:cxn>
                <a:cxn ang="0">
                  <a:pos x="17" y="38"/>
                </a:cxn>
                <a:cxn ang="0">
                  <a:pos x="17" y="38"/>
                </a:cxn>
                <a:cxn ang="0">
                  <a:pos x="10" y="37"/>
                </a:cxn>
                <a:cxn ang="0">
                  <a:pos x="6" y="32"/>
                </a:cxn>
                <a:cxn ang="0">
                  <a:pos x="2" y="27"/>
                </a:cxn>
                <a:cxn ang="0">
                  <a:pos x="0" y="20"/>
                </a:cxn>
                <a:cxn ang="0">
                  <a:pos x="0" y="20"/>
                </a:cxn>
                <a:cxn ang="0">
                  <a:pos x="2" y="11"/>
                </a:cxn>
                <a:cxn ang="0">
                  <a:pos x="6" y="6"/>
                </a:cxn>
                <a:cxn ang="0">
                  <a:pos x="12" y="1"/>
                </a:cxn>
                <a:cxn ang="0">
                  <a:pos x="19" y="0"/>
                </a:cxn>
                <a:cxn ang="0">
                  <a:pos x="19" y="0"/>
                </a:cxn>
                <a:cxn ang="0">
                  <a:pos x="26" y="1"/>
                </a:cxn>
                <a:cxn ang="0">
                  <a:pos x="31" y="6"/>
                </a:cxn>
                <a:cxn ang="0">
                  <a:pos x="34" y="11"/>
                </a:cxn>
                <a:cxn ang="0">
                  <a:pos x="36" y="18"/>
                </a:cxn>
                <a:cxn ang="0">
                  <a:pos x="36" y="18"/>
                </a:cxn>
              </a:cxnLst>
              <a:rect l="0" t="0" r="r" b="b"/>
              <a:pathLst>
                <a:path w="36" h="38">
                  <a:moveTo>
                    <a:pt x="7" y="20"/>
                  </a:moveTo>
                  <a:lnTo>
                    <a:pt x="7" y="20"/>
                  </a:lnTo>
                  <a:lnTo>
                    <a:pt x="7" y="24"/>
                  </a:lnTo>
                  <a:lnTo>
                    <a:pt x="10" y="29"/>
                  </a:lnTo>
                  <a:lnTo>
                    <a:pt x="13" y="32"/>
                  </a:lnTo>
                  <a:lnTo>
                    <a:pt x="19" y="32"/>
                  </a:lnTo>
                  <a:lnTo>
                    <a:pt x="19" y="32"/>
                  </a:lnTo>
                  <a:lnTo>
                    <a:pt x="23" y="32"/>
                  </a:lnTo>
                  <a:lnTo>
                    <a:pt x="26" y="29"/>
                  </a:lnTo>
                  <a:lnTo>
                    <a:pt x="29" y="24"/>
                  </a:lnTo>
                  <a:lnTo>
                    <a:pt x="29" y="18"/>
                  </a:lnTo>
                  <a:lnTo>
                    <a:pt x="29" y="18"/>
                  </a:lnTo>
                  <a:lnTo>
                    <a:pt x="29" y="14"/>
                  </a:lnTo>
                  <a:lnTo>
                    <a:pt x="27" y="10"/>
                  </a:lnTo>
                  <a:lnTo>
                    <a:pt x="23" y="6"/>
                  </a:lnTo>
                  <a:lnTo>
                    <a:pt x="19" y="4"/>
                  </a:lnTo>
                  <a:lnTo>
                    <a:pt x="19" y="4"/>
                  </a:lnTo>
                  <a:lnTo>
                    <a:pt x="13" y="6"/>
                  </a:lnTo>
                  <a:lnTo>
                    <a:pt x="10" y="10"/>
                  </a:lnTo>
                  <a:lnTo>
                    <a:pt x="7" y="14"/>
                  </a:lnTo>
                  <a:lnTo>
                    <a:pt x="7" y="20"/>
                  </a:lnTo>
                  <a:lnTo>
                    <a:pt x="7" y="20"/>
                  </a:lnTo>
                  <a:close/>
                  <a:moveTo>
                    <a:pt x="36" y="18"/>
                  </a:moveTo>
                  <a:lnTo>
                    <a:pt x="36" y="18"/>
                  </a:lnTo>
                  <a:lnTo>
                    <a:pt x="36" y="24"/>
                  </a:lnTo>
                  <a:lnTo>
                    <a:pt x="34" y="27"/>
                  </a:lnTo>
                  <a:lnTo>
                    <a:pt x="30" y="34"/>
                  </a:lnTo>
                  <a:lnTo>
                    <a:pt x="24" y="37"/>
                  </a:lnTo>
                  <a:lnTo>
                    <a:pt x="17" y="38"/>
                  </a:lnTo>
                  <a:lnTo>
                    <a:pt x="17" y="38"/>
                  </a:lnTo>
                  <a:lnTo>
                    <a:pt x="10" y="37"/>
                  </a:lnTo>
                  <a:lnTo>
                    <a:pt x="6" y="32"/>
                  </a:lnTo>
                  <a:lnTo>
                    <a:pt x="2" y="27"/>
                  </a:lnTo>
                  <a:lnTo>
                    <a:pt x="0" y="20"/>
                  </a:lnTo>
                  <a:lnTo>
                    <a:pt x="0" y="20"/>
                  </a:lnTo>
                  <a:lnTo>
                    <a:pt x="2" y="11"/>
                  </a:lnTo>
                  <a:lnTo>
                    <a:pt x="6" y="6"/>
                  </a:lnTo>
                  <a:lnTo>
                    <a:pt x="12" y="1"/>
                  </a:lnTo>
                  <a:lnTo>
                    <a:pt x="19" y="0"/>
                  </a:lnTo>
                  <a:lnTo>
                    <a:pt x="19" y="0"/>
                  </a:lnTo>
                  <a:lnTo>
                    <a:pt x="26" y="1"/>
                  </a:lnTo>
                  <a:lnTo>
                    <a:pt x="31" y="6"/>
                  </a:lnTo>
                  <a:lnTo>
                    <a:pt x="34" y="11"/>
                  </a:lnTo>
                  <a:lnTo>
                    <a:pt x="36" y="18"/>
                  </a:lnTo>
                  <a:lnTo>
                    <a:pt x="36" y="18"/>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35" name="Freeform 27"/>
            <p:cNvSpPr>
              <a:spLocks/>
            </p:cNvSpPr>
            <p:nvPr/>
          </p:nvSpPr>
          <p:spPr bwMode="auto">
            <a:xfrm>
              <a:off x="6965950" y="6430963"/>
              <a:ext cx="23813" cy="41275"/>
            </a:xfrm>
            <a:custGeom>
              <a:avLst/>
              <a:gdLst/>
              <a:ahLst/>
              <a:cxnLst>
                <a:cxn ang="0">
                  <a:pos x="0" y="0"/>
                </a:cxn>
                <a:cxn ang="0">
                  <a:pos x="7" y="0"/>
                </a:cxn>
                <a:cxn ang="0">
                  <a:pos x="7" y="23"/>
                </a:cxn>
                <a:cxn ang="0">
                  <a:pos x="7" y="23"/>
                </a:cxn>
                <a:cxn ang="0">
                  <a:pos x="7" y="23"/>
                </a:cxn>
                <a:cxn ang="0">
                  <a:pos x="8" y="20"/>
                </a:cxn>
                <a:cxn ang="0">
                  <a:pos x="11" y="17"/>
                </a:cxn>
                <a:cxn ang="0">
                  <a:pos x="11" y="17"/>
                </a:cxn>
                <a:cxn ang="0">
                  <a:pos x="14" y="16"/>
                </a:cxn>
                <a:cxn ang="0">
                  <a:pos x="18" y="16"/>
                </a:cxn>
                <a:cxn ang="0">
                  <a:pos x="18" y="16"/>
                </a:cxn>
                <a:cxn ang="0">
                  <a:pos x="22" y="16"/>
                </a:cxn>
                <a:cxn ang="0">
                  <a:pos x="27" y="19"/>
                </a:cxn>
                <a:cxn ang="0">
                  <a:pos x="29" y="24"/>
                </a:cxn>
                <a:cxn ang="0">
                  <a:pos x="31" y="31"/>
                </a:cxn>
                <a:cxn ang="0">
                  <a:pos x="31" y="53"/>
                </a:cxn>
                <a:cxn ang="0">
                  <a:pos x="24" y="53"/>
                </a:cxn>
                <a:cxn ang="0">
                  <a:pos x="24" y="33"/>
                </a:cxn>
                <a:cxn ang="0">
                  <a:pos x="24" y="33"/>
                </a:cxn>
                <a:cxn ang="0">
                  <a:pos x="24" y="29"/>
                </a:cxn>
                <a:cxn ang="0">
                  <a:pos x="22" y="24"/>
                </a:cxn>
                <a:cxn ang="0">
                  <a:pos x="20" y="22"/>
                </a:cxn>
                <a:cxn ang="0">
                  <a:pos x="15" y="22"/>
                </a:cxn>
                <a:cxn ang="0">
                  <a:pos x="15" y="22"/>
                </a:cxn>
                <a:cxn ang="0">
                  <a:pos x="13" y="22"/>
                </a:cxn>
                <a:cxn ang="0">
                  <a:pos x="10" y="23"/>
                </a:cxn>
                <a:cxn ang="0">
                  <a:pos x="7" y="29"/>
                </a:cxn>
                <a:cxn ang="0">
                  <a:pos x="7" y="29"/>
                </a:cxn>
                <a:cxn ang="0">
                  <a:pos x="7" y="31"/>
                </a:cxn>
                <a:cxn ang="0">
                  <a:pos x="7" y="53"/>
                </a:cxn>
                <a:cxn ang="0">
                  <a:pos x="0" y="53"/>
                </a:cxn>
                <a:cxn ang="0">
                  <a:pos x="0" y="0"/>
                </a:cxn>
                <a:cxn ang="0">
                  <a:pos x="0" y="0"/>
                </a:cxn>
              </a:cxnLst>
              <a:rect l="0" t="0" r="r" b="b"/>
              <a:pathLst>
                <a:path w="31" h="53">
                  <a:moveTo>
                    <a:pt x="0" y="0"/>
                  </a:moveTo>
                  <a:lnTo>
                    <a:pt x="7" y="0"/>
                  </a:lnTo>
                  <a:lnTo>
                    <a:pt x="7" y="23"/>
                  </a:lnTo>
                  <a:lnTo>
                    <a:pt x="7" y="23"/>
                  </a:lnTo>
                  <a:lnTo>
                    <a:pt x="7" y="23"/>
                  </a:lnTo>
                  <a:lnTo>
                    <a:pt x="8" y="20"/>
                  </a:lnTo>
                  <a:lnTo>
                    <a:pt x="11" y="17"/>
                  </a:lnTo>
                  <a:lnTo>
                    <a:pt x="11" y="17"/>
                  </a:lnTo>
                  <a:lnTo>
                    <a:pt x="14" y="16"/>
                  </a:lnTo>
                  <a:lnTo>
                    <a:pt x="18" y="16"/>
                  </a:lnTo>
                  <a:lnTo>
                    <a:pt x="18" y="16"/>
                  </a:lnTo>
                  <a:lnTo>
                    <a:pt x="22" y="16"/>
                  </a:lnTo>
                  <a:lnTo>
                    <a:pt x="27" y="19"/>
                  </a:lnTo>
                  <a:lnTo>
                    <a:pt x="29" y="24"/>
                  </a:lnTo>
                  <a:lnTo>
                    <a:pt x="31" y="31"/>
                  </a:lnTo>
                  <a:lnTo>
                    <a:pt x="31" y="53"/>
                  </a:lnTo>
                  <a:lnTo>
                    <a:pt x="24" y="53"/>
                  </a:lnTo>
                  <a:lnTo>
                    <a:pt x="24" y="33"/>
                  </a:lnTo>
                  <a:lnTo>
                    <a:pt x="24" y="33"/>
                  </a:lnTo>
                  <a:lnTo>
                    <a:pt x="24" y="29"/>
                  </a:lnTo>
                  <a:lnTo>
                    <a:pt x="22" y="24"/>
                  </a:lnTo>
                  <a:lnTo>
                    <a:pt x="20" y="22"/>
                  </a:lnTo>
                  <a:lnTo>
                    <a:pt x="15" y="22"/>
                  </a:lnTo>
                  <a:lnTo>
                    <a:pt x="15" y="22"/>
                  </a:lnTo>
                  <a:lnTo>
                    <a:pt x="13" y="22"/>
                  </a:lnTo>
                  <a:lnTo>
                    <a:pt x="10" y="23"/>
                  </a:lnTo>
                  <a:lnTo>
                    <a:pt x="7" y="29"/>
                  </a:lnTo>
                  <a:lnTo>
                    <a:pt x="7" y="29"/>
                  </a:lnTo>
                  <a:lnTo>
                    <a:pt x="7" y="31"/>
                  </a:lnTo>
                  <a:lnTo>
                    <a:pt x="7" y="53"/>
                  </a:lnTo>
                  <a:lnTo>
                    <a:pt x="0" y="53"/>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36" name="Freeform 28"/>
            <p:cNvSpPr>
              <a:spLocks/>
            </p:cNvSpPr>
            <p:nvPr/>
          </p:nvSpPr>
          <p:spPr bwMode="auto">
            <a:xfrm>
              <a:off x="6997700" y="6443663"/>
              <a:ext cx="25400" cy="28575"/>
            </a:xfrm>
            <a:custGeom>
              <a:avLst/>
              <a:gdLst/>
              <a:ahLst/>
              <a:cxnLst>
                <a:cxn ang="0">
                  <a:pos x="1" y="11"/>
                </a:cxn>
                <a:cxn ang="0">
                  <a:pos x="1" y="11"/>
                </a:cxn>
                <a:cxn ang="0">
                  <a:pos x="0" y="1"/>
                </a:cxn>
                <a:cxn ang="0">
                  <a:pos x="7" y="1"/>
                </a:cxn>
                <a:cxn ang="0">
                  <a:pos x="7" y="7"/>
                </a:cxn>
                <a:cxn ang="0">
                  <a:pos x="7" y="7"/>
                </a:cxn>
                <a:cxn ang="0">
                  <a:pos x="7" y="7"/>
                </a:cxn>
                <a:cxn ang="0">
                  <a:pos x="8" y="4"/>
                </a:cxn>
                <a:cxn ang="0">
                  <a:pos x="11" y="1"/>
                </a:cxn>
                <a:cxn ang="0">
                  <a:pos x="14" y="0"/>
                </a:cxn>
                <a:cxn ang="0">
                  <a:pos x="18" y="0"/>
                </a:cxn>
                <a:cxn ang="0">
                  <a:pos x="18" y="0"/>
                </a:cxn>
                <a:cxn ang="0">
                  <a:pos x="22" y="0"/>
                </a:cxn>
                <a:cxn ang="0">
                  <a:pos x="26" y="3"/>
                </a:cxn>
                <a:cxn ang="0">
                  <a:pos x="30" y="8"/>
                </a:cxn>
                <a:cxn ang="0">
                  <a:pos x="32" y="15"/>
                </a:cxn>
                <a:cxn ang="0">
                  <a:pos x="32" y="37"/>
                </a:cxn>
                <a:cxn ang="0">
                  <a:pos x="25" y="37"/>
                </a:cxn>
                <a:cxn ang="0">
                  <a:pos x="25" y="15"/>
                </a:cxn>
                <a:cxn ang="0">
                  <a:pos x="25" y="15"/>
                </a:cxn>
                <a:cxn ang="0">
                  <a:pos x="25" y="13"/>
                </a:cxn>
                <a:cxn ang="0">
                  <a:pos x="23" y="8"/>
                </a:cxn>
                <a:cxn ang="0">
                  <a:pos x="21" y="6"/>
                </a:cxn>
                <a:cxn ang="0">
                  <a:pos x="16" y="6"/>
                </a:cxn>
                <a:cxn ang="0">
                  <a:pos x="16" y="6"/>
                </a:cxn>
                <a:cxn ang="0">
                  <a:pos x="14" y="6"/>
                </a:cxn>
                <a:cxn ang="0">
                  <a:pos x="11" y="7"/>
                </a:cxn>
                <a:cxn ang="0">
                  <a:pos x="8" y="10"/>
                </a:cxn>
                <a:cxn ang="0">
                  <a:pos x="8" y="13"/>
                </a:cxn>
                <a:cxn ang="0">
                  <a:pos x="8" y="13"/>
                </a:cxn>
                <a:cxn ang="0">
                  <a:pos x="7" y="15"/>
                </a:cxn>
                <a:cxn ang="0">
                  <a:pos x="7" y="37"/>
                </a:cxn>
                <a:cxn ang="0">
                  <a:pos x="1" y="37"/>
                </a:cxn>
                <a:cxn ang="0">
                  <a:pos x="1" y="11"/>
                </a:cxn>
                <a:cxn ang="0">
                  <a:pos x="1" y="11"/>
                </a:cxn>
              </a:cxnLst>
              <a:rect l="0" t="0" r="r" b="b"/>
              <a:pathLst>
                <a:path w="32" h="37">
                  <a:moveTo>
                    <a:pt x="1" y="11"/>
                  </a:moveTo>
                  <a:lnTo>
                    <a:pt x="1" y="11"/>
                  </a:lnTo>
                  <a:lnTo>
                    <a:pt x="0" y="1"/>
                  </a:lnTo>
                  <a:lnTo>
                    <a:pt x="7" y="1"/>
                  </a:lnTo>
                  <a:lnTo>
                    <a:pt x="7" y="7"/>
                  </a:lnTo>
                  <a:lnTo>
                    <a:pt x="7" y="7"/>
                  </a:lnTo>
                  <a:lnTo>
                    <a:pt x="7" y="7"/>
                  </a:lnTo>
                  <a:lnTo>
                    <a:pt x="8" y="4"/>
                  </a:lnTo>
                  <a:lnTo>
                    <a:pt x="11" y="1"/>
                  </a:lnTo>
                  <a:lnTo>
                    <a:pt x="14" y="0"/>
                  </a:lnTo>
                  <a:lnTo>
                    <a:pt x="18" y="0"/>
                  </a:lnTo>
                  <a:lnTo>
                    <a:pt x="18" y="0"/>
                  </a:lnTo>
                  <a:lnTo>
                    <a:pt x="22" y="0"/>
                  </a:lnTo>
                  <a:lnTo>
                    <a:pt x="26" y="3"/>
                  </a:lnTo>
                  <a:lnTo>
                    <a:pt x="30" y="8"/>
                  </a:lnTo>
                  <a:lnTo>
                    <a:pt x="32" y="15"/>
                  </a:lnTo>
                  <a:lnTo>
                    <a:pt x="32" y="37"/>
                  </a:lnTo>
                  <a:lnTo>
                    <a:pt x="25" y="37"/>
                  </a:lnTo>
                  <a:lnTo>
                    <a:pt x="25" y="15"/>
                  </a:lnTo>
                  <a:lnTo>
                    <a:pt x="25" y="15"/>
                  </a:lnTo>
                  <a:lnTo>
                    <a:pt x="25" y="13"/>
                  </a:lnTo>
                  <a:lnTo>
                    <a:pt x="23" y="8"/>
                  </a:lnTo>
                  <a:lnTo>
                    <a:pt x="21" y="6"/>
                  </a:lnTo>
                  <a:lnTo>
                    <a:pt x="16" y="6"/>
                  </a:lnTo>
                  <a:lnTo>
                    <a:pt x="16" y="6"/>
                  </a:lnTo>
                  <a:lnTo>
                    <a:pt x="14" y="6"/>
                  </a:lnTo>
                  <a:lnTo>
                    <a:pt x="11" y="7"/>
                  </a:lnTo>
                  <a:lnTo>
                    <a:pt x="8" y="10"/>
                  </a:lnTo>
                  <a:lnTo>
                    <a:pt x="8" y="13"/>
                  </a:lnTo>
                  <a:lnTo>
                    <a:pt x="8" y="13"/>
                  </a:lnTo>
                  <a:lnTo>
                    <a:pt x="7" y="15"/>
                  </a:lnTo>
                  <a:lnTo>
                    <a:pt x="7" y="37"/>
                  </a:lnTo>
                  <a:lnTo>
                    <a:pt x="1" y="37"/>
                  </a:lnTo>
                  <a:lnTo>
                    <a:pt x="1" y="11"/>
                  </a:lnTo>
                  <a:lnTo>
                    <a:pt x="1" y="11"/>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37" name="Freeform 29"/>
            <p:cNvSpPr>
              <a:spLocks/>
            </p:cNvSpPr>
            <p:nvPr/>
          </p:nvSpPr>
          <p:spPr bwMode="auto">
            <a:xfrm>
              <a:off x="7045325" y="6432550"/>
              <a:ext cx="20638" cy="39687"/>
            </a:xfrm>
            <a:custGeom>
              <a:avLst/>
              <a:gdLst/>
              <a:ahLst/>
              <a:cxnLst>
                <a:cxn ang="0">
                  <a:pos x="0" y="0"/>
                </a:cxn>
                <a:cxn ang="0">
                  <a:pos x="27" y="0"/>
                </a:cxn>
                <a:cxn ang="0">
                  <a:pos x="27" y="6"/>
                </a:cxn>
                <a:cxn ang="0">
                  <a:pos x="6" y="6"/>
                </a:cxn>
                <a:cxn ang="0">
                  <a:pos x="6" y="22"/>
                </a:cxn>
                <a:cxn ang="0">
                  <a:pos x="26" y="22"/>
                </a:cxn>
                <a:cxn ang="0">
                  <a:pos x="26" y="28"/>
                </a:cxn>
                <a:cxn ang="0">
                  <a:pos x="6" y="28"/>
                </a:cxn>
                <a:cxn ang="0">
                  <a:pos x="6" y="51"/>
                </a:cxn>
                <a:cxn ang="0">
                  <a:pos x="0" y="51"/>
                </a:cxn>
                <a:cxn ang="0">
                  <a:pos x="0" y="0"/>
                </a:cxn>
                <a:cxn ang="0">
                  <a:pos x="0" y="0"/>
                </a:cxn>
              </a:cxnLst>
              <a:rect l="0" t="0" r="r" b="b"/>
              <a:pathLst>
                <a:path w="27" h="51">
                  <a:moveTo>
                    <a:pt x="0" y="0"/>
                  </a:moveTo>
                  <a:lnTo>
                    <a:pt x="27" y="0"/>
                  </a:lnTo>
                  <a:lnTo>
                    <a:pt x="27" y="6"/>
                  </a:lnTo>
                  <a:lnTo>
                    <a:pt x="6" y="6"/>
                  </a:lnTo>
                  <a:lnTo>
                    <a:pt x="6" y="22"/>
                  </a:lnTo>
                  <a:lnTo>
                    <a:pt x="26" y="22"/>
                  </a:lnTo>
                  <a:lnTo>
                    <a:pt x="26" y="28"/>
                  </a:lnTo>
                  <a:lnTo>
                    <a:pt x="6" y="28"/>
                  </a:lnTo>
                  <a:lnTo>
                    <a:pt x="6" y="51"/>
                  </a:lnTo>
                  <a:lnTo>
                    <a:pt x="0" y="51"/>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38" name="Freeform 30"/>
            <p:cNvSpPr>
              <a:spLocks noEditPoints="1"/>
            </p:cNvSpPr>
            <p:nvPr/>
          </p:nvSpPr>
          <p:spPr bwMode="auto">
            <a:xfrm>
              <a:off x="7069138" y="6443663"/>
              <a:ext cx="25400" cy="30162"/>
            </a:xfrm>
            <a:custGeom>
              <a:avLst/>
              <a:gdLst/>
              <a:ahLst/>
              <a:cxnLst>
                <a:cxn ang="0">
                  <a:pos x="25" y="15"/>
                </a:cxn>
                <a:cxn ang="0">
                  <a:pos x="25" y="15"/>
                </a:cxn>
                <a:cxn ang="0">
                  <a:pos x="25" y="11"/>
                </a:cxn>
                <a:cxn ang="0">
                  <a:pos x="24" y="8"/>
                </a:cxn>
                <a:cxn ang="0">
                  <a:pos x="21" y="6"/>
                </a:cxn>
                <a:cxn ang="0">
                  <a:pos x="17" y="4"/>
                </a:cxn>
                <a:cxn ang="0">
                  <a:pos x="17" y="4"/>
                </a:cxn>
                <a:cxn ang="0">
                  <a:pos x="13" y="6"/>
                </a:cxn>
                <a:cxn ang="0">
                  <a:pos x="9" y="8"/>
                </a:cxn>
                <a:cxn ang="0">
                  <a:pos x="7" y="11"/>
                </a:cxn>
                <a:cxn ang="0">
                  <a:pos x="6" y="15"/>
                </a:cxn>
                <a:cxn ang="0">
                  <a:pos x="25" y="15"/>
                </a:cxn>
                <a:cxn ang="0">
                  <a:pos x="25" y="15"/>
                </a:cxn>
                <a:cxn ang="0">
                  <a:pos x="6" y="20"/>
                </a:cxn>
                <a:cxn ang="0">
                  <a:pos x="6" y="20"/>
                </a:cxn>
                <a:cxn ang="0">
                  <a:pos x="7" y="25"/>
                </a:cxn>
                <a:cxn ang="0">
                  <a:pos x="10" y="29"/>
                </a:cxn>
                <a:cxn ang="0">
                  <a:pos x="14" y="32"/>
                </a:cxn>
                <a:cxn ang="0">
                  <a:pos x="18" y="32"/>
                </a:cxn>
                <a:cxn ang="0">
                  <a:pos x="18" y="32"/>
                </a:cxn>
                <a:cxn ang="0">
                  <a:pos x="24" y="32"/>
                </a:cxn>
                <a:cxn ang="0">
                  <a:pos x="28" y="31"/>
                </a:cxn>
                <a:cxn ang="0">
                  <a:pos x="30" y="35"/>
                </a:cxn>
                <a:cxn ang="0">
                  <a:pos x="30" y="35"/>
                </a:cxn>
                <a:cxn ang="0">
                  <a:pos x="25" y="37"/>
                </a:cxn>
                <a:cxn ang="0">
                  <a:pos x="18" y="38"/>
                </a:cxn>
                <a:cxn ang="0">
                  <a:pos x="18" y="38"/>
                </a:cxn>
                <a:cxn ang="0">
                  <a:pos x="10" y="37"/>
                </a:cxn>
                <a:cxn ang="0">
                  <a:pos x="4" y="32"/>
                </a:cxn>
                <a:cxn ang="0">
                  <a:pos x="2" y="27"/>
                </a:cxn>
                <a:cxn ang="0">
                  <a:pos x="0" y="20"/>
                </a:cxn>
                <a:cxn ang="0">
                  <a:pos x="0" y="20"/>
                </a:cxn>
                <a:cxn ang="0">
                  <a:pos x="2" y="11"/>
                </a:cxn>
                <a:cxn ang="0">
                  <a:pos x="4" y="6"/>
                </a:cxn>
                <a:cxn ang="0">
                  <a:pos x="10" y="1"/>
                </a:cxn>
                <a:cxn ang="0">
                  <a:pos x="17" y="0"/>
                </a:cxn>
                <a:cxn ang="0">
                  <a:pos x="17" y="0"/>
                </a:cxn>
                <a:cxn ang="0">
                  <a:pos x="21" y="0"/>
                </a:cxn>
                <a:cxn ang="0">
                  <a:pos x="24" y="1"/>
                </a:cxn>
                <a:cxn ang="0">
                  <a:pos x="28" y="6"/>
                </a:cxn>
                <a:cxn ang="0">
                  <a:pos x="31" y="11"/>
                </a:cxn>
                <a:cxn ang="0">
                  <a:pos x="33" y="17"/>
                </a:cxn>
                <a:cxn ang="0">
                  <a:pos x="33" y="17"/>
                </a:cxn>
                <a:cxn ang="0">
                  <a:pos x="31" y="20"/>
                </a:cxn>
                <a:cxn ang="0">
                  <a:pos x="6" y="20"/>
                </a:cxn>
                <a:cxn ang="0">
                  <a:pos x="6" y="20"/>
                </a:cxn>
              </a:cxnLst>
              <a:rect l="0" t="0" r="r" b="b"/>
              <a:pathLst>
                <a:path w="33" h="38">
                  <a:moveTo>
                    <a:pt x="25" y="15"/>
                  </a:moveTo>
                  <a:lnTo>
                    <a:pt x="25" y="15"/>
                  </a:lnTo>
                  <a:lnTo>
                    <a:pt x="25" y="11"/>
                  </a:lnTo>
                  <a:lnTo>
                    <a:pt x="24" y="8"/>
                  </a:lnTo>
                  <a:lnTo>
                    <a:pt x="21" y="6"/>
                  </a:lnTo>
                  <a:lnTo>
                    <a:pt x="17" y="4"/>
                  </a:lnTo>
                  <a:lnTo>
                    <a:pt x="17" y="4"/>
                  </a:lnTo>
                  <a:lnTo>
                    <a:pt x="13" y="6"/>
                  </a:lnTo>
                  <a:lnTo>
                    <a:pt x="9" y="8"/>
                  </a:lnTo>
                  <a:lnTo>
                    <a:pt x="7" y="11"/>
                  </a:lnTo>
                  <a:lnTo>
                    <a:pt x="6" y="15"/>
                  </a:lnTo>
                  <a:lnTo>
                    <a:pt x="25" y="15"/>
                  </a:lnTo>
                  <a:lnTo>
                    <a:pt x="25" y="15"/>
                  </a:lnTo>
                  <a:close/>
                  <a:moveTo>
                    <a:pt x="6" y="20"/>
                  </a:moveTo>
                  <a:lnTo>
                    <a:pt x="6" y="20"/>
                  </a:lnTo>
                  <a:lnTo>
                    <a:pt x="7" y="25"/>
                  </a:lnTo>
                  <a:lnTo>
                    <a:pt x="10" y="29"/>
                  </a:lnTo>
                  <a:lnTo>
                    <a:pt x="14" y="32"/>
                  </a:lnTo>
                  <a:lnTo>
                    <a:pt x="18" y="32"/>
                  </a:lnTo>
                  <a:lnTo>
                    <a:pt x="18" y="32"/>
                  </a:lnTo>
                  <a:lnTo>
                    <a:pt x="24" y="32"/>
                  </a:lnTo>
                  <a:lnTo>
                    <a:pt x="28" y="31"/>
                  </a:lnTo>
                  <a:lnTo>
                    <a:pt x="30" y="35"/>
                  </a:lnTo>
                  <a:lnTo>
                    <a:pt x="30" y="35"/>
                  </a:lnTo>
                  <a:lnTo>
                    <a:pt x="25" y="37"/>
                  </a:lnTo>
                  <a:lnTo>
                    <a:pt x="18" y="38"/>
                  </a:lnTo>
                  <a:lnTo>
                    <a:pt x="18" y="38"/>
                  </a:lnTo>
                  <a:lnTo>
                    <a:pt x="10" y="37"/>
                  </a:lnTo>
                  <a:lnTo>
                    <a:pt x="4" y="32"/>
                  </a:lnTo>
                  <a:lnTo>
                    <a:pt x="2" y="27"/>
                  </a:lnTo>
                  <a:lnTo>
                    <a:pt x="0" y="20"/>
                  </a:lnTo>
                  <a:lnTo>
                    <a:pt x="0" y="20"/>
                  </a:lnTo>
                  <a:lnTo>
                    <a:pt x="2" y="11"/>
                  </a:lnTo>
                  <a:lnTo>
                    <a:pt x="4" y="6"/>
                  </a:lnTo>
                  <a:lnTo>
                    <a:pt x="10" y="1"/>
                  </a:lnTo>
                  <a:lnTo>
                    <a:pt x="17" y="0"/>
                  </a:lnTo>
                  <a:lnTo>
                    <a:pt x="17" y="0"/>
                  </a:lnTo>
                  <a:lnTo>
                    <a:pt x="21" y="0"/>
                  </a:lnTo>
                  <a:lnTo>
                    <a:pt x="24" y="1"/>
                  </a:lnTo>
                  <a:lnTo>
                    <a:pt x="28" y="6"/>
                  </a:lnTo>
                  <a:lnTo>
                    <a:pt x="31" y="11"/>
                  </a:lnTo>
                  <a:lnTo>
                    <a:pt x="33" y="17"/>
                  </a:lnTo>
                  <a:lnTo>
                    <a:pt x="33" y="17"/>
                  </a:lnTo>
                  <a:lnTo>
                    <a:pt x="31" y="20"/>
                  </a:lnTo>
                  <a:lnTo>
                    <a:pt x="6" y="20"/>
                  </a:lnTo>
                  <a:lnTo>
                    <a:pt x="6" y="20"/>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39" name="Freeform 31"/>
            <p:cNvSpPr>
              <a:spLocks/>
            </p:cNvSpPr>
            <p:nvPr/>
          </p:nvSpPr>
          <p:spPr bwMode="auto">
            <a:xfrm>
              <a:off x="7100888" y="6443663"/>
              <a:ext cx="14288" cy="28575"/>
            </a:xfrm>
            <a:custGeom>
              <a:avLst/>
              <a:gdLst/>
              <a:ahLst/>
              <a:cxnLst>
                <a:cxn ang="0">
                  <a:pos x="0" y="13"/>
                </a:cxn>
                <a:cxn ang="0">
                  <a:pos x="0" y="13"/>
                </a:cxn>
                <a:cxn ang="0">
                  <a:pos x="0" y="1"/>
                </a:cxn>
                <a:cxn ang="0">
                  <a:pos x="5" y="1"/>
                </a:cxn>
                <a:cxn ang="0">
                  <a:pos x="5" y="8"/>
                </a:cxn>
                <a:cxn ang="0">
                  <a:pos x="7" y="8"/>
                </a:cxn>
                <a:cxn ang="0">
                  <a:pos x="7" y="8"/>
                </a:cxn>
                <a:cxn ang="0">
                  <a:pos x="8" y="4"/>
                </a:cxn>
                <a:cxn ang="0">
                  <a:pos x="9" y="3"/>
                </a:cxn>
                <a:cxn ang="0">
                  <a:pos x="14" y="0"/>
                </a:cxn>
                <a:cxn ang="0">
                  <a:pos x="16" y="0"/>
                </a:cxn>
                <a:cxn ang="0">
                  <a:pos x="16" y="0"/>
                </a:cxn>
                <a:cxn ang="0">
                  <a:pos x="18" y="0"/>
                </a:cxn>
                <a:cxn ang="0">
                  <a:pos x="18" y="7"/>
                </a:cxn>
                <a:cxn ang="0">
                  <a:pos x="18" y="7"/>
                </a:cxn>
                <a:cxn ang="0">
                  <a:pos x="16" y="6"/>
                </a:cxn>
                <a:cxn ang="0">
                  <a:pos x="16" y="6"/>
                </a:cxn>
                <a:cxn ang="0">
                  <a:pos x="12" y="7"/>
                </a:cxn>
                <a:cxn ang="0">
                  <a:pos x="9" y="8"/>
                </a:cxn>
                <a:cxn ang="0">
                  <a:pos x="8" y="11"/>
                </a:cxn>
                <a:cxn ang="0">
                  <a:pos x="7" y="14"/>
                </a:cxn>
                <a:cxn ang="0">
                  <a:pos x="7" y="14"/>
                </a:cxn>
                <a:cxn ang="0">
                  <a:pos x="7" y="18"/>
                </a:cxn>
                <a:cxn ang="0">
                  <a:pos x="7" y="37"/>
                </a:cxn>
                <a:cxn ang="0">
                  <a:pos x="0" y="37"/>
                </a:cxn>
                <a:cxn ang="0">
                  <a:pos x="0" y="13"/>
                </a:cxn>
                <a:cxn ang="0">
                  <a:pos x="0" y="13"/>
                </a:cxn>
              </a:cxnLst>
              <a:rect l="0" t="0" r="r" b="b"/>
              <a:pathLst>
                <a:path w="18" h="37">
                  <a:moveTo>
                    <a:pt x="0" y="13"/>
                  </a:moveTo>
                  <a:lnTo>
                    <a:pt x="0" y="13"/>
                  </a:lnTo>
                  <a:lnTo>
                    <a:pt x="0" y="1"/>
                  </a:lnTo>
                  <a:lnTo>
                    <a:pt x="5" y="1"/>
                  </a:lnTo>
                  <a:lnTo>
                    <a:pt x="5" y="8"/>
                  </a:lnTo>
                  <a:lnTo>
                    <a:pt x="7" y="8"/>
                  </a:lnTo>
                  <a:lnTo>
                    <a:pt x="7" y="8"/>
                  </a:lnTo>
                  <a:lnTo>
                    <a:pt x="8" y="4"/>
                  </a:lnTo>
                  <a:lnTo>
                    <a:pt x="9" y="3"/>
                  </a:lnTo>
                  <a:lnTo>
                    <a:pt x="14" y="0"/>
                  </a:lnTo>
                  <a:lnTo>
                    <a:pt x="16" y="0"/>
                  </a:lnTo>
                  <a:lnTo>
                    <a:pt x="16" y="0"/>
                  </a:lnTo>
                  <a:lnTo>
                    <a:pt x="18" y="0"/>
                  </a:lnTo>
                  <a:lnTo>
                    <a:pt x="18" y="7"/>
                  </a:lnTo>
                  <a:lnTo>
                    <a:pt x="18" y="7"/>
                  </a:lnTo>
                  <a:lnTo>
                    <a:pt x="16" y="6"/>
                  </a:lnTo>
                  <a:lnTo>
                    <a:pt x="16" y="6"/>
                  </a:lnTo>
                  <a:lnTo>
                    <a:pt x="12" y="7"/>
                  </a:lnTo>
                  <a:lnTo>
                    <a:pt x="9" y="8"/>
                  </a:lnTo>
                  <a:lnTo>
                    <a:pt x="8" y="11"/>
                  </a:lnTo>
                  <a:lnTo>
                    <a:pt x="7" y="14"/>
                  </a:lnTo>
                  <a:lnTo>
                    <a:pt x="7" y="14"/>
                  </a:lnTo>
                  <a:lnTo>
                    <a:pt x="7" y="18"/>
                  </a:lnTo>
                  <a:lnTo>
                    <a:pt x="7" y="37"/>
                  </a:lnTo>
                  <a:lnTo>
                    <a:pt x="0" y="37"/>
                  </a:lnTo>
                  <a:lnTo>
                    <a:pt x="0" y="13"/>
                  </a:lnTo>
                  <a:lnTo>
                    <a:pt x="0" y="13"/>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40" name="Freeform 32"/>
            <p:cNvSpPr>
              <a:spLocks/>
            </p:cNvSpPr>
            <p:nvPr/>
          </p:nvSpPr>
          <p:spPr bwMode="auto">
            <a:xfrm>
              <a:off x="7119938" y="6443663"/>
              <a:ext cx="14288" cy="28575"/>
            </a:xfrm>
            <a:custGeom>
              <a:avLst/>
              <a:gdLst/>
              <a:ahLst/>
              <a:cxnLst>
                <a:cxn ang="0">
                  <a:pos x="0" y="13"/>
                </a:cxn>
                <a:cxn ang="0">
                  <a:pos x="0" y="13"/>
                </a:cxn>
                <a:cxn ang="0">
                  <a:pos x="0" y="1"/>
                </a:cxn>
                <a:cxn ang="0">
                  <a:pos x="5" y="1"/>
                </a:cxn>
                <a:cxn ang="0">
                  <a:pos x="5" y="8"/>
                </a:cxn>
                <a:cxn ang="0">
                  <a:pos x="5" y="8"/>
                </a:cxn>
                <a:cxn ang="0">
                  <a:pos x="5" y="8"/>
                </a:cxn>
                <a:cxn ang="0">
                  <a:pos x="7" y="4"/>
                </a:cxn>
                <a:cxn ang="0">
                  <a:pos x="10" y="3"/>
                </a:cxn>
                <a:cxn ang="0">
                  <a:pos x="12" y="0"/>
                </a:cxn>
                <a:cxn ang="0">
                  <a:pos x="15" y="0"/>
                </a:cxn>
                <a:cxn ang="0">
                  <a:pos x="15" y="0"/>
                </a:cxn>
                <a:cxn ang="0">
                  <a:pos x="18" y="0"/>
                </a:cxn>
                <a:cxn ang="0">
                  <a:pos x="18" y="7"/>
                </a:cxn>
                <a:cxn ang="0">
                  <a:pos x="18" y="7"/>
                </a:cxn>
                <a:cxn ang="0">
                  <a:pos x="15" y="6"/>
                </a:cxn>
                <a:cxn ang="0">
                  <a:pos x="15" y="6"/>
                </a:cxn>
                <a:cxn ang="0">
                  <a:pos x="12" y="7"/>
                </a:cxn>
                <a:cxn ang="0">
                  <a:pos x="10" y="8"/>
                </a:cxn>
                <a:cxn ang="0">
                  <a:pos x="8" y="11"/>
                </a:cxn>
                <a:cxn ang="0">
                  <a:pos x="7" y="14"/>
                </a:cxn>
                <a:cxn ang="0">
                  <a:pos x="7" y="14"/>
                </a:cxn>
                <a:cxn ang="0">
                  <a:pos x="7" y="18"/>
                </a:cxn>
                <a:cxn ang="0">
                  <a:pos x="7" y="37"/>
                </a:cxn>
                <a:cxn ang="0">
                  <a:pos x="0" y="37"/>
                </a:cxn>
                <a:cxn ang="0">
                  <a:pos x="0" y="13"/>
                </a:cxn>
                <a:cxn ang="0">
                  <a:pos x="0" y="13"/>
                </a:cxn>
              </a:cxnLst>
              <a:rect l="0" t="0" r="r" b="b"/>
              <a:pathLst>
                <a:path w="18" h="37">
                  <a:moveTo>
                    <a:pt x="0" y="13"/>
                  </a:moveTo>
                  <a:lnTo>
                    <a:pt x="0" y="13"/>
                  </a:lnTo>
                  <a:lnTo>
                    <a:pt x="0" y="1"/>
                  </a:lnTo>
                  <a:lnTo>
                    <a:pt x="5" y="1"/>
                  </a:lnTo>
                  <a:lnTo>
                    <a:pt x="5" y="8"/>
                  </a:lnTo>
                  <a:lnTo>
                    <a:pt x="5" y="8"/>
                  </a:lnTo>
                  <a:lnTo>
                    <a:pt x="5" y="8"/>
                  </a:lnTo>
                  <a:lnTo>
                    <a:pt x="7" y="4"/>
                  </a:lnTo>
                  <a:lnTo>
                    <a:pt x="10" y="3"/>
                  </a:lnTo>
                  <a:lnTo>
                    <a:pt x="12" y="0"/>
                  </a:lnTo>
                  <a:lnTo>
                    <a:pt x="15" y="0"/>
                  </a:lnTo>
                  <a:lnTo>
                    <a:pt x="15" y="0"/>
                  </a:lnTo>
                  <a:lnTo>
                    <a:pt x="18" y="0"/>
                  </a:lnTo>
                  <a:lnTo>
                    <a:pt x="18" y="7"/>
                  </a:lnTo>
                  <a:lnTo>
                    <a:pt x="18" y="7"/>
                  </a:lnTo>
                  <a:lnTo>
                    <a:pt x="15" y="6"/>
                  </a:lnTo>
                  <a:lnTo>
                    <a:pt x="15" y="6"/>
                  </a:lnTo>
                  <a:lnTo>
                    <a:pt x="12" y="7"/>
                  </a:lnTo>
                  <a:lnTo>
                    <a:pt x="10" y="8"/>
                  </a:lnTo>
                  <a:lnTo>
                    <a:pt x="8" y="11"/>
                  </a:lnTo>
                  <a:lnTo>
                    <a:pt x="7" y="14"/>
                  </a:lnTo>
                  <a:lnTo>
                    <a:pt x="7" y="14"/>
                  </a:lnTo>
                  <a:lnTo>
                    <a:pt x="7" y="18"/>
                  </a:lnTo>
                  <a:lnTo>
                    <a:pt x="7" y="37"/>
                  </a:lnTo>
                  <a:lnTo>
                    <a:pt x="0" y="37"/>
                  </a:lnTo>
                  <a:lnTo>
                    <a:pt x="0" y="13"/>
                  </a:lnTo>
                  <a:lnTo>
                    <a:pt x="0" y="13"/>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41" name="Freeform 33"/>
            <p:cNvSpPr>
              <a:spLocks noEditPoints="1"/>
            </p:cNvSpPr>
            <p:nvPr/>
          </p:nvSpPr>
          <p:spPr bwMode="auto">
            <a:xfrm>
              <a:off x="7138988" y="6432550"/>
              <a:ext cx="6350" cy="39687"/>
            </a:xfrm>
            <a:custGeom>
              <a:avLst/>
              <a:gdLst/>
              <a:ahLst/>
              <a:cxnLst>
                <a:cxn ang="0">
                  <a:pos x="1" y="51"/>
                </a:cxn>
                <a:cxn ang="0">
                  <a:pos x="1" y="15"/>
                </a:cxn>
                <a:cxn ang="0">
                  <a:pos x="7" y="15"/>
                </a:cxn>
                <a:cxn ang="0">
                  <a:pos x="7" y="51"/>
                </a:cxn>
                <a:cxn ang="0">
                  <a:pos x="1" y="51"/>
                </a:cxn>
                <a:cxn ang="0">
                  <a:pos x="1" y="51"/>
                </a:cxn>
                <a:cxn ang="0">
                  <a:pos x="8" y="4"/>
                </a:cxn>
                <a:cxn ang="0">
                  <a:pos x="8" y="4"/>
                </a:cxn>
                <a:cxn ang="0">
                  <a:pos x="7" y="7"/>
                </a:cxn>
                <a:cxn ang="0">
                  <a:pos x="4" y="8"/>
                </a:cxn>
                <a:cxn ang="0">
                  <a:pos x="4" y="8"/>
                </a:cxn>
                <a:cxn ang="0">
                  <a:pos x="1" y="7"/>
                </a:cxn>
                <a:cxn ang="0">
                  <a:pos x="0" y="4"/>
                </a:cxn>
                <a:cxn ang="0">
                  <a:pos x="0" y="4"/>
                </a:cxn>
                <a:cxn ang="0">
                  <a:pos x="1" y="1"/>
                </a:cxn>
                <a:cxn ang="0">
                  <a:pos x="4" y="0"/>
                </a:cxn>
                <a:cxn ang="0">
                  <a:pos x="4" y="0"/>
                </a:cxn>
                <a:cxn ang="0">
                  <a:pos x="7" y="1"/>
                </a:cxn>
                <a:cxn ang="0">
                  <a:pos x="8" y="4"/>
                </a:cxn>
                <a:cxn ang="0">
                  <a:pos x="8" y="4"/>
                </a:cxn>
              </a:cxnLst>
              <a:rect l="0" t="0" r="r" b="b"/>
              <a:pathLst>
                <a:path w="8" h="51">
                  <a:moveTo>
                    <a:pt x="1" y="51"/>
                  </a:moveTo>
                  <a:lnTo>
                    <a:pt x="1" y="15"/>
                  </a:lnTo>
                  <a:lnTo>
                    <a:pt x="7" y="15"/>
                  </a:lnTo>
                  <a:lnTo>
                    <a:pt x="7" y="51"/>
                  </a:lnTo>
                  <a:lnTo>
                    <a:pt x="1" y="51"/>
                  </a:lnTo>
                  <a:lnTo>
                    <a:pt x="1" y="51"/>
                  </a:lnTo>
                  <a:close/>
                  <a:moveTo>
                    <a:pt x="8" y="4"/>
                  </a:moveTo>
                  <a:lnTo>
                    <a:pt x="8" y="4"/>
                  </a:lnTo>
                  <a:lnTo>
                    <a:pt x="7" y="7"/>
                  </a:lnTo>
                  <a:lnTo>
                    <a:pt x="4" y="8"/>
                  </a:lnTo>
                  <a:lnTo>
                    <a:pt x="4" y="8"/>
                  </a:lnTo>
                  <a:lnTo>
                    <a:pt x="1" y="7"/>
                  </a:lnTo>
                  <a:lnTo>
                    <a:pt x="0" y="4"/>
                  </a:lnTo>
                  <a:lnTo>
                    <a:pt x="0" y="4"/>
                  </a:lnTo>
                  <a:lnTo>
                    <a:pt x="1" y="1"/>
                  </a:lnTo>
                  <a:lnTo>
                    <a:pt x="4" y="0"/>
                  </a:lnTo>
                  <a:lnTo>
                    <a:pt x="4" y="0"/>
                  </a:lnTo>
                  <a:lnTo>
                    <a:pt x="7" y="1"/>
                  </a:lnTo>
                  <a:lnTo>
                    <a:pt x="8" y="4"/>
                  </a:lnTo>
                  <a:lnTo>
                    <a:pt x="8" y="4"/>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42" name="Freeform 34"/>
            <p:cNvSpPr>
              <a:spLocks/>
            </p:cNvSpPr>
            <p:nvPr/>
          </p:nvSpPr>
          <p:spPr bwMode="auto">
            <a:xfrm>
              <a:off x="7151688" y="6443663"/>
              <a:ext cx="19050" cy="30162"/>
            </a:xfrm>
            <a:custGeom>
              <a:avLst/>
              <a:gdLst/>
              <a:ahLst/>
              <a:cxnLst>
                <a:cxn ang="0">
                  <a:pos x="1" y="31"/>
                </a:cxn>
                <a:cxn ang="0">
                  <a:pos x="1" y="31"/>
                </a:cxn>
                <a:cxn ang="0">
                  <a:pos x="6" y="32"/>
                </a:cxn>
                <a:cxn ang="0">
                  <a:pos x="11" y="32"/>
                </a:cxn>
                <a:cxn ang="0">
                  <a:pos x="11" y="32"/>
                </a:cxn>
                <a:cxn ang="0">
                  <a:pos x="14" y="32"/>
                </a:cxn>
                <a:cxn ang="0">
                  <a:pos x="15" y="31"/>
                </a:cxn>
                <a:cxn ang="0">
                  <a:pos x="17" y="29"/>
                </a:cxn>
                <a:cxn ang="0">
                  <a:pos x="18" y="28"/>
                </a:cxn>
                <a:cxn ang="0">
                  <a:pos x="18" y="28"/>
                </a:cxn>
                <a:cxn ang="0">
                  <a:pos x="17" y="25"/>
                </a:cxn>
                <a:cxn ang="0">
                  <a:pos x="17" y="24"/>
                </a:cxn>
                <a:cxn ang="0">
                  <a:pos x="11" y="21"/>
                </a:cxn>
                <a:cxn ang="0">
                  <a:pos x="11" y="21"/>
                </a:cxn>
                <a:cxn ang="0">
                  <a:pos x="7" y="18"/>
                </a:cxn>
                <a:cxn ang="0">
                  <a:pos x="4" y="17"/>
                </a:cxn>
                <a:cxn ang="0">
                  <a:pos x="1" y="14"/>
                </a:cxn>
                <a:cxn ang="0">
                  <a:pos x="1" y="11"/>
                </a:cxn>
                <a:cxn ang="0">
                  <a:pos x="1" y="11"/>
                </a:cxn>
                <a:cxn ang="0">
                  <a:pos x="3" y="7"/>
                </a:cxn>
                <a:cxn ang="0">
                  <a:pos x="4" y="3"/>
                </a:cxn>
                <a:cxn ang="0">
                  <a:pos x="8" y="1"/>
                </a:cxn>
                <a:cxn ang="0">
                  <a:pos x="14" y="0"/>
                </a:cxn>
                <a:cxn ang="0">
                  <a:pos x="14" y="0"/>
                </a:cxn>
                <a:cxn ang="0">
                  <a:pos x="20" y="0"/>
                </a:cxn>
                <a:cxn ang="0">
                  <a:pos x="22" y="3"/>
                </a:cxn>
                <a:cxn ang="0">
                  <a:pos x="21" y="7"/>
                </a:cxn>
                <a:cxn ang="0">
                  <a:pos x="21" y="7"/>
                </a:cxn>
                <a:cxn ang="0">
                  <a:pos x="18" y="6"/>
                </a:cxn>
                <a:cxn ang="0">
                  <a:pos x="14" y="4"/>
                </a:cxn>
                <a:cxn ang="0">
                  <a:pos x="14" y="4"/>
                </a:cxn>
                <a:cxn ang="0">
                  <a:pos x="11" y="6"/>
                </a:cxn>
                <a:cxn ang="0">
                  <a:pos x="10" y="7"/>
                </a:cxn>
                <a:cxn ang="0">
                  <a:pos x="8" y="8"/>
                </a:cxn>
                <a:cxn ang="0">
                  <a:pos x="8" y="10"/>
                </a:cxn>
                <a:cxn ang="0">
                  <a:pos x="8" y="10"/>
                </a:cxn>
                <a:cxn ang="0">
                  <a:pos x="8" y="11"/>
                </a:cxn>
                <a:cxn ang="0">
                  <a:pos x="10" y="14"/>
                </a:cxn>
                <a:cxn ang="0">
                  <a:pos x="14" y="15"/>
                </a:cxn>
                <a:cxn ang="0">
                  <a:pos x="14" y="15"/>
                </a:cxn>
                <a:cxn ang="0">
                  <a:pos x="18" y="18"/>
                </a:cxn>
                <a:cxn ang="0">
                  <a:pos x="21" y="20"/>
                </a:cxn>
                <a:cxn ang="0">
                  <a:pos x="24" y="24"/>
                </a:cxn>
                <a:cxn ang="0">
                  <a:pos x="24" y="27"/>
                </a:cxn>
                <a:cxn ang="0">
                  <a:pos x="24" y="27"/>
                </a:cxn>
                <a:cxn ang="0">
                  <a:pos x="24" y="31"/>
                </a:cxn>
                <a:cxn ang="0">
                  <a:pos x="21" y="35"/>
                </a:cxn>
                <a:cxn ang="0">
                  <a:pos x="17" y="37"/>
                </a:cxn>
                <a:cxn ang="0">
                  <a:pos x="11" y="38"/>
                </a:cxn>
                <a:cxn ang="0">
                  <a:pos x="11" y="38"/>
                </a:cxn>
                <a:cxn ang="0">
                  <a:pos x="6" y="37"/>
                </a:cxn>
                <a:cxn ang="0">
                  <a:pos x="0" y="35"/>
                </a:cxn>
                <a:cxn ang="0">
                  <a:pos x="1" y="31"/>
                </a:cxn>
                <a:cxn ang="0">
                  <a:pos x="1" y="31"/>
                </a:cxn>
              </a:cxnLst>
              <a:rect l="0" t="0" r="r" b="b"/>
              <a:pathLst>
                <a:path w="24" h="38">
                  <a:moveTo>
                    <a:pt x="1" y="31"/>
                  </a:moveTo>
                  <a:lnTo>
                    <a:pt x="1" y="31"/>
                  </a:lnTo>
                  <a:lnTo>
                    <a:pt x="6" y="32"/>
                  </a:lnTo>
                  <a:lnTo>
                    <a:pt x="11" y="32"/>
                  </a:lnTo>
                  <a:lnTo>
                    <a:pt x="11" y="32"/>
                  </a:lnTo>
                  <a:lnTo>
                    <a:pt x="14" y="32"/>
                  </a:lnTo>
                  <a:lnTo>
                    <a:pt x="15" y="31"/>
                  </a:lnTo>
                  <a:lnTo>
                    <a:pt x="17" y="29"/>
                  </a:lnTo>
                  <a:lnTo>
                    <a:pt x="18" y="28"/>
                  </a:lnTo>
                  <a:lnTo>
                    <a:pt x="18" y="28"/>
                  </a:lnTo>
                  <a:lnTo>
                    <a:pt x="17" y="25"/>
                  </a:lnTo>
                  <a:lnTo>
                    <a:pt x="17" y="24"/>
                  </a:lnTo>
                  <a:lnTo>
                    <a:pt x="11" y="21"/>
                  </a:lnTo>
                  <a:lnTo>
                    <a:pt x="11" y="21"/>
                  </a:lnTo>
                  <a:lnTo>
                    <a:pt x="7" y="18"/>
                  </a:lnTo>
                  <a:lnTo>
                    <a:pt x="4" y="17"/>
                  </a:lnTo>
                  <a:lnTo>
                    <a:pt x="1" y="14"/>
                  </a:lnTo>
                  <a:lnTo>
                    <a:pt x="1" y="11"/>
                  </a:lnTo>
                  <a:lnTo>
                    <a:pt x="1" y="11"/>
                  </a:lnTo>
                  <a:lnTo>
                    <a:pt x="3" y="7"/>
                  </a:lnTo>
                  <a:lnTo>
                    <a:pt x="4" y="3"/>
                  </a:lnTo>
                  <a:lnTo>
                    <a:pt x="8" y="1"/>
                  </a:lnTo>
                  <a:lnTo>
                    <a:pt x="14" y="0"/>
                  </a:lnTo>
                  <a:lnTo>
                    <a:pt x="14" y="0"/>
                  </a:lnTo>
                  <a:lnTo>
                    <a:pt x="20" y="0"/>
                  </a:lnTo>
                  <a:lnTo>
                    <a:pt x="22" y="3"/>
                  </a:lnTo>
                  <a:lnTo>
                    <a:pt x="21" y="7"/>
                  </a:lnTo>
                  <a:lnTo>
                    <a:pt x="21" y="7"/>
                  </a:lnTo>
                  <a:lnTo>
                    <a:pt x="18" y="6"/>
                  </a:lnTo>
                  <a:lnTo>
                    <a:pt x="14" y="4"/>
                  </a:lnTo>
                  <a:lnTo>
                    <a:pt x="14" y="4"/>
                  </a:lnTo>
                  <a:lnTo>
                    <a:pt x="11" y="6"/>
                  </a:lnTo>
                  <a:lnTo>
                    <a:pt x="10" y="7"/>
                  </a:lnTo>
                  <a:lnTo>
                    <a:pt x="8" y="8"/>
                  </a:lnTo>
                  <a:lnTo>
                    <a:pt x="8" y="10"/>
                  </a:lnTo>
                  <a:lnTo>
                    <a:pt x="8" y="10"/>
                  </a:lnTo>
                  <a:lnTo>
                    <a:pt x="8" y="11"/>
                  </a:lnTo>
                  <a:lnTo>
                    <a:pt x="10" y="14"/>
                  </a:lnTo>
                  <a:lnTo>
                    <a:pt x="14" y="15"/>
                  </a:lnTo>
                  <a:lnTo>
                    <a:pt x="14" y="15"/>
                  </a:lnTo>
                  <a:lnTo>
                    <a:pt x="18" y="18"/>
                  </a:lnTo>
                  <a:lnTo>
                    <a:pt x="21" y="20"/>
                  </a:lnTo>
                  <a:lnTo>
                    <a:pt x="24" y="24"/>
                  </a:lnTo>
                  <a:lnTo>
                    <a:pt x="24" y="27"/>
                  </a:lnTo>
                  <a:lnTo>
                    <a:pt x="24" y="27"/>
                  </a:lnTo>
                  <a:lnTo>
                    <a:pt x="24" y="31"/>
                  </a:lnTo>
                  <a:lnTo>
                    <a:pt x="21" y="35"/>
                  </a:lnTo>
                  <a:lnTo>
                    <a:pt x="17" y="37"/>
                  </a:lnTo>
                  <a:lnTo>
                    <a:pt x="11" y="38"/>
                  </a:lnTo>
                  <a:lnTo>
                    <a:pt x="11" y="38"/>
                  </a:lnTo>
                  <a:lnTo>
                    <a:pt x="6" y="37"/>
                  </a:lnTo>
                  <a:lnTo>
                    <a:pt x="0" y="35"/>
                  </a:lnTo>
                  <a:lnTo>
                    <a:pt x="1" y="31"/>
                  </a:lnTo>
                  <a:lnTo>
                    <a:pt x="1" y="31"/>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43" name="Freeform 35"/>
            <p:cNvSpPr>
              <a:spLocks/>
            </p:cNvSpPr>
            <p:nvPr/>
          </p:nvSpPr>
          <p:spPr bwMode="auto">
            <a:xfrm>
              <a:off x="7186613" y="6432550"/>
              <a:ext cx="33338" cy="41275"/>
            </a:xfrm>
            <a:custGeom>
              <a:avLst/>
              <a:gdLst/>
              <a:ahLst/>
              <a:cxnLst>
                <a:cxn ang="0">
                  <a:pos x="42" y="49"/>
                </a:cxn>
                <a:cxn ang="0">
                  <a:pos x="42" y="49"/>
                </a:cxn>
                <a:cxn ang="0">
                  <a:pos x="35" y="51"/>
                </a:cxn>
                <a:cxn ang="0">
                  <a:pos x="26" y="52"/>
                </a:cxn>
                <a:cxn ang="0">
                  <a:pos x="26" y="52"/>
                </a:cxn>
                <a:cxn ang="0">
                  <a:pos x="21" y="51"/>
                </a:cxn>
                <a:cxn ang="0">
                  <a:pos x="15" y="51"/>
                </a:cxn>
                <a:cxn ang="0">
                  <a:pos x="11" y="48"/>
                </a:cxn>
                <a:cxn ang="0">
                  <a:pos x="8" y="45"/>
                </a:cxn>
                <a:cxn ang="0">
                  <a:pos x="8" y="45"/>
                </a:cxn>
                <a:cxn ang="0">
                  <a:pos x="4" y="41"/>
                </a:cxn>
                <a:cxn ang="0">
                  <a:pos x="3" y="36"/>
                </a:cxn>
                <a:cxn ang="0">
                  <a:pos x="1" y="32"/>
                </a:cxn>
                <a:cxn ang="0">
                  <a:pos x="0" y="27"/>
                </a:cxn>
                <a:cxn ang="0">
                  <a:pos x="0" y="27"/>
                </a:cxn>
                <a:cxn ang="0">
                  <a:pos x="1" y="21"/>
                </a:cxn>
                <a:cxn ang="0">
                  <a:pos x="3" y="15"/>
                </a:cxn>
                <a:cxn ang="0">
                  <a:pos x="4" y="11"/>
                </a:cxn>
                <a:cxn ang="0">
                  <a:pos x="8" y="7"/>
                </a:cxn>
                <a:cxn ang="0">
                  <a:pos x="12" y="4"/>
                </a:cxn>
                <a:cxn ang="0">
                  <a:pos x="17" y="1"/>
                </a:cxn>
                <a:cxn ang="0">
                  <a:pos x="22" y="0"/>
                </a:cxn>
                <a:cxn ang="0">
                  <a:pos x="28" y="0"/>
                </a:cxn>
                <a:cxn ang="0">
                  <a:pos x="28" y="0"/>
                </a:cxn>
                <a:cxn ang="0">
                  <a:pos x="35" y="1"/>
                </a:cxn>
                <a:cxn ang="0">
                  <a:pos x="40" y="3"/>
                </a:cxn>
                <a:cxn ang="0">
                  <a:pos x="39" y="8"/>
                </a:cxn>
                <a:cxn ang="0">
                  <a:pos x="39" y="8"/>
                </a:cxn>
                <a:cxn ang="0">
                  <a:pos x="33" y="6"/>
                </a:cxn>
                <a:cxn ang="0">
                  <a:pos x="28" y="6"/>
                </a:cxn>
                <a:cxn ang="0">
                  <a:pos x="28" y="6"/>
                </a:cxn>
                <a:cxn ang="0">
                  <a:pos x="19" y="7"/>
                </a:cxn>
                <a:cxn ang="0">
                  <a:pos x="12" y="11"/>
                </a:cxn>
                <a:cxn ang="0">
                  <a:pos x="8" y="17"/>
                </a:cxn>
                <a:cxn ang="0">
                  <a:pos x="7" y="25"/>
                </a:cxn>
                <a:cxn ang="0">
                  <a:pos x="7" y="25"/>
                </a:cxn>
                <a:cxn ang="0">
                  <a:pos x="8" y="34"/>
                </a:cxn>
                <a:cxn ang="0">
                  <a:pos x="12" y="41"/>
                </a:cxn>
                <a:cxn ang="0">
                  <a:pos x="19" y="45"/>
                </a:cxn>
                <a:cxn ang="0">
                  <a:pos x="26" y="46"/>
                </a:cxn>
                <a:cxn ang="0">
                  <a:pos x="26" y="46"/>
                </a:cxn>
                <a:cxn ang="0">
                  <a:pos x="32" y="46"/>
                </a:cxn>
                <a:cxn ang="0">
                  <a:pos x="35" y="45"/>
                </a:cxn>
                <a:cxn ang="0">
                  <a:pos x="35" y="29"/>
                </a:cxn>
                <a:cxn ang="0">
                  <a:pos x="25" y="29"/>
                </a:cxn>
                <a:cxn ang="0">
                  <a:pos x="25" y="24"/>
                </a:cxn>
                <a:cxn ang="0">
                  <a:pos x="42" y="24"/>
                </a:cxn>
                <a:cxn ang="0">
                  <a:pos x="42" y="49"/>
                </a:cxn>
                <a:cxn ang="0">
                  <a:pos x="42" y="49"/>
                </a:cxn>
              </a:cxnLst>
              <a:rect l="0" t="0" r="r" b="b"/>
              <a:pathLst>
                <a:path w="42" h="52">
                  <a:moveTo>
                    <a:pt x="42" y="49"/>
                  </a:moveTo>
                  <a:lnTo>
                    <a:pt x="42" y="49"/>
                  </a:lnTo>
                  <a:lnTo>
                    <a:pt x="35" y="51"/>
                  </a:lnTo>
                  <a:lnTo>
                    <a:pt x="26" y="52"/>
                  </a:lnTo>
                  <a:lnTo>
                    <a:pt x="26" y="52"/>
                  </a:lnTo>
                  <a:lnTo>
                    <a:pt x="21" y="51"/>
                  </a:lnTo>
                  <a:lnTo>
                    <a:pt x="15" y="51"/>
                  </a:lnTo>
                  <a:lnTo>
                    <a:pt x="11" y="48"/>
                  </a:lnTo>
                  <a:lnTo>
                    <a:pt x="8" y="45"/>
                  </a:lnTo>
                  <a:lnTo>
                    <a:pt x="8" y="45"/>
                  </a:lnTo>
                  <a:lnTo>
                    <a:pt x="4" y="41"/>
                  </a:lnTo>
                  <a:lnTo>
                    <a:pt x="3" y="36"/>
                  </a:lnTo>
                  <a:lnTo>
                    <a:pt x="1" y="32"/>
                  </a:lnTo>
                  <a:lnTo>
                    <a:pt x="0" y="27"/>
                  </a:lnTo>
                  <a:lnTo>
                    <a:pt x="0" y="27"/>
                  </a:lnTo>
                  <a:lnTo>
                    <a:pt x="1" y="21"/>
                  </a:lnTo>
                  <a:lnTo>
                    <a:pt x="3" y="15"/>
                  </a:lnTo>
                  <a:lnTo>
                    <a:pt x="4" y="11"/>
                  </a:lnTo>
                  <a:lnTo>
                    <a:pt x="8" y="7"/>
                  </a:lnTo>
                  <a:lnTo>
                    <a:pt x="12" y="4"/>
                  </a:lnTo>
                  <a:lnTo>
                    <a:pt x="17" y="1"/>
                  </a:lnTo>
                  <a:lnTo>
                    <a:pt x="22" y="0"/>
                  </a:lnTo>
                  <a:lnTo>
                    <a:pt x="28" y="0"/>
                  </a:lnTo>
                  <a:lnTo>
                    <a:pt x="28" y="0"/>
                  </a:lnTo>
                  <a:lnTo>
                    <a:pt x="35" y="1"/>
                  </a:lnTo>
                  <a:lnTo>
                    <a:pt x="40" y="3"/>
                  </a:lnTo>
                  <a:lnTo>
                    <a:pt x="39" y="8"/>
                  </a:lnTo>
                  <a:lnTo>
                    <a:pt x="39" y="8"/>
                  </a:lnTo>
                  <a:lnTo>
                    <a:pt x="33" y="6"/>
                  </a:lnTo>
                  <a:lnTo>
                    <a:pt x="28" y="6"/>
                  </a:lnTo>
                  <a:lnTo>
                    <a:pt x="28" y="6"/>
                  </a:lnTo>
                  <a:lnTo>
                    <a:pt x="19" y="7"/>
                  </a:lnTo>
                  <a:lnTo>
                    <a:pt x="12" y="11"/>
                  </a:lnTo>
                  <a:lnTo>
                    <a:pt x="8" y="17"/>
                  </a:lnTo>
                  <a:lnTo>
                    <a:pt x="7" y="25"/>
                  </a:lnTo>
                  <a:lnTo>
                    <a:pt x="7" y="25"/>
                  </a:lnTo>
                  <a:lnTo>
                    <a:pt x="8" y="34"/>
                  </a:lnTo>
                  <a:lnTo>
                    <a:pt x="12" y="41"/>
                  </a:lnTo>
                  <a:lnTo>
                    <a:pt x="19" y="45"/>
                  </a:lnTo>
                  <a:lnTo>
                    <a:pt x="26" y="46"/>
                  </a:lnTo>
                  <a:lnTo>
                    <a:pt x="26" y="46"/>
                  </a:lnTo>
                  <a:lnTo>
                    <a:pt x="32" y="46"/>
                  </a:lnTo>
                  <a:lnTo>
                    <a:pt x="35" y="45"/>
                  </a:lnTo>
                  <a:lnTo>
                    <a:pt x="35" y="29"/>
                  </a:lnTo>
                  <a:lnTo>
                    <a:pt x="25" y="29"/>
                  </a:lnTo>
                  <a:lnTo>
                    <a:pt x="25" y="24"/>
                  </a:lnTo>
                  <a:lnTo>
                    <a:pt x="42" y="24"/>
                  </a:lnTo>
                  <a:lnTo>
                    <a:pt x="42" y="49"/>
                  </a:lnTo>
                  <a:lnTo>
                    <a:pt x="42" y="49"/>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44" name="Freeform 36"/>
            <p:cNvSpPr>
              <a:spLocks/>
            </p:cNvSpPr>
            <p:nvPr/>
          </p:nvSpPr>
          <p:spPr bwMode="auto">
            <a:xfrm>
              <a:off x="7227888" y="6430963"/>
              <a:ext cx="6350" cy="41275"/>
            </a:xfrm>
            <a:custGeom>
              <a:avLst/>
              <a:gdLst/>
              <a:ahLst/>
              <a:cxnLst>
                <a:cxn ang="0">
                  <a:pos x="0" y="0"/>
                </a:cxn>
                <a:cxn ang="0">
                  <a:pos x="7" y="0"/>
                </a:cxn>
                <a:cxn ang="0">
                  <a:pos x="7" y="53"/>
                </a:cxn>
                <a:cxn ang="0">
                  <a:pos x="0" y="53"/>
                </a:cxn>
                <a:cxn ang="0">
                  <a:pos x="0" y="0"/>
                </a:cxn>
                <a:cxn ang="0">
                  <a:pos x="0" y="0"/>
                </a:cxn>
              </a:cxnLst>
              <a:rect l="0" t="0" r="r" b="b"/>
              <a:pathLst>
                <a:path w="7" h="53">
                  <a:moveTo>
                    <a:pt x="0" y="0"/>
                  </a:moveTo>
                  <a:lnTo>
                    <a:pt x="7" y="0"/>
                  </a:lnTo>
                  <a:lnTo>
                    <a:pt x="7" y="53"/>
                  </a:lnTo>
                  <a:lnTo>
                    <a:pt x="0" y="53"/>
                  </a:lnTo>
                  <a:lnTo>
                    <a:pt x="0" y="0"/>
                  </a:lnTo>
                  <a:lnTo>
                    <a:pt x="0" y="0"/>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45" name="Freeform 37"/>
            <p:cNvSpPr>
              <a:spLocks noEditPoints="1"/>
            </p:cNvSpPr>
            <p:nvPr/>
          </p:nvSpPr>
          <p:spPr bwMode="auto">
            <a:xfrm>
              <a:off x="7240588" y="6443663"/>
              <a:ext cx="28575" cy="30162"/>
            </a:xfrm>
            <a:custGeom>
              <a:avLst/>
              <a:gdLst/>
              <a:ahLst/>
              <a:cxnLst>
                <a:cxn ang="0">
                  <a:pos x="6" y="20"/>
                </a:cxn>
                <a:cxn ang="0">
                  <a:pos x="6" y="20"/>
                </a:cxn>
                <a:cxn ang="0">
                  <a:pos x="7" y="24"/>
                </a:cxn>
                <a:cxn ang="0">
                  <a:pos x="9" y="29"/>
                </a:cxn>
                <a:cxn ang="0">
                  <a:pos x="13" y="32"/>
                </a:cxn>
                <a:cxn ang="0">
                  <a:pos x="17" y="32"/>
                </a:cxn>
                <a:cxn ang="0">
                  <a:pos x="17" y="32"/>
                </a:cxn>
                <a:cxn ang="0">
                  <a:pos x="21" y="32"/>
                </a:cxn>
                <a:cxn ang="0">
                  <a:pos x="25" y="29"/>
                </a:cxn>
                <a:cxn ang="0">
                  <a:pos x="27" y="24"/>
                </a:cxn>
                <a:cxn ang="0">
                  <a:pos x="28" y="18"/>
                </a:cxn>
                <a:cxn ang="0">
                  <a:pos x="28" y="18"/>
                </a:cxn>
                <a:cxn ang="0">
                  <a:pos x="28" y="14"/>
                </a:cxn>
                <a:cxn ang="0">
                  <a:pos x="25" y="10"/>
                </a:cxn>
                <a:cxn ang="0">
                  <a:pos x="23" y="6"/>
                </a:cxn>
                <a:cxn ang="0">
                  <a:pos x="17" y="4"/>
                </a:cxn>
                <a:cxn ang="0">
                  <a:pos x="17" y="4"/>
                </a:cxn>
                <a:cxn ang="0">
                  <a:pos x="13" y="6"/>
                </a:cxn>
                <a:cxn ang="0">
                  <a:pos x="9" y="10"/>
                </a:cxn>
                <a:cxn ang="0">
                  <a:pos x="7" y="14"/>
                </a:cxn>
                <a:cxn ang="0">
                  <a:pos x="6" y="20"/>
                </a:cxn>
                <a:cxn ang="0">
                  <a:pos x="6" y="20"/>
                </a:cxn>
                <a:cxn ang="0">
                  <a:pos x="35" y="18"/>
                </a:cxn>
                <a:cxn ang="0">
                  <a:pos x="35" y="18"/>
                </a:cxn>
                <a:cxn ang="0">
                  <a:pos x="34" y="24"/>
                </a:cxn>
                <a:cxn ang="0">
                  <a:pos x="34" y="27"/>
                </a:cxn>
                <a:cxn ang="0">
                  <a:pos x="30" y="34"/>
                </a:cxn>
                <a:cxn ang="0">
                  <a:pos x="24" y="37"/>
                </a:cxn>
                <a:cxn ang="0">
                  <a:pos x="17" y="38"/>
                </a:cxn>
                <a:cxn ang="0">
                  <a:pos x="17" y="38"/>
                </a:cxn>
                <a:cxn ang="0">
                  <a:pos x="10" y="37"/>
                </a:cxn>
                <a:cxn ang="0">
                  <a:pos x="4" y="32"/>
                </a:cxn>
                <a:cxn ang="0">
                  <a:pos x="2" y="27"/>
                </a:cxn>
                <a:cxn ang="0">
                  <a:pos x="0" y="20"/>
                </a:cxn>
                <a:cxn ang="0">
                  <a:pos x="0" y="20"/>
                </a:cxn>
                <a:cxn ang="0">
                  <a:pos x="2" y="11"/>
                </a:cxn>
                <a:cxn ang="0">
                  <a:pos x="4" y="6"/>
                </a:cxn>
                <a:cxn ang="0">
                  <a:pos x="10" y="1"/>
                </a:cxn>
                <a:cxn ang="0">
                  <a:pos x="17" y="0"/>
                </a:cxn>
                <a:cxn ang="0">
                  <a:pos x="17" y="0"/>
                </a:cxn>
                <a:cxn ang="0">
                  <a:pos x="24" y="1"/>
                </a:cxn>
                <a:cxn ang="0">
                  <a:pos x="30" y="6"/>
                </a:cxn>
                <a:cxn ang="0">
                  <a:pos x="34" y="11"/>
                </a:cxn>
                <a:cxn ang="0">
                  <a:pos x="35" y="18"/>
                </a:cxn>
                <a:cxn ang="0">
                  <a:pos x="35" y="18"/>
                </a:cxn>
              </a:cxnLst>
              <a:rect l="0" t="0" r="r" b="b"/>
              <a:pathLst>
                <a:path w="35" h="38">
                  <a:moveTo>
                    <a:pt x="6" y="20"/>
                  </a:moveTo>
                  <a:lnTo>
                    <a:pt x="6" y="20"/>
                  </a:lnTo>
                  <a:lnTo>
                    <a:pt x="7" y="24"/>
                  </a:lnTo>
                  <a:lnTo>
                    <a:pt x="9" y="29"/>
                  </a:lnTo>
                  <a:lnTo>
                    <a:pt x="13" y="32"/>
                  </a:lnTo>
                  <a:lnTo>
                    <a:pt x="17" y="32"/>
                  </a:lnTo>
                  <a:lnTo>
                    <a:pt x="17" y="32"/>
                  </a:lnTo>
                  <a:lnTo>
                    <a:pt x="21" y="32"/>
                  </a:lnTo>
                  <a:lnTo>
                    <a:pt x="25" y="29"/>
                  </a:lnTo>
                  <a:lnTo>
                    <a:pt x="27" y="24"/>
                  </a:lnTo>
                  <a:lnTo>
                    <a:pt x="28" y="18"/>
                  </a:lnTo>
                  <a:lnTo>
                    <a:pt x="28" y="18"/>
                  </a:lnTo>
                  <a:lnTo>
                    <a:pt x="28" y="14"/>
                  </a:lnTo>
                  <a:lnTo>
                    <a:pt x="25" y="10"/>
                  </a:lnTo>
                  <a:lnTo>
                    <a:pt x="23" y="6"/>
                  </a:lnTo>
                  <a:lnTo>
                    <a:pt x="17" y="4"/>
                  </a:lnTo>
                  <a:lnTo>
                    <a:pt x="17" y="4"/>
                  </a:lnTo>
                  <a:lnTo>
                    <a:pt x="13" y="6"/>
                  </a:lnTo>
                  <a:lnTo>
                    <a:pt x="9" y="10"/>
                  </a:lnTo>
                  <a:lnTo>
                    <a:pt x="7" y="14"/>
                  </a:lnTo>
                  <a:lnTo>
                    <a:pt x="6" y="20"/>
                  </a:lnTo>
                  <a:lnTo>
                    <a:pt x="6" y="20"/>
                  </a:lnTo>
                  <a:close/>
                  <a:moveTo>
                    <a:pt x="35" y="18"/>
                  </a:moveTo>
                  <a:lnTo>
                    <a:pt x="35" y="18"/>
                  </a:lnTo>
                  <a:lnTo>
                    <a:pt x="34" y="24"/>
                  </a:lnTo>
                  <a:lnTo>
                    <a:pt x="34" y="27"/>
                  </a:lnTo>
                  <a:lnTo>
                    <a:pt x="30" y="34"/>
                  </a:lnTo>
                  <a:lnTo>
                    <a:pt x="24" y="37"/>
                  </a:lnTo>
                  <a:lnTo>
                    <a:pt x="17" y="38"/>
                  </a:lnTo>
                  <a:lnTo>
                    <a:pt x="17" y="38"/>
                  </a:lnTo>
                  <a:lnTo>
                    <a:pt x="10" y="37"/>
                  </a:lnTo>
                  <a:lnTo>
                    <a:pt x="4" y="32"/>
                  </a:lnTo>
                  <a:lnTo>
                    <a:pt x="2" y="27"/>
                  </a:lnTo>
                  <a:lnTo>
                    <a:pt x="0" y="20"/>
                  </a:lnTo>
                  <a:lnTo>
                    <a:pt x="0" y="20"/>
                  </a:lnTo>
                  <a:lnTo>
                    <a:pt x="2" y="11"/>
                  </a:lnTo>
                  <a:lnTo>
                    <a:pt x="4" y="6"/>
                  </a:lnTo>
                  <a:lnTo>
                    <a:pt x="10" y="1"/>
                  </a:lnTo>
                  <a:lnTo>
                    <a:pt x="17" y="0"/>
                  </a:lnTo>
                  <a:lnTo>
                    <a:pt x="17" y="0"/>
                  </a:lnTo>
                  <a:lnTo>
                    <a:pt x="24" y="1"/>
                  </a:lnTo>
                  <a:lnTo>
                    <a:pt x="30" y="6"/>
                  </a:lnTo>
                  <a:lnTo>
                    <a:pt x="34" y="11"/>
                  </a:lnTo>
                  <a:lnTo>
                    <a:pt x="35" y="18"/>
                  </a:lnTo>
                  <a:lnTo>
                    <a:pt x="35" y="18"/>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46" name="Freeform 38"/>
            <p:cNvSpPr>
              <a:spLocks/>
            </p:cNvSpPr>
            <p:nvPr/>
          </p:nvSpPr>
          <p:spPr bwMode="auto">
            <a:xfrm>
              <a:off x="7270750" y="6445250"/>
              <a:ext cx="26988" cy="26987"/>
            </a:xfrm>
            <a:custGeom>
              <a:avLst/>
              <a:gdLst/>
              <a:ahLst/>
              <a:cxnLst>
                <a:cxn ang="0">
                  <a:pos x="7" y="0"/>
                </a:cxn>
                <a:cxn ang="0">
                  <a:pos x="14" y="20"/>
                </a:cxn>
                <a:cxn ang="0">
                  <a:pos x="14" y="20"/>
                </a:cxn>
                <a:cxn ang="0">
                  <a:pos x="17" y="30"/>
                </a:cxn>
                <a:cxn ang="0">
                  <a:pos x="17" y="30"/>
                </a:cxn>
                <a:cxn ang="0">
                  <a:pos x="17" y="30"/>
                </a:cxn>
                <a:cxn ang="0">
                  <a:pos x="21" y="20"/>
                </a:cxn>
                <a:cxn ang="0">
                  <a:pos x="28" y="0"/>
                </a:cxn>
                <a:cxn ang="0">
                  <a:pos x="34" y="0"/>
                </a:cxn>
                <a:cxn ang="0">
                  <a:pos x="20" y="36"/>
                </a:cxn>
                <a:cxn ang="0">
                  <a:pos x="14" y="36"/>
                </a:cxn>
                <a:cxn ang="0">
                  <a:pos x="0" y="0"/>
                </a:cxn>
                <a:cxn ang="0">
                  <a:pos x="7" y="0"/>
                </a:cxn>
                <a:cxn ang="0">
                  <a:pos x="7" y="0"/>
                </a:cxn>
              </a:cxnLst>
              <a:rect l="0" t="0" r="r" b="b"/>
              <a:pathLst>
                <a:path w="34" h="36">
                  <a:moveTo>
                    <a:pt x="7" y="0"/>
                  </a:moveTo>
                  <a:lnTo>
                    <a:pt x="14" y="20"/>
                  </a:lnTo>
                  <a:lnTo>
                    <a:pt x="14" y="20"/>
                  </a:lnTo>
                  <a:lnTo>
                    <a:pt x="17" y="30"/>
                  </a:lnTo>
                  <a:lnTo>
                    <a:pt x="17" y="30"/>
                  </a:lnTo>
                  <a:lnTo>
                    <a:pt x="17" y="30"/>
                  </a:lnTo>
                  <a:lnTo>
                    <a:pt x="21" y="20"/>
                  </a:lnTo>
                  <a:lnTo>
                    <a:pt x="28" y="0"/>
                  </a:lnTo>
                  <a:lnTo>
                    <a:pt x="34" y="0"/>
                  </a:lnTo>
                  <a:lnTo>
                    <a:pt x="20" y="36"/>
                  </a:lnTo>
                  <a:lnTo>
                    <a:pt x="14" y="36"/>
                  </a:lnTo>
                  <a:lnTo>
                    <a:pt x="0" y="0"/>
                  </a:lnTo>
                  <a:lnTo>
                    <a:pt x="7" y="0"/>
                  </a:lnTo>
                  <a:lnTo>
                    <a:pt x="7" y="0"/>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47" name="Freeform 39"/>
            <p:cNvSpPr>
              <a:spLocks/>
            </p:cNvSpPr>
            <p:nvPr/>
          </p:nvSpPr>
          <p:spPr bwMode="auto">
            <a:xfrm>
              <a:off x="7300913" y="6443663"/>
              <a:ext cx="19050" cy="30162"/>
            </a:xfrm>
            <a:custGeom>
              <a:avLst/>
              <a:gdLst/>
              <a:ahLst/>
              <a:cxnLst>
                <a:cxn ang="0">
                  <a:pos x="1" y="31"/>
                </a:cxn>
                <a:cxn ang="0">
                  <a:pos x="1" y="31"/>
                </a:cxn>
                <a:cxn ang="0">
                  <a:pos x="5" y="32"/>
                </a:cxn>
                <a:cxn ang="0">
                  <a:pos x="10" y="32"/>
                </a:cxn>
                <a:cxn ang="0">
                  <a:pos x="10" y="32"/>
                </a:cxn>
                <a:cxn ang="0">
                  <a:pos x="12" y="32"/>
                </a:cxn>
                <a:cxn ang="0">
                  <a:pos x="15" y="31"/>
                </a:cxn>
                <a:cxn ang="0">
                  <a:pos x="17" y="29"/>
                </a:cxn>
                <a:cxn ang="0">
                  <a:pos x="17" y="28"/>
                </a:cxn>
                <a:cxn ang="0">
                  <a:pos x="17" y="28"/>
                </a:cxn>
                <a:cxn ang="0">
                  <a:pos x="17" y="25"/>
                </a:cxn>
                <a:cxn ang="0">
                  <a:pos x="15" y="24"/>
                </a:cxn>
                <a:cxn ang="0">
                  <a:pos x="10" y="21"/>
                </a:cxn>
                <a:cxn ang="0">
                  <a:pos x="10" y="21"/>
                </a:cxn>
                <a:cxn ang="0">
                  <a:pos x="5" y="18"/>
                </a:cxn>
                <a:cxn ang="0">
                  <a:pos x="3" y="17"/>
                </a:cxn>
                <a:cxn ang="0">
                  <a:pos x="1" y="14"/>
                </a:cxn>
                <a:cxn ang="0">
                  <a:pos x="1" y="11"/>
                </a:cxn>
                <a:cxn ang="0">
                  <a:pos x="1" y="11"/>
                </a:cxn>
                <a:cxn ang="0">
                  <a:pos x="1" y="7"/>
                </a:cxn>
                <a:cxn ang="0">
                  <a:pos x="4" y="3"/>
                </a:cxn>
                <a:cxn ang="0">
                  <a:pos x="8" y="1"/>
                </a:cxn>
                <a:cxn ang="0">
                  <a:pos x="12" y="0"/>
                </a:cxn>
                <a:cxn ang="0">
                  <a:pos x="12" y="0"/>
                </a:cxn>
                <a:cxn ang="0">
                  <a:pos x="18" y="0"/>
                </a:cxn>
                <a:cxn ang="0">
                  <a:pos x="22" y="3"/>
                </a:cxn>
                <a:cxn ang="0">
                  <a:pos x="21" y="7"/>
                </a:cxn>
                <a:cxn ang="0">
                  <a:pos x="21" y="7"/>
                </a:cxn>
                <a:cxn ang="0">
                  <a:pos x="17" y="6"/>
                </a:cxn>
                <a:cxn ang="0">
                  <a:pos x="12" y="4"/>
                </a:cxn>
                <a:cxn ang="0">
                  <a:pos x="12" y="4"/>
                </a:cxn>
                <a:cxn ang="0">
                  <a:pos x="10" y="6"/>
                </a:cxn>
                <a:cxn ang="0">
                  <a:pos x="8" y="7"/>
                </a:cxn>
                <a:cxn ang="0">
                  <a:pos x="7" y="8"/>
                </a:cxn>
                <a:cxn ang="0">
                  <a:pos x="7" y="10"/>
                </a:cxn>
                <a:cxn ang="0">
                  <a:pos x="7" y="10"/>
                </a:cxn>
                <a:cxn ang="0">
                  <a:pos x="7" y="11"/>
                </a:cxn>
                <a:cxn ang="0">
                  <a:pos x="8" y="14"/>
                </a:cxn>
                <a:cxn ang="0">
                  <a:pos x="14" y="15"/>
                </a:cxn>
                <a:cxn ang="0">
                  <a:pos x="14" y="15"/>
                </a:cxn>
                <a:cxn ang="0">
                  <a:pos x="18" y="18"/>
                </a:cxn>
                <a:cxn ang="0">
                  <a:pos x="21" y="20"/>
                </a:cxn>
                <a:cxn ang="0">
                  <a:pos x="22" y="24"/>
                </a:cxn>
                <a:cxn ang="0">
                  <a:pos x="24" y="27"/>
                </a:cxn>
                <a:cxn ang="0">
                  <a:pos x="24" y="27"/>
                </a:cxn>
                <a:cxn ang="0">
                  <a:pos x="22" y="31"/>
                </a:cxn>
                <a:cxn ang="0">
                  <a:pos x="19" y="35"/>
                </a:cxn>
                <a:cxn ang="0">
                  <a:pos x="15" y="37"/>
                </a:cxn>
                <a:cxn ang="0">
                  <a:pos x="10" y="38"/>
                </a:cxn>
                <a:cxn ang="0">
                  <a:pos x="10" y="38"/>
                </a:cxn>
                <a:cxn ang="0">
                  <a:pos x="4" y="37"/>
                </a:cxn>
                <a:cxn ang="0">
                  <a:pos x="0" y="35"/>
                </a:cxn>
                <a:cxn ang="0">
                  <a:pos x="1" y="31"/>
                </a:cxn>
                <a:cxn ang="0">
                  <a:pos x="1" y="31"/>
                </a:cxn>
              </a:cxnLst>
              <a:rect l="0" t="0" r="r" b="b"/>
              <a:pathLst>
                <a:path w="24" h="38">
                  <a:moveTo>
                    <a:pt x="1" y="31"/>
                  </a:moveTo>
                  <a:lnTo>
                    <a:pt x="1" y="31"/>
                  </a:lnTo>
                  <a:lnTo>
                    <a:pt x="5" y="32"/>
                  </a:lnTo>
                  <a:lnTo>
                    <a:pt x="10" y="32"/>
                  </a:lnTo>
                  <a:lnTo>
                    <a:pt x="10" y="32"/>
                  </a:lnTo>
                  <a:lnTo>
                    <a:pt x="12" y="32"/>
                  </a:lnTo>
                  <a:lnTo>
                    <a:pt x="15" y="31"/>
                  </a:lnTo>
                  <a:lnTo>
                    <a:pt x="17" y="29"/>
                  </a:lnTo>
                  <a:lnTo>
                    <a:pt x="17" y="28"/>
                  </a:lnTo>
                  <a:lnTo>
                    <a:pt x="17" y="28"/>
                  </a:lnTo>
                  <a:lnTo>
                    <a:pt x="17" y="25"/>
                  </a:lnTo>
                  <a:lnTo>
                    <a:pt x="15" y="24"/>
                  </a:lnTo>
                  <a:lnTo>
                    <a:pt x="10" y="21"/>
                  </a:lnTo>
                  <a:lnTo>
                    <a:pt x="10" y="21"/>
                  </a:lnTo>
                  <a:lnTo>
                    <a:pt x="5" y="18"/>
                  </a:lnTo>
                  <a:lnTo>
                    <a:pt x="3" y="17"/>
                  </a:lnTo>
                  <a:lnTo>
                    <a:pt x="1" y="14"/>
                  </a:lnTo>
                  <a:lnTo>
                    <a:pt x="1" y="11"/>
                  </a:lnTo>
                  <a:lnTo>
                    <a:pt x="1" y="11"/>
                  </a:lnTo>
                  <a:lnTo>
                    <a:pt x="1" y="7"/>
                  </a:lnTo>
                  <a:lnTo>
                    <a:pt x="4" y="3"/>
                  </a:lnTo>
                  <a:lnTo>
                    <a:pt x="8" y="1"/>
                  </a:lnTo>
                  <a:lnTo>
                    <a:pt x="12" y="0"/>
                  </a:lnTo>
                  <a:lnTo>
                    <a:pt x="12" y="0"/>
                  </a:lnTo>
                  <a:lnTo>
                    <a:pt x="18" y="0"/>
                  </a:lnTo>
                  <a:lnTo>
                    <a:pt x="22" y="3"/>
                  </a:lnTo>
                  <a:lnTo>
                    <a:pt x="21" y="7"/>
                  </a:lnTo>
                  <a:lnTo>
                    <a:pt x="21" y="7"/>
                  </a:lnTo>
                  <a:lnTo>
                    <a:pt x="17" y="6"/>
                  </a:lnTo>
                  <a:lnTo>
                    <a:pt x="12" y="4"/>
                  </a:lnTo>
                  <a:lnTo>
                    <a:pt x="12" y="4"/>
                  </a:lnTo>
                  <a:lnTo>
                    <a:pt x="10" y="6"/>
                  </a:lnTo>
                  <a:lnTo>
                    <a:pt x="8" y="7"/>
                  </a:lnTo>
                  <a:lnTo>
                    <a:pt x="7" y="8"/>
                  </a:lnTo>
                  <a:lnTo>
                    <a:pt x="7" y="10"/>
                  </a:lnTo>
                  <a:lnTo>
                    <a:pt x="7" y="10"/>
                  </a:lnTo>
                  <a:lnTo>
                    <a:pt x="7" y="11"/>
                  </a:lnTo>
                  <a:lnTo>
                    <a:pt x="8" y="14"/>
                  </a:lnTo>
                  <a:lnTo>
                    <a:pt x="14" y="15"/>
                  </a:lnTo>
                  <a:lnTo>
                    <a:pt x="14" y="15"/>
                  </a:lnTo>
                  <a:lnTo>
                    <a:pt x="18" y="18"/>
                  </a:lnTo>
                  <a:lnTo>
                    <a:pt x="21" y="20"/>
                  </a:lnTo>
                  <a:lnTo>
                    <a:pt x="22" y="24"/>
                  </a:lnTo>
                  <a:lnTo>
                    <a:pt x="24" y="27"/>
                  </a:lnTo>
                  <a:lnTo>
                    <a:pt x="24" y="27"/>
                  </a:lnTo>
                  <a:lnTo>
                    <a:pt x="22" y="31"/>
                  </a:lnTo>
                  <a:lnTo>
                    <a:pt x="19" y="35"/>
                  </a:lnTo>
                  <a:lnTo>
                    <a:pt x="15" y="37"/>
                  </a:lnTo>
                  <a:lnTo>
                    <a:pt x="10" y="38"/>
                  </a:lnTo>
                  <a:lnTo>
                    <a:pt x="10" y="38"/>
                  </a:lnTo>
                  <a:lnTo>
                    <a:pt x="4" y="37"/>
                  </a:lnTo>
                  <a:lnTo>
                    <a:pt x="0" y="35"/>
                  </a:lnTo>
                  <a:lnTo>
                    <a:pt x="1" y="31"/>
                  </a:lnTo>
                  <a:lnTo>
                    <a:pt x="1" y="31"/>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48" name="Freeform 40"/>
            <p:cNvSpPr>
              <a:spLocks/>
            </p:cNvSpPr>
            <p:nvPr/>
          </p:nvSpPr>
          <p:spPr bwMode="auto">
            <a:xfrm>
              <a:off x="7326313" y="6430963"/>
              <a:ext cx="23813" cy="41275"/>
            </a:xfrm>
            <a:custGeom>
              <a:avLst/>
              <a:gdLst/>
              <a:ahLst/>
              <a:cxnLst>
                <a:cxn ang="0">
                  <a:pos x="6" y="33"/>
                </a:cxn>
                <a:cxn ang="0">
                  <a:pos x="6" y="33"/>
                </a:cxn>
                <a:cxn ang="0">
                  <a:pos x="6" y="33"/>
                </a:cxn>
                <a:cxn ang="0">
                  <a:pos x="10" y="29"/>
                </a:cxn>
                <a:cxn ang="0">
                  <a:pos x="20" y="17"/>
                </a:cxn>
                <a:cxn ang="0">
                  <a:pos x="28" y="17"/>
                </a:cxn>
                <a:cxn ang="0">
                  <a:pos x="14" y="31"/>
                </a:cxn>
                <a:cxn ang="0">
                  <a:pos x="29" y="53"/>
                </a:cxn>
                <a:cxn ang="0">
                  <a:pos x="22" y="53"/>
                </a:cxn>
                <a:cxn ang="0">
                  <a:pos x="10" y="36"/>
                </a:cxn>
                <a:cxn ang="0">
                  <a:pos x="6" y="40"/>
                </a:cxn>
                <a:cxn ang="0">
                  <a:pos x="6" y="53"/>
                </a:cxn>
                <a:cxn ang="0">
                  <a:pos x="0" y="53"/>
                </a:cxn>
                <a:cxn ang="0">
                  <a:pos x="0" y="0"/>
                </a:cxn>
                <a:cxn ang="0">
                  <a:pos x="6" y="0"/>
                </a:cxn>
                <a:cxn ang="0">
                  <a:pos x="6" y="33"/>
                </a:cxn>
                <a:cxn ang="0">
                  <a:pos x="6" y="33"/>
                </a:cxn>
              </a:cxnLst>
              <a:rect l="0" t="0" r="r" b="b"/>
              <a:pathLst>
                <a:path w="29" h="53">
                  <a:moveTo>
                    <a:pt x="6" y="33"/>
                  </a:moveTo>
                  <a:lnTo>
                    <a:pt x="6" y="33"/>
                  </a:lnTo>
                  <a:lnTo>
                    <a:pt x="6" y="33"/>
                  </a:lnTo>
                  <a:lnTo>
                    <a:pt x="10" y="29"/>
                  </a:lnTo>
                  <a:lnTo>
                    <a:pt x="20" y="17"/>
                  </a:lnTo>
                  <a:lnTo>
                    <a:pt x="28" y="17"/>
                  </a:lnTo>
                  <a:lnTo>
                    <a:pt x="14" y="31"/>
                  </a:lnTo>
                  <a:lnTo>
                    <a:pt x="29" y="53"/>
                  </a:lnTo>
                  <a:lnTo>
                    <a:pt x="22" y="53"/>
                  </a:lnTo>
                  <a:lnTo>
                    <a:pt x="10" y="36"/>
                  </a:lnTo>
                  <a:lnTo>
                    <a:pt x="6" y="40"/>
                  </a:lnTo>
                  <a:lnTo>
                    <a:pt x="6" y="53"/>
                  </a:lnTo>
                  <a:lnTo>
                    <a:pt x="0" y="53"/>
                  </a:lnTo>
                  <a:lnTo>
                    <a:pt x="0" y="0"/>
                  </a:lnTo>
                  <a:lnTo>
                    <a:pt x="6" y="0"/>
                  </a:lnTo>
                  <a:lnTo>
                    <a:pt x="6" y="33"/>
                  </a:lnTo>
                  <a:lnTo>
                    <a:pt x="6" y="33"/>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49" name="Freeform 41"/>
            <p:cNvSpPr>
              <a:spLocks/>
            </p:cNvSpPr>
            <p:nvPr/>
          </p:nvSpPr>
          <p:spPr bwMode="auto">
            <a:xfrm>
              <a:off x="7350125" y="6445250"/>
              <a:ext cx="26988" cy="41275"/>
            </a:xfrm>
            <a:custGeom>
              <a:avLst/>
              <a:gdLst/>
              <a:ahLst/>
              <a:cxnLst>
                <a:cxn ang="0">
                  <a:pos x="7" y="0"/>
                </a:cxn>
                <a:cxn ang="0">
                  <a:pos x="15" y="21"/>
                </a:cxn>
                <a:cxn ang="0">
                  <a:pos x="15" y="21"/>
                </a:cxn>
                <a:cxn ang="0">
                  <a:pos x="17" y="28"/>
                </a:cxn>
                <a:cxn ang="0">
                  <a:pos x="17" y="28"/>
                </a:cxn>
                <a:cxn ang="0">
                  <a:pos x="17" y="28"/>
                </a:cxn>
                <a:cxn ang="0">
                  <a:pos x="19" y="21"/>
                </a:cxn>
                <a:cxn ang="0">
                  <a:pos x="26" y="0"/>
                </a:cxn>
                <a:cxn ang="0">
                  <a:pos x="33" y="0"/>
                </a:cxn>
                <a:cxn ang="0">
                  <a:pos x="24" y="26"/>
                </a:cxn>
                <a:cxn ang="0">
                  <a:pos x="24" y="26"/>
                </a:cxn>
                <a:cxn ang="0">
                  <a:pos x="18" y="40"/>
                </a:cxn>
                <a:cxn ang="0">
                  <a:pos x="15" y="45"/>
                </a:cxn>
                <a:cxn ang="0">
                  <a:pos x="11" y="48"/>
                </a:cxn>
                <a:cxn ang="0">
                  <a:pos x="11" y="48"/>
                </a:cxn>
                <a:cxn ang="0">
                  <a:pos x="7" y="51"/>
                </a:cxn>
                <a:cxn ang="0">
                  <a:pos x="4" y="52"/>
                </a:cxn>
                <a:cxn ang="0">
                  <a:pos x="1" y="47"/>
                </a:cxn>
                <a:cxn ang="0">
                  <a:pos x="1" y="47"/>
                </a:cxn>
                <a:cxn ang="0">
                  <a:pos x="7" y="44"/>
                </a:cxn>
                <a:cxn ang="0">
                  <a:pos x="7" y="44"/>
                </a:cxn>
                <a:cxn ang="0">
                  <a:pos x="10" y="41"/>
                </a:cxn>
                <a:cxn ang="0">
                  <a:pos x="12" y="37"/>
                </a:cxn>
                <a:cxn ang="0">
                  <a:pos x="12" y="37"/>
                </a:cxn>
                <a:cxn ang="0">
                  <a:pos x="14" y="36"/>
                </a:cxn>
                <a:cxn ang="0">
                  <a:pos x="14" y="36"/>
                </a:cxn>
                <a:cxn ang="0">
                  <a:pos x="12" y="33"/>
                </a:cxn>
                <a:cxn ang="0">
                  <a:pos x="0" y="0"/>
                </a:cxn>
                <a:cxn ang="0">
                  <a:pos x="7" y="0"/>
                </a:cxn>
                <a:cxn ang="0">
                  <a:pos x="7" y="0"/>
                </a:cxn>
              </a:cxnLst>
              <a:rect l="0" t="0" r="r" b="b"/>
              <a:pathLst>
                <a:path w="33" h="52">
                  <a:moveTo>
                    <a:pt x="7" y="0"/>
                  </a:moveTo>
                  <a:lnTo>
                    <a:pt x="15" y="21"/>
                  </a:lnTo>
                  <a:lnTo>
                    <a:pt x="15" y="21"/>
                  </a:lnTo>
                  <a:lnTo>
                    <a:pt x="17" y="28"/>
                  </a:lnTo>
                  <a:lnTo>
                    <a:pt x="17" y="28"/>
                  </a:lnTo>
                  <a:lnTo>
                    <a:pt x="17" y="28"/>
                  </a:lnTo>
                  <a:lnTo>
                    <a:pt x="19" y="21"/>
                  </a:lnTo>
                  <a:lnTo>
                    <a:pt x="26" y="0"/>
                  </a:lnTo>
                  <a:lnTo>
                    <a:pt x="33" y="0"/>
                  </a:lnTo>
                  <a:lnTo>
                    <a:pt x="24" y="26"/>
                  </a:lnTo>
                  <a:lnTo>
                    <a:pt x="24" y="26"/>
                  </a:lnTo>
                  <a:lnTo>
                    <a:pt x="18" y="40"/>
                  </a:lnTo>
                  <a:lnTo>
                    <a:pt x="15" y="45"/>
                  </a:lnTo>
                  <a:lnTo>
                    <a:pt x="11" y="48"/>
                  </a:lnTo>
                  <a:lnTo>
                    <a:pt x="11" y="48"/>
                  </a:lnTo>
                  <a:lnTo>
                    <a:pt x="7" y="51"/>
                  </a:lnTo>
                  <a:lnTo>
                    <a:pt x="4" y="52"/>
                  </a:lnTo>
                  <a:lnTo>
                    <a:pt x="1" y="47"/>
                  </a:lnTo>
                  <a:lnTo>
                    <a:pt x="1" y="47"/>
                  </a:lnTo>
                  <a:lnTo>
                    <a:pt x="7" y="44"/>
                  </a:lnTo>
                  <a:lnTo>
                    <a:pt x="7" y="44"/>
                  </a:lnTo>
                  <a:lnTo>
                    <a:pt x="10" y="41"/>
                  </a:lnTo>
                  <a:lnTo>
                    <a:pt x="12" y="37"/>
                  </a:lnTo>
                  <a:lnTo>
                    <a:pt x="12" y="37"/>
                  </a:lnTo>
                  <a:lnTo>
                    <a:pt x="14" y="36"/>
                  </a:lnTo>
                  <a:lnTo>
                    <a:pt x="14" y="36"/>
                  </a:lnTo>
                  <a:lnTo>
                    <a:pt x="12" y="33"/>
                  </a:lnTo>
                  <a:lnTo>
                    <a:pt x="0" y="0"/>
                  </a:lnTo>
                  <a:lnTo>
                    <a:pt x="7" y="0"/>
                  </a:lnTo>
                  <a:lnTo>
                    <a:pt x="7" y="0"/>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50" name="Freeform 42"/>
            <p:cNvSpPr>
              <a:spLocks noEditPoints="1"/>
            </p:cNvSpPr>
            <p:nvPr/>
          </p:nvSpPr>
          <p:spPr bwMode="auto">
            <a:xfrm>
              <a:off x="7392988" y="6443663"/>
              <a:ext cx="22225" cy="30162"/>
            </a:xfrm>
            <a:custGeom>
              <a:avLst/>
              <a:gdLst/>
              <a:ahLst/>
              <a:cxnLst>
                <a:cxn ang="0">
                  <a:pos x="21" y="18"/>
                </a:cxn>
                <a:cxn ang="0">
                  <a:pos x="21" y="18"/>
                </a:cxn>
                <a:cxn ang="0">
                  <a:pos x="16" y="18"/>
                </a:cxn>
                <a:cxn ang="0">
                  <a:pos x="11" y="20"/>
                </a:cxn>
                <a:cxn ang="0">
                  <a:pos x="7" y="22"/>
                </a:cxn>
                <a:cxn ang="0">
                  <a:pos x="6" y="27"/>
                </a:cxn>
                <a:cxn ang="0">
                  <a:pos x="6" y="27"/>
                </a:cxn>
                <a:cxn ang="0">
                  <a:pos x="7" y="29"/>
                </a:cxn>
                <a:cxn ang="0">
                  <a:pos x="9" y="31"/>
                </a:cxn>
                <a:cxn ang="0">
                  <a:pos x="10" y="32"/>
                </a:cxn>
                <a:cxn ang="0">
                  <a:pos x="13" y="32"/>
                </a:cxn>
                <a:cxn ang="0">
                  <a:pos x="13" y="32"/>
                </a:cxn>
                <a:cxn ang="0">
                  <a:pos x="16" y="32"/>
                </a:cxn>
                <a:cxn ang="0">
                  <a:pos x="18" y="31"/>
                </a:cxn>
                <a:cxn ang="0">
                  <a:pos x="21" y="27"/>
                </a:cxn>
                <a:cxn ang="0">
                  <a:pos x="21" y="27"/>
                </a:cxn>
                <a:cxn ang="0">
                  <a:pos x="21" y="25"/>
                </a:cxn>
                <a:cxn ang="0">
                  <a:pos x="21" y="18"/>
                </a:cxn>
                <a:cxn ang="0">
                  <a:pos x="21" y="18"/>
                </a:cxn>
                <a:cxn ang="0">
                  <a:pos x="28" y="28"/>
                </a:cxn>
                <a:cxn ang="0">
                  <a:pos x="28" y="28"/>
                </a:cxn>
                <a:cxn ang="0">
                  <a:pos x="28" y="37"/>
                </a:cxn>
                <a:cxn ang="0">
                  <a:pos x="23" y="37"/>
                </a:cxn>
                <a:cxn ang="0">
                  <a:pos x="23" y="32"/>
                </a:cxn>
                <a:cxn ang="0">
                  <a:pos x="21" y="32"/>
                </a:cxn>
                <a:cxn ang="0">
                  <a:pos x="21" y="32"/>
                </a:cxn>
                <a:cxn ang="0">
                  <a:pos x="17" y="37"/>
                </a:cxn>
                <a:cxn ang="0">
                  <a:pos x="14" y="38"/>
                </a:cxn>
                <a:cxn ang="0">
                  <a:pos x="11" y="38"/>
                </a:cxn>
                <a:cxn ang="0">
                  <a:pos x="11" y="38"/>
                </a:cxn>
                <a:cxn ang="0">
                  <a:pos x="6" y="37"/>
                </a:cxn>
                <a:cxn ang="0">
                  <a:pos x="3" y="35"/>
                </a:cxn>
                <a:cxn ang="0">
                  <a:pos x="0" y="31"/>
                </a:cxn>
                <a:cxn ang="0">
                  <a:pos x="0" y="28"/>
                </a:cxn>
                <a:cxn ang="0">
                  <a:pos x="0" y="28"/>
                </a:cxn>
                <a:cxn ang="0">
                  <a:pos x="2" y="21"/>
                </a:cxn>
                <a:cxn ang="0">
                  <a:pos x="6" y="17"/>
                </a:cxn>
                <a:cxn ang="0">
                  <a:pos x="13" y="15"/>
                </a:cxn>
                <a:cxn ang="0">
                  <a:pos x="21" y="14"/>
                </a:cxn>
                <a:cxn ang="0">
                  <a:pos x="21" y="13"/>
                </a:cxn>
                <a:cxn ang="0">
                  <a:pos x="21" y="13"/>
                </a:cxn>
                <a:cxn ang="0">
                  <a:pos x="21" y="11"/>
                </a:cxn>
                <a:cxn ang="0">
                  <a:pos x="20" y="8"/>
                </a:cxn>
                <a:cxn ang="0">
                  <a:pos x="17" y="6"/>
                </a:cxn>
                <a:cxn ang="0">
                  <a:pos x="13" y="4"/>
                </a:cxn>
                <a:cxn ang="0">
                  <a:pos x="13" y="4"/>
                </a:cxn>
                <a:cxn ang="0">
                  <a:pos x="9" y="6"/>
                </a:cxn>
                <a:cxn ang="0">
                  <a:pos x="4" y="7"/>
                </a:cxn>
                <a:cxn ang="0">
                  <a:pos x="3" y="3"/>
                </a:cxn>
                <a:cxn ang="0">
                  <a:pos x="3" y="3"/>
                </a:cxn>
                <a:cxn ang="0">
                  <a:pos x="7" y="1"/>
                </a:cxn>
                <a:cxn ang="0">
                  <a:pos x="14" y="0"/>
                </a:cxn>
                <a:cxn ang="0">
                  <a:pos x="14" y="0"/>
                </a:cxn>
                <a:cxn ang="0">
                  <a:pos x="21" y="1"/>
                </a:cxn>
                <a:cxn ang="0">
                  <a:pos x="25" y="4"/>
                </a:cxn>
                <a:cxn ang="0">
                  <a:pos x="27" y="10"/>
                </a:cxn>
                <a:cxn ang="0">
                  <a:pos x="28" y="15"/>
                </a:cxn>
                <a:cxn ang="0">
                  <a:pos x="28" y="28"/>
                </a:cxn>
                <a:cxn ang="0">
                  <a:pos x="28" y="28"/>
                </a:cxn>
              </a:cxnLst>
              <a:rect l="0" t="0" r="r" b="b"/>
              <a:pathLst>
                <a:path w="28" h="38">
                  <a:moveTo>
                    <a:pt x="21" y="18"/>
                  </a:moveTo>
                  <a:lnTo>
                    <a:pt x="21" y="18"/>
                  </a:lnTo>
                  <a:lnTo>
                    <a:pt x="16" y="18"/>
                  </a:lnTo>
                  <a:lnTo>
                    <a:pt x="11" y="20"/>
                  </a:lnTo>
                  <a:lnTo>
                    <a:pt x="7" y="22"/>
                  </a:lnTo>
                  <a:lnTo>
                    <a:pt x="6" y="27"/>
                  </a:lnTo>
                  <a:lnTo>
                    <a:pt x="6" y="27"/>
                  </a:lnTo>
                  <a:lnTo>
                    <a:pt x="7" y="29"/>
                  </a:lnTo>
                  <a:lnTo>
                    <a:pt x="9" y="31"/>
                  </a:lnTo>
                  <a:lnTo>
                    <a:pt x="10" y="32"/>
                  </a:lnTo>
                  <a:lnTo>
                    <a:pt x="13" y="32"/>
                  </a:lnTo>
                  <a:lnTo>
                    <a:pt x="13" y="32"/>
                  </a:lnTo>
                  <a:lnTo>
                    <a:pt x="16" y="32"/>
                  </a:lnTo>
                  <a:lnTo>
                    <a:pt x="18" y="31"/>
                  </a:lnTo>
                  <a:lnTo>
                    <a:pt x="21" y="27"/>
                  </a:lnTo>
                  <a:lnTo>
                    <a:pt x="21" y="27"/>
                  </a:lnTo>
                  <a:lnTo>
                    <a:pt x="21" y="25"/>
                  </a:lnTo>
                  <a:lnTo>
                    <a:pt x="21" y="18"/>
                  </a:lnTo>
                  <a:lnTo>
                    <a:pt x="21" y="18"/>
                  </a:lnTo>
                  <a:close/>
                  <a:moveTo>
                    <a:pt x="28" y="28"/>
                  </a:moveTo>
                  <a:lnTo>
                    <a:pt x="28" y="28"/>
                  </a:lnTo>
                  <a:lnTo>
                    <a:pt x="28" y="37"/>
                  </a:lnTo>
                  <a:lnTo>
                    <a:pt x="23" y="37"/>
                  </a:lnTo>
                  <a:lnTo>
                    <a:pt x="23" y="32"/>
                  </a:lnTo>
                  <a:lnTo>
                    <a:pt x="21" y="32"/>
                  </a:lnTo>
                  <a:lnTo>
                    <a:pt x="21" y="32"/>
                  </a:lnTo>
                  <a:lnTo>
                    <a:pt x="17" y="37"/>
                  </a:lnTo>
                  <a:lnTo>
                    <a:pt x="14" y="38"/>
                  </a:lnTo>
                  <a:lnTo>
                    <a:pt x="11" y="38"/>
                  </a:lnTo>
                  <a:lnTo>
                    <a:pt x="11" y="38"/>
                  </a:lnTo>
                  <a:lnTo>
                    <a:pt x="6" y="37"/>
                  </a:lnTo>
                  <a:lnTo>
                    <a:pt x="3" y="35"/>
                  </a:lnTo>
                  <a:lnTo>
                    <a:pt x="0" y="31"/>
                  </a:lnTo>
                  <a:lnTo>
                    <a:pt x="0" y="28"/>
                  </a:lnTo>
                  <a:lnTo>
                    <a:pt x="0" y="28"/>
                  </a:lnTo>
                  <a:lnTo>
                    <a:pt x="2" y="21"/>
                  </a:lnTo>
                  <a:lnTo>
                    <a:pt x="6" y="17"/>
                  </a:lnTo>
                  <a:lnTo>
                    <a:pt x="13" y="15"/>
                  </a:lnTo>
                  <a:lnTo>
                    <a:pt x="21" y="14"/>
                  </a:lnTo>
                  <a:lnTo>
                    <a:pt x="21" y="13"/>
                  </a:lnTo>
                  <a:lnTo>
                    <a:pt x="21" y="13"/>
                  </a:lnTo>
                  <a:lnTo>
                    <a:pt x="21" y="11"/>
                  </a:lnTo>
                  <a:lnTo>
                    <a:pt x="20" y="8"/>
                  </a:lnTo>
                  <a:lnTo>
                    <a:pt x="17" y="6"/>
                  </a:lnTo>
                  <a:lnTo>
                    <a:pt x="13" y="4"/>
                  </a:lnTo>
                  <a:lnTo>
                    <a:pt x="13" y="4"/>
                  </a:lnTo>
                  <a:lnTo>
                    <a:pt x="9" y="6"/>
                  </a:lnTo>
                  <a:lnTo>
                    <a:pt x="4" y="7"/>
                  </a:lnTo>
                  <a:lnTo>
                    <a:pt x="3" y="3"/>
                  </a:lnTo>
                  <a:lnTo>
                    <a:pt x="3" y="3"/>
                  </a:lnTo>
                  <a:lnTo>
                    <a:pt x="7" y="1"/>
                  </a:lnTo>
                  <a:lnTo>
                    <a:pt x="14" y="0"/>
                  </a:lnTo>
                  <a:lnTo>
                    <a:pt x="14" y="0"/>
                  </a:lnTo>
                  <a:lnTo>
                    <a:pt x="21" y="1"/>
                  </a:lnTo>
                  <a:lnTo>
                    <a:pt x="25" y="4"/>
                  </a:lnTo>
                  <a:lnTo>
                    <a:pt x="27" y="10"/>
                  </a:lnTo>
                  <a:lnTo>
                    <a:pt x="28" y="15"/>
                  </a:lnTo>
                  <a:lnTo>
                    <a:pt x="28" y="28"/>
                  </a:lnTo>
                  <a:lnTo>
                    <a:pt x="28" y="28"/>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51" name="Freeform 43"/>
            <p:cNvSpPr>
              <a:spLocks/>
            </p:cNvSpPr>
            <p:nvPr/>
          </p:nvSpPr>
          <p:spPr bwMode="auto">
            <a:xfrm>
              <a:off x="7423150" y="6443663"/>
              <a:ext cx="23813" cy="28575"/>
            </a:xfrm>
            <a:custGeom>
              <a:avLst/>
              <a:gdLst/>
              <a:ahLst/>
              <a:cxnLst>
                <a:cxn ang="0">
                  <a:pos x="0" y="11"/>
                </a:cxn>
                <a:cxn ang="0">
                  <a:pos x="0" y="11"/>
                </a:cxn>
                <a:cxn ang="0">
                  <a:pos x="0" y="1"/>
                </a:cxn>
                <a:cxn ang="0">
                  <a:pos x="6" y="1"/>
                </a:cxn>
                <a:cxn ang="0">
                  <a:pos x="7" y="7"/>
                </a:cxn>
                <a:cxn ang="0">
                  <a:pos x="7" y="7"/>
                </a:cxn>
                <a:cxn ang="0">
                  <a:pos x="7" y="7"/>
                </a:cxn>
                <a:cxn ang="0">
                  <a:pos x="8" y="4"/>
                </a:cxn>
                <a:cxn ang="0">
                  <a:pos x="11" y="1"/>
                </a:cxn>
                <a:cxn ang="0">
                  <a:pos x="14" y="0"/>
                </a:cxn>
                <a:cxn ang="0">
                  <a:pos x="18" y="0"/>
                </a:cxn>
                <a:cxn ang="0">
                  <a:pos x="18" y="0"/>
                </a:cxn>
                <a:cxn ang="0">
                  <a:pos x="22" y="0"/>
                </a:cxn>
                <a:cxn ang="0">
                  <a:pos x="27" y="3"/>
                </a:cxn>
                <a:cxn ang="0">
                  <a:pos x="29" y="8"/>
                </a:cxn>
                <a:cxn ang="0">
                  <a:pos x="31" y="15"/>
                </a:cxn>
                <a:cxn ang="0">
                  <a:pos x="31" y="37"/>
                </a:cxn>
                <a:cxn ang="0">
                  <a:pos x="25" y="37"/>
                </a:cxn>
                <a:cxn ang="0">
                  <a:pos x="25" y="15"/>
                </a:cxn>
                <a:cxn ang="0">
                  <a:pos x="25" y="15"/>
                </a:cxn>
                <a:cxn ang="0">
                  <a:pos x="24" y="13"/>
                </a:cxn>
                <a:cxn ang="0">
                  <a:pos x="22" y="8"/>
                </a:cxn>
                <a:cxn ang="0">
                  <a:pos x="20" y="6"/>
                </a:cxn>
                <a:cxn ang="0">
                  <a:pos x="17" y="6"/>
                </a:cxn>
                <a:cxn ang="0">
                  <a:pos x="17" y="6"/>
                </a:cxn>
                <a:cxn ang="0">
                  <a:pos x="13" y="6"/>
                </a:cxn>
                <a:cxn ang="0">
                  <a:pos x="11" y="7"/>
                </a:cxn>
                <a:cxn ang="0">
                  <a:pos x="8" y="10"/>
                </a:cxn>
                <a:cxn ang="0">
                  <a:pos x="7" y="13"/>
                </a:cxn>
                <a:cxn ang="0">
                  <a:pos x="7" y="13"/>
                </a:cxn>
                <a:cxn ang="0">
                  <a:pos x="7" y="15"/>
                </a:cxn>
                <a:cxn ang="0">
                  <a:pos x="7" y="37"/>
                </a:cxn>
                <a:cxn ang="0">
                  <a:pos x="0" y="37"/>
                </a:cxn>
                <a:cxn ang="0">
                  <a:pos x="0" y="11"/>
                </a:cxn>
                <a:cxn ang="0">
                  <a:pos x="0" y="11"/>
                </a:cxn>
              </a:cxnLst>
              <a:rect l="0" t="0" r="r" b="b"/>
              <a:pathLst>
                <a:path w="31" h="37">
                  <a:moveTo>
                    <a:pt x="0" y="11"/>
                  </a:moveTo>
                  <a:lnTo>
                    <a:pt x="0" y="11"/>
                  </a:lnTo>
                  <a:lnTo>
                    <a:pt x="0" y="1"/>
                  </a:lnTo>
                  <a:lnTo>
                    <a:pt x="6" y="1"/>
                  </a:lnTo>
                  <a:lnTo>
                    <a:pt x="7" y="7"/>
                  </a:lnTo>
                  <a:lnTo>
                    <a:pt x="7" y="7"/>
                  </a:lnTo>
                  <a:lnTo>
                    <a:pt x="7" y="7"/>
                  </a:lnTo>
                  <a:lnTo>
                    <a:pt x="8" y="4"/>
                  </a:lnTo>
                  <a:lnTo>
                    <a:pt x="11" y="1"/>
                  </a:lnTo>
                  <a:lnTo>
                    <a:pt x="14" y="0"/>
                  </a:lnTo>
                  <a:lnTo>
                    <a:pt x="18" y="0"/>
                  </a:lnTo>
                  <a:lnTo>
                    <a:pt x="18" y="0"/>
                  </a:lnTo>
                  <a:lnTo>
                    <a:pt x="22" y="0"/>
                  </a:lnTo>
                  <a:lnTo>
                    <a:pt x="27" y="3"/>
                  </a:lnTo>
                  <a:lnTo>
                    <a:pt x="29" y="8"/>
                  </a:lnTo>
                  <a:lnTo>
                    <a:pt x="31" y="15"/>
                  </a:lnTo>
                  <a:lnTo>
                    <a:pt x="31" y="37"/>
                  </a:lnTo>
                  <a:lnTo>
                    <a:pt x="25" y="37"/>
                  </a:lnTo>
                  <a:lnTo>
                    <a:pt x="25" y="15"/>
                  </a:lnTo>
                  <a:lnTo>
                    <a:pt x="25" y="15"/>
                  </a:lnTo>
                  <a:lnTo>
                    <a:pt x="24" y="13"/>
                  </a:lnTo>
                  <a:lnTo>
                    <a:pt x="22" y="8"/>
                  </a:lnTo>
                  <a:lnTo>
                    <a:pt x="20" y="6"/>
                  </a:lnTo>
                  <a:lnTo>
                    <a:pt x="17" y="6"/>
                  </a:lnTo>
                  <a:lnTo>
                    <a:pt x="17" y="6"/>
                  </a:lnTo>
                  <a:lnTo>
                    <a:pt x="13" y="6"/>
                  </a:lnTo>
                  <a:lnTo>
                    <a:pt x="11" y="7"/>
                  </a:lnTo>
                  <a:lnTo>
                    <a:pt x="8" y="10"/>
                  </a:lnTo>
                  <a:lnTo>
                    <a:pt x="7" y="13"/>
                  </a:lnTo>
                  <a:lnTo>
                    <a:pt x="7" y="13"/>
                  </a:lnTo>
                  <a:lnTo>
                    <a:pt x="7" y="15"/>
                  </a:lnTo>
                  <a:lnTo>
                    <a:pt x="7" y="37"/>
                  </a:lnTo>
                  <a:lnTo>
                    <a:pt x="0" y="37"/>
                  </a:lnTo>
                  <a:lnTo>
                    <a:pt x="0" y="11"/>
                  </a:lnTo>
                  <a:lnTo>
                    <a:pt x="0" y="11"/>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52" name="Freeform 44"/>
            <p:cNvSpPr>
              <a:spLocks noEditPoints="1"/>
            </p:cNvSpPr>
            <p:nvPr/>
          </p:nvSpPr>
          <p:spPr bwMode="auto">
            <a:xfrm>
              <a:off x="7454900" y="6430963"/>
              <a:ext cx="25400" cy="42862"/>
            </a:xfrm>
            <a:custGeom>
              <a:avLst/>
              <a:gdLst/>
              <a:ahLst/>
              <a:cxnLst>
                <a:cxn ang="0">
                  <a:pos x="27" y="31"/>
                </a:cxn>
                <a:cxn ang="0">
                  <a:pos x="27" y="31"/>
                </a:cxn>
                <a:cxn ang="0">
                  <a:pos x="27" y="29"/>
                </a:cxn>
                <a:cxn ang="0">
                  <a:pos x="27" y="29"/>
                </a:cxn>
                <a:cxn ang="0">
                  <a:pos x="25" y="26"/>
                </a:cxn>
                <a:cxn ang="0">
                  <a:pos x="24" y="23"/>
                </a:cxn>
                <a:cxn ang="0">
                  <a:pos x="21" y="22"/>
                </a:cxn>
                <a:cxn ang="0">
                  <a:pos x="17" y="22"/>
                </a:cxn>
                <a:cxn ang="0">
                  <a:pos x="17" y="22"/>
                </a:cxn>
                <a:cxn ang="0">
                  <a:pos x="13" y="22"/>
                </a:cxn>
                <a:cxn ang="0">
                  <a:pos x="10" y="24"/>
                </a:cxn>
                <a:cxn ang="0">
                  <a:pos x="7" y="30"/>
                </a:cxn>
                <a:cxn ang="0">
                  <a:pos x="7" y="36"/>
                </a:cxn>
                <a:cxn ang="0">
                  <a:pos x="7" y="36"/>
                </a:cxn>
                <a:cxn ang="0">
                  <a:pos x="7" y="40"/>
                </a:cxn>
                <a:cxn ang="0">
                  <a:pos x="10" y="44"/>
                </a:cxn>
                <a:cxn ang="0">
                  <a:pos x="13" y="47"/>
                </a:cxn>
                <a:cxn ang="0">
                  <a:pos x="17" y="48"/>
                </a:cxn>
                <a:cxn ang="0">
                  <a:pos x="17" y="48"/>
                </a:cxn>
                <a:cxn ang="0">
                  <a:pos x="21" y="48"/>
                </a:cxn>
                <a:cxn ang="0">
                  <a:pos x="24" y="47"/>
                </a:cxn>
                <a:cxn ang="0">
                  <a:pos x="25" y="44"/>
                </a:cxn>
                <a:cxn ang="0">
                  <a:pos x="27" y="41"/>
                </a:cxn>
                <a:cxn ang="0">
                  <a:pos x="27" y="41"/>
                </a:cxn>
                <a:cxn ang="0">
                  <a:pos x="27" y="38"/>
                </a:cxn>
                <a:cxn ang="0">
                  <a:pos x="27" y="31"/>
                </a:cxn>
                <a:cxn ang="0">
                  <a:pos x="27" y="31"/>
                </a:cxn>
                <a:cxn ang="0">
                  <a:pos x="34" y="0"/>
                </a:cxn>
                <a:cxn ang="0">
                  <a:pos x="34" y="44"/>
                </a:cxn>
                <a:cxn ang="0">
                  <a:pos x="34" y="44"/>
                </a:cxn>
                <a:cxn ang="0">
                  <a:pos x="34" y="53"/>
                </a:cxn>
                <a:cxn ang="0">
                  <a:pos x="28" y="53"/>
                </a:cxn>
                <a:cxn ang="0">
                  <a:pos x="28" y="47"/>
                </a:cxn>
                <a:cxn ang="0">
                  <a:pos x="28" y="47"/>
                </a:cxn>
                <a:cxn ang="0">
                  <a:pos x="28" y="47"/>
                </a:cxn>
                <a:cxn ang="0">
                  <a:pos x="25" y="50"/>
                </a:cxn>
                <a:cxn ang="0">
                  <a:pos x="23" y="51"/>
                </a:cxn>
                <a:cxn ang="0">
                  <a:pos x="20" y="54"/>
                </a:cxn>
                <a:cxn ang="0">
                  <a:pos x="16" y="54"/>
                </a:cxn>
                <a:cxn ang="0">
                  <a:pos x="16" y="54"/>
                </a:cxn>
                <a:cxn ang="0">
                  <a:pos x="10" y="53"/>
                </a:cxn>
                <a:cxn ang="0">
                  <a:pos x="4" y="48"/>
                </a:cxn>
                <a:cxn ang="0">
                  <a:pos x="2" y="43"/>
                </a:cxn>
                <a:cxn ang="0">
                  <a:pos x="0" y="36"/>
                </a:cxn>
                <a:cxn ang="0">
                  <a:pos x="0" y="36"/>
                </a:cxn>
                <a:cxn ang="0">
                  <a:pos x="2" y="27"/>
                </a:cxn>
                <a:cxn ang="0">
                  <a:pos x="4" y="22"/>
                </a:cxn>
                <a:cxn ang="0">
                  <a:pos x="10" y="17"/>
                </a:cxn>
                <a:cxn ang="0">
                  <a:pos x="17" y="16"/>
                </a:cxn>
                <a:cxn ang="0">
                  <a:pos x="17" y="16"/>
                </a:cxn>
                <a:cxn ang="0">
                  <a:pos x="20" y="16"/>
                </a:cxn>
                <a:cxn ang="0">
                  <a:pos x="23" y="17"/>
                </a:cxn>
                <a:cxn ang="0">
                  <a:pos x="27" y="22"/>
                </a:cxn>
                <a:cxn ang="0">
                  <a:pos x="27" y="22"/>
                </a:cxn>
                <a:cxn ang="0">
                  <a:pos x="27" y="0"/>
                </a:cxn>
                <a:cxn ang="0">
                  <a:pos x="34" y="0"/>
                </a:cxn>
                <a:cxn ang="0">
                  <a:pos x="34" y="0"/>
                </a:cxn>
              </a:cxnLst>
              <a:rect l="0" t="0" r="r" b="b"/>
              <a:pathLst>
                <a:path w="34" h="54">
                  <a:moveTo>
                    <a:pt x="27" y="31"/>
                  </a:moveTo>
                  <a:lnTo>
                    <a:pt x="27" y="31"/>
                  </a:lnTo>
                  <a:lnTo>
                    <a:pt x="27" y="29"/>
                  </a:lnTo>
                  <a:lnTo>
                    <a:pt x="27" y="29"/>
                  </a:lnTo>
                  <a:lnTo>
                    <a:pt x="25" y="26"/>
                  </a:lnTo>
                  <a:lnTo>
                    <a:pt x="24" y="23"/>
                  </a:lnTo>
                  <a:lnTo>
                    <a:pt x="21" y="22"/>
                  </a:lnTo>
                  <a:lnTo>
                    <a:pt x="17" y="22"/>
                  </a:lnTo>
                  <a:lnTo>
                    <a:pt x="17" y="22"/>
                  </a:lnTo>
                  <a:lnTo>
                    <a:pt x="13" y="22"/>
                  </a:lnTo>
                  <a:lnTo>
                    <a:pt x="10" y="24"/>
                  </a:lnTo>
                  <a:lnTo>
                    <a:pt x="7" y="30"/>
                  </a:lnTo>
                  <a:lnTo>
                    <a:pt x="7" y="36"/>
                  </a:lnTo>
                  <a:lnTo>
                    <a:pt x="7" y="36"/>
                  </a:lnTo>
                  <a:lnTo>
                    <a:pt x="7" y="40"/>
                  </a:lnTo>
                  <a:lnTo>
                    <a:pt x="10" y="44"/>
                  </a:lnTo>
                  <a:lnTo>
                    <a:pt x="13" y="47"/>
                  </a:lnTo>
                  <a:lnTo>
                    <a:pt x="17" y="48"/>
                  </a:lnTo>
                  <a:lnTo>
                    <a:pt x="17" y="48"/>
                  </a:lnTo>
                  <a:lnTo>
                    <a:pt x="21" y="48"/>
                  </a:lnTo>
                  <a:lnTo>
                    <a:pt x="24" y="47"/>
                  </a:lnTo>
                  <a:lnTo>
                    <a:pt x="25" y="44"/>
                  </a:lnTo>
                  <a:lnTo>
                    <a:pt x="27" y="41"/>
                  </a:lnTo>
                  <a:lnTo>
                    <a:pt x="27" y="41"/>
                  </a:lnTo>
                  <a:lnTo>
                    <a:pt x="27" y="38"/>
                  </a:lnTo>
                  <a:lnTo>
                    <a:pt x="27" y="31"/>
                  </a:lnTo>
                  <a:lnTo>
                    <a:pt x="27" y="31"/>
                  </a:lnTo>
                  <a:close/>
                  <a:moveTo>
                    <a:pt x="34" y="0"/>
                  </a:moveTo>
                  <a:lnTo>
                    <a:pt x="34" y="44"/>
                  </a:lnTo>
                  <a:lnTo>
                    <a:pt x="34" y="44"/>
                  </a:lnTo>
                  <a:lnTo>
                    <a:pt x="34" y="53"/>
                  </a:lnTo>
                  <a:lnTo>
                    <a:pt x="28" y="53"/>
                  </a:lnTo>
                  <a:lnTo>
                    <a:pt x="28" y="47"/>
                  </a:lnTo>
                  <a:lnTo>
                    <a:pt x="28" y="47"/>
                  </a:lnTo>
                  <a:lnTo>
                    <a:pt x="28" y="47"/>
                  </a:lnTo>
                  <a:lnTo>
                    <a:pt x="25" y="50"/>
                  </a:lnTo>
                  <a:lnTo>
                    <a:pt x="23" y="51"/>
                  </a:lnTo>
                  <a:lnTo>
                    <a:pt x="20" y="54"/>
                  </a:lnTo>
                  <a:lnTo>
                    <a:pt x="16" y="54"/>
                  </a:lnTo>
                  <a:lnTo>
                    <a:pt x="16" y="54"/>
                  </a:lnTo>
                  <a:lnTo>
                    <a:pt x="10" y="53"/>
                  </a:lnTo>
                  <a:lnTo>
                    <a:pt x="4" y="48"/>
                  </a:lnTo>
                  <a:lnTo>
                    <a:pt x="2" y="43"/>
                  </a:lnTo>
                  <a:lnTo>
                    <a:pt x="0" y="36"/>
                  </a:lnTo>
                  <a:lnTo>
                    <a:pt x="0" y="36"/>
                  </a:lnTo>
                  <a:lnTo>
                    <a:pt x="2" y="27"/>
                  </a:lnTo>
                  <a:lnTo>
                    <a:pt x="4" y="22"/>
                  </a:lnTo>
                  <a:lnTo>
                    <a:pt x="10" y="17"/>
                  </a:lnTo>
                  <a:lnTo>
                    <a:pt x="17" y="16"/>
                  </a:lnTo>
                  <a:lnTo>
                    <a:pt x="17" y="16"/>
                  </a:lnTo>
                  <a:lnTo>
                    <a:pt x="20" y="16"/>
                  </a:lnTo>
                  <a:lnTo>
                    <a:pt x="23" y="17"/>
                  </a:lnTo>
                  <a:lnTo>
                    <a:pt x="27" y="22"/>
                  </a:lnTo>
                  <a:lnTo>
                    <a:pt x="27" y="22"/>
                  </a:lnTo>
                  <a:lnTo>
                    <a:pt x="27" y="0"/>
                  </a:lnTo>
                  <a:lnTo>
                    <a:pt x="34" y="0"/>
                  </a:lnTo>
                  <a:lnTo>
                    <a:pt x="34" y="0"/>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53" name="Freeform 45"/>
            <p:cNvSpPr>
              <a:spLocks noEditPoints="1"/>
            </p:cNvSpPr>
            <p:nvPr/>
          </p:nvSpPr>
          <p:spPr bwMode="auto">
            <a:xfrm>
              <a:off x="7502525" y="6432550"/>
              <a:ext cx="23813" cy="39687"/>
            </a:xfrm>
            <a:custGeom>
              <a:avLst/>
              <a:gdLst/>
              <a:ahLst/>
              <a:cxnLst>
                <a:cxn ang="0">
                  <a:pos x="7" y="25"/>
                </a:cxn>
                <a:cxn ang="0">
                  <a:pos x="7" y="25"/>
                </a:cxn>
                <a:cxn ang="0">
                  <a:pos x="13" y="27"/>
                </a:cxn>
                <a:cxn ang="0">
                  <a:pos x="13" y="27"/>
                </a:cxn>
                <a:cxn ang="0">
                  <a:pos x="19" y="25"/>
                </a:cxn>
                <a:cxn ang="0">
                  <a:pos x="21" y="24"/>
                </a:cxn>
                <a:cxn ang="0">
                  <a:pos x="24" y="20"/>
                </a:cxn>
                <a:cxn ang="0">
                  <a:pos x="26" y="15"/>
                </a:cxn>
                <a:cxn ang="0">
                  <a:pos x="26" y="15"/>
                </a:cxn>
                <a:cxn ang="0">
                  <a:pos x="24" y="11"/>
                </a:cxn>
                <a:cxn ang="0">
                  <a:pos x="21" y="8"/>
                </a:cxn>
                <a:cxn ang="0">
                  <a:pos x="19" y="6"/>
                </a:cxn>
                <a:cxn ang="0">
                  <a:pos x="13" y="6"/>
                </a:cxn>
                <a:cxn ang="0">
                  <a:pos x="13" y="6"/>
                </a:cxn>
                <a:cxn ang="0">
                  <a:pos x="7" y="6"/>
                </a:cxn>
                <a:cxn ang="0">
                  <a:pos x="7" y="25"/>
                </a:cxn>
                <a:cxn ang="0">
                  <a:pos x="7" y="25"/>
                </a:cxn>
                <a:cxn ang="0">
                  <a:pos x="0" y="1"/>
                </a:cxn>
                <a:cxn ang="0">
                  <a:pos x="0" y="1"/>
                </a:cxn>
                <a:cxn ang="0">
                  <a:pos x="13" y="0"/>
                </a:cxn>
                <a:cxn ang="0">
                  <a:pos x="13" y="0"/>
                </a:cxn>
                <a:cxn ang="0">
                  <a:pos x="21" y="1"/>
                </a:cxn>
                <a:cxn ang="0">
                  <a:pos x="27" y="4"/>
                </a:cxn>
                <a:cxn ang="0">
                  <a:pos x="27" y="4"/>
                </a:cxn>
                <a:cxn ang="0">
                  <a:pos x="31" y="8"/>
                </a:cxn>
                <a:cxn ang="0">
                  <a:pos x="31" y="15"/>
                </a:cxn>
                <a:cxn ang="0">
                  <a:pos x="31" y="15"/>
                </a:cxn>
                <a:cxn ang="0">
                  <a:pos x="31" y="21"/>
                </a:cxn>
                <a:cxn ang="0">
                  <a:pos x="29" y="25"/>
                </a:cxn>
                <a:cxn ang="0">
                  <a:pos x="29" y="25"/>
                </a:cxn>
                <a:cxn ang="0">
                  <a:pos x="26" y="28"/>
                </a:cxn>
                <a:cxn ang="0">
                  <a:pos x="21" y="29"/>
                </a:cxn>
                <a:cxn ang="0">
                  <a:pos x="13" y="31"/>
                </a:cxn>
                <a:cxn ang="0">
                  <a:pos x="13" y="31"/>
                </a:cxn>
                <a:cxn ang="0">
                  <a:pos x="7" y="31"/>
                </a:cxn>
                <a:cxn ang="0">
                  <a:pos x="7" y="51"/>
                </a:cxn>
                <a:cxn ang="0">
                  <a:pos x="0" y="51"/>
                </a:cxn>
                <a:cxn ang="0">
                  <a:pos x="0" y="1"/>
                </a:cxn>
                <a:cxn ang="0">
                  <a:pos x="0" y="1"/>
                </a:cxn>
              </a:cxnLst>
              <a:rect l="0" t="0" r="r" b="b"/>
              <a:pathLst>
                <a:path w="31" h="51">
                  <a:moveTo>
                    <a:pt x="7" y="25"/>
                  </a:moveTo>
                  <a:lnTo>
                    <a:pt x="7" y="25"/>
                  </a:lnTo>
                  <a:lnTo>
                    <a:pt x="13" y="27"/>
                  </a:lnTo>
                  <a:lnTo>
                    <a:pt x="13" y="27"/>
                  </a:lnTo>
                  <a:lnTo>
                    <a:pt x="19" y="25"/>
                  </a:lnTo>
                  <a:lnTo>
                    <a:pt x="21" y="24"/>
                  </a:lnTo>
                  <a:lnTo>
                    <a:pt x="24" y="20"/>
                  </a:lnTo>
                  <a:lnTo>
                    <a:pt x="26" y="15"/>
                  </a:lnTo>
                  <a:lnTo>
                    <a:pt x="26" y="15"/>
                  </a:lnTo>
                  <a:lnTo>
                    <a:pt x="24" y="11"/>
                  </a:lnTo>
                  <a:lnTo>
                    <a:pt x="21" y="8"/>
                  </a:lnTo>
                  <a:lnTo>
                    <a:pt x="19" y="6"/>
                  </a:lnTo>
                  <a:lnTo>
                    <a:pt x="13" y="6"/>
                  </a:lnTo>
                  <a:lnTo>
                    <a:pt x="13" y="6"/>
                  </a:lnTo>
                  <a:lnTo>
                    <a:pt x="7" y="6"/>
                  </a:lnTo>
                  <a:lnTo>
                    <a:pt x="7" y="25"/>
                  </a:lnTo>
                  <a:lnTo>
                    <a:pt x="7" y="25"/>
                  </a:lnTo>
                  <a:close/>
                  <a:moveTo>
                    <a:pt x="0" y="1"/>
                  </a:moveTo>
                  <a:lnTo>
                    <a:pt x="0" y="1"/>
                  </a:lnTo>
                  <a:lnTo>
                    <a:pt x="13" y="0"/>
                  </a:lnTo>
                  <a:lnTo>
                    <a:pt x="13" y="0"/>
                  </a:lnTo>
                  <a:lnTo>
                    <a:pt x="21" y="1"/>
                  </a:lnTo>
                  <a:lnTo>
                    <a:pt x="27" y="4"/>
                  </a:lnTo>
                  <a:lnTo>
                    <a:pt x="27" y="4"/>
                  </a:lnTo>
                  <a:lnTo>
                    <a:pt x="31" y="8"/>
                  </a:lnTo>
                  <a:lnTo>
                    <a:pt x="31" y="15"/>
                  </a:lnTo>
                  <a:lnTo>
                    <a:pt x="31" y="15"/>
                  </a:lnTo>
                  <a:lnTo>
                    <a:pt x="31" y="21"/>
                  </a:lnTo>
                  <a:lnTo>
                    <a:pt x="29" y="25"/>
                  </a:lnTo>
                  <a:lnTo>
                    <a:pt x="29" y="25"/>
                  </a:lnTo>
                  <a:lnTo>
                    <a:pt x="26" y="28"/>
                  </a:lnTo>
                  <a:lnTo>
                    <a:pt x="21" y="29"/>
                  </a:lnTo>
                  <a:lnTo>
                    <a:pt x="13" y="31"/>
                  </a:lnTo>
                  <a:lnTo>
                    <a:pt x="13" y="31"/>
                  </a:lnTo>
                  <a:lnTo>
                    <a:pt x="7" y="31"/>
                  </a:lnTo>
                  <a:lnTo>
                    <a:pt x="7" y="51"/>
                  </a:lnTo>
                  <a:lnTo>
                    <a:pt x="0" y="51"/>
                  </a:lnTo>
                  <a:lnTo>
                    <a:pt x="0" y="1"/>
                  </a:lnTo>
                  <a:lnTo>
                    <a:pt x="0" y="1"/>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54" name="Freeform 46"/>
            <p:cNvSpPr>
              <a:spLocks noEditPoints="1"/>
            </p:cNvSpPr>
            <p:nvPr/>
          </p:nvSpPr>
          <p:spPr bwMode="auto">
            <a:xfrm>
              <a:off x="7529513" y="6443663"/>
              <a:ext cx="28575" cy="30162"/>
            </a:xfrm>
            <a:custGeom>
              <a:avLst/>
              <a:gdLst/>
              <a:ahLst/>
              <a:cxnLst>
                <a:cxn ang="0">
                  <a:pos x="7" y="20"/>
                </a:cxn>
                <a:cxn ang="0">
                  <a:pos x="7" y="20"/>
                </a:cxn>
                <a:cxn ang="0">
                  <a:pos x="8" y="24"/>
                </a:cxn>
                <a:cxn ang="0">
                  <a:pos x="9" y="29"/>
                </a:cxn>
                <a:cxn ang="0">
                  <a:pos x="14" y="32"/>
                </a:cxn>
                <a:cxn ang="0">
                  <a:pos x="18" y="32"/>
                </a:cxn>
                <a:cxn ang="0">
                  <a:pos x="18" y="32"/>
                </a:cxn>
                <a:cxn ang="0">
                  <a:pos x="22" y="32"/>
                </a:cxn>
                <a:cxn ang="0">
                  <a:pos x="25" y="29"/>
                </a:cxn>
                <a:cxn ang="0">
                  <a:pos x="28" y="24"/>
                </a:cxn>
                <a:cxn ang="0">
                  <a:pos x="29" y="18"/>
                </a:cxn>
                <a:cxn ang="0">
                  <a:pos x="29" y="18"/>
                </a:cxn>
                <a:cxn ang="0">
                  <a:pos x="28" y="14"/>
                </a:cxn>
                <a:cxn ang="0">
                  <a:pos x="26" y="10"/>
                </a:cxn>
                <a:cxn ang="0">
                  <a:pos x="23" y="6"/>
                </a:cxn>
                <a:cxn ang="0">
                  <a:pos x="18" y="4"/>
                </a:cxn>
                <a:cxn ang="0">
                  <a:pos x="18" y="4"/>
                </a:cxn>
                <a:cxn ang="0">
                  <a:pos x="12" y="6"/>
                </a:cxn>
                <a:cxn ang="0">
                  <a:pos x="9" y="10"/>
                </a:cxn>
                <a:cxn ang="0">
                  <a:pos x="8" y="14"/>
                </a:cxn>
                <a:cxn ang="0">
                  <a:pos x="7" y="20"/>
                </a:cxn>
                <a:cxn ang="0">
                  <a:pos x="7" y="20"/>
                </a:cxn>
                <a:cxn ang="0">
                  <a:pos x="36" y="18"/>
                </a:cxn>
                <a:cxn ang="0">
                  <a:pos x="36" y="18"/>
                </a:cxn>
                <a:cxn ang="0">
                  <a:pos x="35" y="24"/>
                </a:cxn>
                <a:cxn ang="0">
                  <a:pos x="33" y="27"/>
                </a:cxn>
                <a:cxn ang="0">
                  <a:pos x="29" y="34"/>
                </a:cxn>
                <a:cxn ang="0">
                  <a:pos x="23" y="37"/>
                </a:cxn>
                <a:cxn ang="0">
                  <a:pos x="18" y="38"/>
                </a:cxn>
                <a:cxn ang="0">
                  <a:pos x="18" y="38"/>
                </a:cxn>
                <a:cxn ang="0">
                  <a:pos x="11" y="37"/>
                </a:cxn>
                <a:cxn ang="0">
                  <a:pos x="5" y="32"/>
                </a:cxn>
                <a:cxn ang="0">
                  <a:pos x="1" y="27"/>
                </a:cxn>
                <a:cxn ang="0">
                  <a:pos x="0" y="20"/>
                </a:cxn>
                <a:cxn ang="0">
                  <a:pos x="0" y="20"/>
                </a:cxn>
                <a:cxn ang="0">
                  <a:pos x="1" y="11"/>
                </a:cxn>
                <a:cxn ang="0">
                  <a:pos x="5" y="6"/>
                </a:cxn>
                <a:cxn ang="0">
                  <a:pos x="11" y="1"/>
                </a:cxn>
                <a:cxn ang="0">
                  <a:pos x="18" y="0"/>
                </a:cxn>
                <a:cxn ang="0">
                  <a:pos x="18" y="0"/>
                </a:cxn>
                <a:cxn ang="0">
                  <a:pos x="25" y="1"/>
                </a:cxn>
                <a:cxn ang="0">
                  <a:pos x="30" y="6"/>
                </a:cxn>
                <a:cxn ang="0">
                  <a:pos x="35" y="11"/>
                </a:cxn>
                <a:cxn ang="0">
                  <a:pos x="36" y="18"/>
                </a:cxn>
                <a:cxn ang="0">
                  <a:pos x="36" y="18"/>
                </a:cxn>
              </a:cxnLst>
              <a:rect l="0" t="0" r="r" b="b"/>
              <a:pathLst>
                <a:path w="36" h="38">
                  <a:moveTo>
                    <a:pt x="7" y="20"/>
                  </a:moveTo>
                  <a:lnTo>
                    <a:pt x="7" y="20"/>
                  </a:lnTo>
                  <a:lnTo>
                    <a:pt x="8" y="24"/>
                  </a:lnTo>
                  <a:lnTo>
                    <a:pt x="9" y="29"/>
                  </a:lnTo>
                  <a:lnTo>
                    <a:pt x="14" y="32"/>
                  </a:lnTo>
                  <a:lnTo>
                    <a:pt x="18" y="32"/>
                  </a:lnTo>
                  <a:lnTo>
                    <a:pt x="18" y="32"/>
                  </a:lnTo>
                  <a:lnTo>
                    <a:pt x="22" y="32"/>
                  </a:lnTo>
                  <a:lnTo>
                    <a:pt x="25" y="29"/>
                  </a:lnTo>
                  <a:lnTo>
                    <a:pt x="28" y="24"/>
                  </a:lnTo>
                  <a:lnTo>
                    <a:pt x="29" y="18"/>
                  </a:lnTo>
                  <a:lnTo>
                    <a:pt x="29" y="18"/>
                  </a:lnTo>
                  <a:lnTo>
                    <a:pt x="28" y="14"/>
                  </a:lnTo>
                  <a:lnTo>
                    <a:pt x="26" y="10"/>
                  </a:lnTo>
                  <a:lnTo>
                    <a:pt x="23" y="6"/>
                  </a:lnTo>
                  <a:lnTo>
                    <a:pt x="18" y="4"/>
                  </a:lnTo>
                  <a:lnTo>
                    <a:pt x="18" y="4"/>
                  </a:lnTo>
                  <a:lnTo>
                    <a:pt x="12" y="6"/>
                  </a:lnTo>
                  <a:lnTo>
                    <a:pt x="9" y="10"/>
                  </a:lnTo>
                  <a:lnTo>
                    <a:pt x="8" y="14"/>
                  </a:lnTo>
                  <a:lnTo>
                    <a:pt x="7" y="20"/>
                  </a:lnTo>
                  <a:lnTo>
                    <a:pt x="7" y="20"/>
                  </a:lnTo>
                  <a:close/>
                  <a:moveTo>
                    <a:pt x="36" y="18"/>
                  </a:moveTo>
                  <a:lnTo>
                    <a:pt x="36" y="18"/>
                  </a:lnTo>
                  <a:lnTo>
                    <a:pt x="35" y="24"/>
                  </a:lnTo>
                  <a:lnTo>
                    <a:pt x="33" y="27"/>
                  </a:lnTo>
                  <a:lnTo>
                    <a:pt x="29" y="34"/>
                  </a:lnTo>
                  <a:lnTo>
                    <a:pt x="23" y="37"/>
                  </a:lnTo>
                  <a:lnTo>
                    <a:pt x="18" y="38"/>
                  </a:lnTo>
                  <a:lnTo>
                    <a:pt x="18" y="38"/>
                  </a:lnTo>
                  <a:lnTo>
                    <a:pt x="11" y="37"/>
                  </a:lnTo>
                  <a:lnTo>
                    <a:pt x="5" y="32"/>
                  </a:lnTo>
                  <a:lnTo>
                    <a:pt x="1" y="27"/>
                  </a:lnTo>
                  <a:lnTo>
                    <a:pt x="0" y="20"/>
                  </a:lnTo>
                  <a:lnTo>
                    <a:pt x="0" y="20"/>
                  </a:lnTo>
                  <a:lnTo>
                    <a:pt x="1" y="11"/>
                  </a:lnTo>
                  <a:lnTo>
                    <a:pt x="5" y="6"/>
                  </a:lnTo>
                  <a:lnTo>
                    <a:pt x="11" y="1"/>
                  </a:lnTo>
                  <a:lnTo>
                    <a:pt x="18" y="0"/>
                  </a:lnTo>
                  <a:lnTo>
                    <a:pt x="18" y="0"/>
                  </a:lnTo>
                  <a:lnTo>
                    <a:pt x="25" y="1"/>
                  </a:lnTo>
                  <a:lnTo>
                    <a:pt x="30" y="6"/>
                  </a:lnTo>
                  <a:lnTo>
                    <a:pt x="35" y="11"/>
                  </a:lnTo>
                  <a:lnTo>
                    <a:pt x="36" y="18"/>
                  </a:lnTo>
                  <a:lnTo>
                    <a:pt x="36" y="18"/>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55" name="Freeform 47"/>
            <p:cNvSpPr>
              <a:spLocks noEditPoints="1"/>
            </p:cNvSpPr>
            <p:nvPr/>
          </p:nvSpPr>
          <p:spPr bwMode="auto">
            <a:xfrm>
              <a:off x="7564438" y="6443663"/>
              <a:ext cx="28575" cy="41275"/>
            </a:xfrm>
            <a:custGeom>
              <a:avLst/>
              <a:gdLst/>
              <a:ahLst/>
              <a:cxnLst>
                <a:cxn ang="0">
                  <a:pos x="7" y="22"/>
                </a:cxn>
                <a:cxn ang="0">
                  <a:pos x="7" y="22"/>
                </a:cxn>
                <a:cxn ang="0">
                  <a:pos x="7" y="25"/>
                </a:cxn>
                <a:cxn ang="0">
                  <a:pos x="7" y="25"/>
                </a:cxn>
                <a:cxn ang="0">
                  <a:pos x="8" y="28"/>
                </a:cxn>
                <a:cxn ang="0">
                  <a:pos x="11" y="31"/>
                </a:cxn>
                <a:cxn ang="0">
                  <a:pos x="14" y="32"/>
                </a:cxn>
                <a:cxn ang="0">
                  <a:pos x="17" y="32"/>
                </a:cxn>
                <a:cxn ang="0">
                  <a:pos x="17" y="32"/>
                </a:cxn>
                <a:cxn ang="0">
                  <a:pos x="22" y="32"/>
                </a:cxn>
                <a:cxn ang="0">
                  <a:pos x="25" y="28"/>
                </a:cxn>
                <a:cxn ang="0">
                  <a:pos x="28" y="24"/>
                </a:cxn>
                <a:cxn ang="0">
                  <a:pos x="28" y="18"/>
                </a:cxn>
                <a:cxn ang="0">
                  <a:pos x="28" y="18"/>
                </a:cxn>
                <a:cxn ang="0">
                  <a:pos x="28" y="14"/>
                </a:cxn>
                <a:cxn ang="0">
                  <a:pos x="25" y="10"/>
                </a:cxn>
                <a:cxn ang="0">
                  <a:pos x="22" y="6"/>
                </a:cxn>
                <a:cxn ang="0">
                  <a:pos x="17" y="6"/>
                </a:cxn>
                <a:cxn ang="0">
                  <a:pos x="17" y="6"/>
                </a:cxn>
                <a:cxn ang="0">
                  <a:pos x="14" y="6"/>
                </a:cxn>
                <a:cxn ang="0">
                  <a:pos x="11" y="7"/>
                </a:cxn>
                <a:cxn ang="0">
                  <a:pos x="8" y="10"/>
                </a:cxn>
                <a:cxn ang="0">
                  <a:pos x="7" y="14"/>
                </a:cxn>
                <a:cxn ang="0">
                  <a:pos x="7" y="14"/>
                </a:cxn>
                <a:cxn ang="0">
                  <a:pos x="7" y="15"/>
                </a:cxn>
                <a:cxn ang="0">
                  <a:pos x="7" y="22"/>
                </a:cxn>
                <a:cxn ang="0">
                  <a:pos x="7" y="22"/>
                </a:cxn>
                <a:cxn ang="0">
                  <a:pos x="0" y="13"/>
                </a:cxn>
                <a:cxn ang="0">
                  <a:pos x="0" y="13"/>
                </a:cxn>
                <a:cxn ang="0">
                  <a:pos x="0" y="1"/>
                </a:cxn>
                <a:cxn ang="0">
                  <a:pos x="6" y="1"/>
                </a:cxn>
                <a:cxn ang="0">
                  <a:pos x="7" y="7"/>
                </a:cxn>
                <a:cxn ang="0">
                  <a:pos x="7" y="7"/>
                </a:cxn>
                <a:cxn ang="0">
                  <a:pos x="7" y="7"/>
                </a:cxn>
                <a:cxn ang="0">
                  <a:pos x="8" y="4"/>
                </a:cxn>
                <a:cxn ang="0">
                  <a:pos x="11" y="1"/>
                </a:cxn>
                <a:cxn ang="0">
                  <a:pos x="15" y="0"/>
                </a:cxn>
                <a:cxn ang="0">
                  <a:pos x="20" y="0"/>
                </a:cxn>
                <a:cxn ang="0">
                  <a:pos x="20" y="0"/>
                </a:cxn>
                <a:cxn ang="0">
                  <a:pos x="25" y="1"/>
                </a:cxn>
                <a:cxn ang="0">
                  <a:pos x="31" y="6"/>
                </a:cxn>
                <a:cxn ang="0">
                  <a:pos x="34" y="11"/>
                </a:cxn>
                <a:cxn ang="0">
                  <a:pos x="35" y="18"/>
                </a:cxn>
                <a:cxn ang="0">
                  <a:pos x="35" y="18"/>
                </a:cxn>
                <a:cxn ang="0">
                  <a:pos x="34" y="27"/>
                </a:cxn>
                <a:cxn ang="0">
                  <a:pos x="29" y="32"/>
                </a:cxn>
                <a:cxn ang="0">
                  <a:pos x="24" y="37"/>
                </a:cxn>
                <a:cxn ang="0">
                  <a:pos x="18" y="38"/>
                </a:cxn>
                <a:cxn ang="0">
                  <a:pos x="18" y="38"/>
                </a:cxn>
                <a:cxn ang="0">
                  <a:pos x="11" y="37"/>
                </a:cxn>
                <a:cxn ang="0">
                  <a:pos x="10" y="35"/>
                </a:cxn>
                <a:cxn ang="0">
                  <a:pos x="7" y="32"/>
                </a:cxn>
                <a:cxn ang="0">
                  <a:pos x="7" y="32"/>
                </a:cxn>
                <a:cxn ang="0">
                  <a:pos x="7" y="52"/>
                </a:cxn>
                <a:cxn ang="0">
                  <a:pos x="0" y="52"/>
                </a:cxn>
                <a:cxn ang="0">
                  <a:pos x="0" y="13"/>
                </a:cxn>
                <a:cxn ang="0">
                  <a:pos x="0" y="13"/>
                </a:cxn>
              </a:cxnLst>
              <a:rect l="0" t="0" r="r" b="b"/>
              <a:pathLst>
                <a:path w="35" h="52">
                  <a:moveTo>
                    <a:pt x="7" y="22"/>
                  </a:moveTo>
                  <a:lnTo>
                    <a:pt x="7" y="22"/>
                  </a:lnTo>
                  <a:lnTo>
                    <a:pt x="7" y="25"/>
                  </a:lnTo>
                  <a:lnTo>
                    <a:pt x="7" y="25"/>
                  </a:lnTo>
                  <a:lnTo>
                    <a:pt x="8" y="28"/>
                  </a:lnTo>
                  <a:lnTo>
                    <a:pt x="11" y="31"/>
                  </a:lnTo>
                  <a:lnTo>
                    <a:pt x="14" y="32"/>
                  </a:lnTo>
                  <a:lnTo>
                    <a:pt x="17" y="32"/>
                  </a:lnTo>
                  <a:lnTo>
                    <a:pt x="17" y="32"/>
                  </a:lnTo>
                  <a:lnTo>
                    <a:pt x="22" y="32"/>
                  </a:lnTo>
                  <a:lnTo>
                    <a:pt x="25" y="28"/>
                  </a:lnTo>
                  <a:lnTo>
                    <a:pt x="28" y="24"/>
                  </a:lnTo>
                  <a:lnTo>
                    <a:pt x="28" y="18"/>
                  </a:lnTo>
                  <a:lnTo>
                    <a:pt x="28" y="18"/>
                  </a:lnTo>
                  <a:lnTo>
                    <a:pt x="28" y="14"/>
                  </a:lnTo>
                  <a:lnTo>
                    <a:pt x="25" y="10"/>
                  </a:lnTo>
                  <a:lnTo>
                    <a:pt x="22" y="6"/>
                  </a:lnTo>
                  <a:lnTo>
                    <a:pt x="17" y="6"/>
                  </a:lnTo>
                  <a:lnTo>
                    <a:pt x="17" y="6"/>
                  </a:lnTo>
                  <a:lnTo>
                    <a:pt x="14" y="6"/>
                  </a:lnTo>
                  <a:lnTo>
                    <a:pt x="11" y="7"/>
                  </a:lnTo>
                  <a:lnTo>
                    <a:pt x="8" y="10"/>
                  </a:lnTo>
                  <a:lnTo>
                    <a:pt x="7" y="14"/>
                  </a:lnTo>
                  <a:lnTo>
                    <a:pt x="7" y="14"/>
                  </a:lnTo>
                  <a:lnTo>
                    <a:pt x="7" y="15"/>
                  </a:lnTo>
                  <a:lnTo>
                    <a:pt x="7" y="22"/>
                  </a:lnTo>
                  <a:lnTo>
                    <a:pt x="7" y="22"/>
                  </a:lnTo>
                  <a:close/>
                  <a:moveTo>
                    <a:pt x="0" y="13"/>
                  </a:moveTo>
                  <a:lnTo>
                    <a:pt x="0" y="13"/>
                  </a:lnTo>
                  <a:lnTo>
                    <a:pt x="0" y="1"/>
                  </a:lnTo>
                  <a:lnTo>
                    <a:pt x="6" y="1"/>
                  </a:lnTo>
                  <a:lnTo>
                    <a:pt x="7" y="7"/>
                  </a:lnTo>
                  <a:lnTo>
                    <a:pt x="7" y="7"/>
                  </a:lnTo>
                  <a:lnTo>
                    <a:pt x="7" y="7"/>
                  </a:lnTo>
                  <a:lnTo>
                    <a:pt x="8" y="4"/>
                  </a:lnTo>
                  <a:lnTo>
                    <a:pt x="11" y="1"/>
                  </a:lnTo>
                  <a:lnTo>
                    <a:pt x="15" y="0"/>
                  </a:lnTo>
                  <a:lnTo>
                    <a:pt x="20" y="0"/>
                  </a:lnTo>
                  <a:lnTo>
                    <a:pt x="20" y="0"/>
                  </a:lnTo>
                  <a:lnTo>
                    <a:pt x="25" y="1"/>
                  </a:lnTo>
                  <a:lnTo>
                    <a:pt x="31" y="6"/>
                  </a:lnTo>
                  <a:lnTo>
                    <a:pt x="34" y="11"/>
                  </a:lnTo>
                  <a:lnTo>
                    <a:pt x="35" y="18"/>
                  </a:lnTo>
                  <a:lnTo>
                    <a:pt x="35" y="18"/>
                  </a:lnTo>
                  <a:lnTo>
                    <a:pt x="34" y="27"/>
                  </a:lnTo>
                  <a:lnTo>
                    <a:pt x="29" y="32"/>
                  </a:lnTo>
                  <a:lnTo>
                    <a:pt x="24" y="37"/>
                  </a:lnTo>
                  <a:lnTo>
                    <a:pt x="18" y="38"/>
                  </a:lnTo>
                  <a:lnTo>
                    <a:pt x="18" y="38"/>
                  </a:lnTo>
                  <a:lnTo>
                    <a:pt x="11" y="37"/>
                  </a:lnTo>
                  <a:lnTo>
                    <a:pt x="10" y="35"/>
                  </a:lnTo>
                  <a:lnTo>
                    <a:pt x="7" y="32"/>
                  </a:lnTo>
                  <a:lnTo>
                    <a:pt x="7" y="32"/>
                  </a:lnTo>
                  <a:lnTo>
                    <a:pt x="7" y="52"/>
                  </a:lnTo>
                  <a:lnTo>
                    <a:pt x="0" y="52"/>
                  </a:lnTo>
                  <a:lnTo>
                    <a:pt x="0" y="13"/>
                  </a:lnTo>
                  <a:lnTo>
                    <a:pt x="0" y="13"/>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56" name="Freeform 48"/>
            <p:cNvSpPr>
              <a:spLocks noEditPoints="1"/>
            </p:cNvSpPr>
            <p:nvPr/>
          </p:nvSpPr>
          <p:spPr bwMode="auto">
            <a:xfrm>
              <a:off x="7596188" y="6443663"/>
              <a:ext cx="25400" cy="30162"/>
            </a:xfrm>
            <a:custGeom>
              <a:avLst/>
              <a:gdLst/>
              <a:ahLst/>
              <a:cxnLst>
                <a:cxn ang="0">
                  <a:pos x="25" y="15"/>
                </a:cxn>
                <a:cxn ang="0">
                  <a:pos x="25" y="15"/>
                </a:cxn>
                <a:cxn ang="0">
                  <a:pos x="25" y="11"/>
                </a:cxn>
                <a:cxn ang="0">
                  <a:pos x="23" y="8"/>
                </a:cxn>
                <a:cxn ang="0">
                  <a:pos x="21" y="6"/>
                </a:cxn>
                <a:cxn ang="0">
                  <a:pos x="16" y="4"/>
                </a:cxn>
                <a:cxn ang="0">
                  <a:pos x="16" y="4"/>
                </a:cxn>
                <a:cxn ang="0">
                  <a:pos x="11" y="6"/>
                </a:cxn>
                <a:cxn ang="0">
                  <a:pos x="8" y="8"/>
                </a:cxn>
                <a:cxn ang="0">
                  <a:pos x="7" y="11"/>
                </a:cxn>
                <a:cxn ang="0">
                  <a:pos x="5" y="15"/>
                </a:cxn>
                <a:cxn ang="0">
                  <a:pos x="25" y="15"/>
                </a:cxn>
                <a:cxn ang="0">
                  <a:pos x="25" y="15"/>
                </a:cxn>
                <a:cxn ang="0">
                  <a:pos x="5" y="20"/>
                </a:cxn>
                <a:cxn ang="0">
                  <a:pos x="5" y="20"/>
                </a:cxn>
                <a:cxn ang="0">
                  <a:pos x="7" y="25"/>
                </a:cxn>
                <a:cxn ang="0">
                  <a:pos x="9" y="29"/>
                </a:cxn>
                <a:cxn ang="0">
                  <a:pos x="14" y="32"/>
                </a:cxn>
                <a:cxn ang="0">
                  <a:pos x="18" y="32"/>
                </a:cxn>
                <a:cxn ang="0">
                  <a:pos x="18" y="32"/>
                </a:cxn>
                <a:cxn ang="0">
                  <a:pos x="23" y="32"/>
                </a:cxn>
                <a:cxn ang="0">
                  <a:pos x="28" y="31"/>
                </a:cxn>
                <a:cxn ang="0">
                  <a:pos x="29" y="35"/>
                </a:cxn>
                <a:cxn ang="0">
                  <a:pos x="29" y="35"/>
                </a:cxn>
                <a:cxn ang="0">
                  <a:pos x="25" y="37"/>
                </a:cxn>
                <a:cxn ang="0">
                  <a:pos x="18" y="38"/>
                </a:cxn>
                <a:cxn ang="0">
                  <a:pos x="18" y="38"/>
                </a:cxn>
                <a:cxn ang="0">
                  <a:pos x="9" y="37"/>
                </a:cxn>
                <a:cxn ang="0">
                  <a:pos x="4" y="32"/>
                </a:cxn>
                <a:cxn ang="0">
                  <a:pos x="1" y="27"/>
                </a:cxn>
                <a:cxn ang="0">
                  <a:pos x="0" y="20"/>
                </a:cxn>
                <a:cxn ang="0">
                  <a:pos x="0" y="20"/>
                </a:cxn>
                <a:cxn ang="0">
                  <a:pos x="1" y="11"/>
                </a:cxn>
                <a:cxn ang="0">
                  <a:pos x="4" y="6"/>
                </a:cxn>
                <a:cxn ang="0">
                  <a:pos x="9" y="1"/>
                </a:cxn>
                <a:cxn ang="0">
                  <a:pos x="16" y="0"/>
                </a:cxn>
                <a:cxn ang="0">
                  <a:pos x="16" y="0"/>
                </a:cxn>
                <a:cxn ang="0">
                  <a:pos x="21" y="0"/>
                </a:cxn>
                <a:cxn ang="0">
                  <a:pos x="23" y="1"/>
                </a:cxn>
                <a:cxn ang="0">
                  <a:pos x="28" y="6"/>
                </a:cxn>
                <a:cxn ang="0">
                  <a:pos x="30" y="11"/>
                </a:cxn>
                <a:cxn ang="0">
                  <a:pos x="32" y="17"/>
                </a:cxn>
                <a:cxn ang="0">
                  <a:pos x="32" y="17"/>
                </a:cxn>
                <a:cxn ang="0">
                  <a:pos x="30" y="20"/>
                </a:cxn>
                <a:cxn ang="0">
                  <a:pos x="5" y="20"/>
                </a:cxn>
                <a:cxn ang="0">
                  <a:pos x="5" y="20"/>
                </a:cxn>
              </a:cxnLst>
              <a:rect l="0" t="0" r="r" b="b"/>
              <a:pathLst>
                <a:path w="32" h="38">
                  <a:moveTo>
                    <a:pt x="25" y="15"/>
                  </a:moveTo>
                  <a:lnTo>
                    <a:pt x="25" y="15"/>
                  </a:lnTo>
                  <a:lnTo>
                    <a:pt x="25" y="11"/>
                  </a:lnTo>
                  <a:lnTo>
                    <a:pt x="23" y="8"/>
                  </a:lnTo>
                  <a:lnTo>
                    <a:pt x="21" y="6"/>
                  </a:lnTo>
                  <a:lnTo>
                    <a:pt x="16" y="4"/>
                  </a:lnTo>
                  <a:lnTo>
                    <a:pt x="16" y="4"/>
                  </a:lnTo>
                  <a:lnTo>
                    <a:pt x="11" y="6"/>
                  </a:lnTo>
                  <a:lnTo>
                    <a:pt x="8" y="8"/>
                  </a:lnTo>
                  <a:lnTo>
                    <a:pt x="7" y="11"/>
                  </a:lnTo>
                  <a:lnTo>
                    <a:pt x="5" y="15"/>
                  </a:lnTo>
                  <a:lnTo>
                    <a:pt x="25" y="15"/>
                  </a:lnTo>
                  <a:lnTo>
                    <a:pt x="25" y="15"/>
                  </a:lnTo>
                  <a:close/>
                  <a:moveTo>
                    <a:pt x="5" y="20"/>
                  </a:moveTo>
                  <a:lnTo>
                    <a:pt x="5" y="20"/>
                  </a:lnTo>
                  <a:lnTo>
                    <a:pt x="7" y="25"/>
                  </a:lnTo>
                  <a:lnTo>
                    <a:pt x="9" y="29"/>
                  </a:lnTo>
                  <a:lnTo>
                    <a:pt x="14" y="32"/>
                  </a:lnTo>
                  <a:lnTo>
                    <a:pt x="18" y="32"/>
                  </a:lnTo>
                  <a:lnTo>
                    <a:pt x="18" y="32"/>
                  </a:lnTo>
                  <a:lnTo>
                    <a:pt x="23" y="32"/>
                  </a:lnTo>
                  <a:lnTo>
                    <a:pt x="28" y="31"/>
                  </a:lnTo>
                  <a:lnTo>
                    <a:pt x="29" y="35"/>
                  </a:lnTo>
                  <a:lnTo>
                    <a:pt x="29" y="35"/>
                  </a:lnTo>
                  <a:lnTo>
                    <a:pt x="25" y="37"/>
                  </a:lnTo>
                  <a:lnTo>
                    <a:pt x="18" y="38"/>
                  </a:lnTo>
                  <a:lnTo>
                    <a:pt x="18" y="38"/>
                  </a:lnTo>
                  <a:lnTo>
                    <a:pt x="9" y="37"/>
                  </a:lnTo>
                  <a:lnTo>
                    <a:pt x="4" y="32"/>
                  </a:lnTo>
                  <a:lnTo>
                    <a:pt x="1" y="27"/>
                  </a:lnTo>
                  <a:lnTo>
                    <a:pt x="0" y="20"/>
                  </a:lnTo>
                  <a:lnTo>
                    <a:pt x="0" y="20"/>
                  </a:lnTo>
                  <a:lnTo>
                    <a:pt x="1" y="11"/>
                  </a:lnTo>
                  <a:lnTo>
                    <a:pt x="4" y="6"/>
                  </a:lnTo>
                  <a:lnTo>
                    <a:pt x="9" y="1"/>
                  </a:lnTo>
                  <a:lnTo>
                    <a:pt x="16" y="0"/>
                  </a:lnTo>
                  <a:lnTo>
                    <a:pt x="16" y="0"/>
                  </a:lnTo>
                  <a:lnTo>
                    <a:pt x="21" y="0"/>
                  </a:lnTo>
                  <a:lnTo>
                    <a:pt x="23" y="1"/>
                  </a:lnTo>
                  <a:lnTo>
                    <a:pt x="28" y="6"/>
                  </a:lnTo>
                  <a:lnTo>
                    <a:pt x="30" y="11"/>
                  </a:lnTo>
                  <a:lnTo>
                    <a:pt x="32" y="17"/>
                  </a:lnTo>
                  <a:lnTo>
                    <a:pt x="32" y="17"/>
                  </a:lnTo>
                  <a:lnTo>
                    <a:pt x="30" y="20"/>
                  </a:lnTo>
                  <a:lnTo>
                    <a:pt x="5" y="20"/>
                  </a:lnTo>
                  <a:lnTo>
                    <a:pt x="5" y="20"/>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57" name="Freeform 49"/>
            <p:cNvSpPr>
              <a:spLocks noEditPoints="1"/>
            </p:cNvSpPr>
            <p:nvPr/>
          </p:nvSpPr>
          <p:spPr bwMode="auto">
            <a:xfrm>
              <a:off x="7626350" y="6443663"/>
              <a:ext cx="28575" cy="30162"/>
            </a:xfrm>
            <a:custGeom>
              <a:avLst/>
              <a:gdLst/>
              <a:ahLst/>
              <a:cxnLst>
                <a:cxn ang="0">
                  <a:pos x="6" y="20"/>
                </a:cxn>
                <a:cxn ang="0">
                  <a:pos x="6" y="20"/>
                </a:cxn>
                <a:cxn ang="0">
                  <a:pos x="7" y="24"/>
                </a:cxn>
                <a:cxn ang="0">
                  <a:pos x="9" y="29"/>
                </a:cxn>
                <a:cxn ang="0">
                  <a:pos x="13" y="32"/>
                </a:cxn>
                <a:cxn ang="0">
                  <a:pos x="17" y="32"/>
                </a:cxn>
                <a:cxn ang="0">
                  <a:pos x="17" y="32"/>
                </a:cxn>
                <a:cxn ang="0">
                  <a:pos x="21" y="32"/>
                </a:cxn>
                <a:cxn ang="0">
                  <a:pos x="26" y="29"/>
                </a:cxn>
                <a:cxn ang="0">
                  <a:pos x="27" y="24"/>
                </a:cxn>
                <a:cxn ang="0">
                  <a:pos x="28" y="18"/>
                </a:cxn>
                <a:cxn ang="0">
                  <a:pos x="28" y="18"/>
                </a:cxn>
                <a:cxn ang="0">
                  <a:pos x="27" y="14"/>
                </a:cxn>
                <a:cxn ang="0">
                  <a:pos x="26" y="10"/>
                </a:cxn>
                <a:cxn ang="0">
                  <a:pos x="23" y="6"/>
                </a:cxn>
                <a:cxn ang="0">
                  <a:pos x="17" y="4"/>
                </a:cxn>
                <a:cxn ang="0">
                  <a:pos x="17" y="4"/>
                </a:cxn>
                <a:cxn ang="0">
                  <a:pos x="13" y="6"/>
                </a:cxn>
                <a:cxn ang="0">
                  <a:pos x="9" y="10"/>
                </a:cxn>
                <a:cxn ang="0">
                  <a:pos x="7" y="14"/>
                </a:cxn>
                <a:cxn ang="0">
                  <a:pos x="6" y="20"/>
                </a:cxn>
                <a:cxn ang="0">
                  <a:pos x="6" y="20"/>
                </a:cxn>
                <a:cxn ang="0">
                  <a:pos x="35" y="18"/>
                </a:cxn>
                <a:cxn ang="0">
                  <a:pos x="35" y="18"/>
                </a:cxn>
                <a:cxn ang="0">
                  <a:pos x="34" y="24"/>
                </a:cxn>
                <a:cxn ang="0">
                  <a:pos x="34" y="27"/>
                </a:cxn>
                <a:cxn ang="0">
                  <a:pos x="30" y="34"/>
                </a:cxn>
                <a:cxn ang="0">
                  <a:pos x="24" y="37"/>
                </a:cxn>
                <a:cxn ang="0">
                  <a:pos x="17" y="38"/>
                </a:cxn>
                <a:cxn ang="0">
                  <a:pos x="17" y="38"/>
                </a:cxn>
                <a:cxn ang="0">
                  <a:pos x="10" y="37"/>
                </a:cxn>
                <a:cxn ang="0">
                  <a:pos x="5" y="32"/>
                </a:cxn>
                <a:cxn ang="0">
                  <a:pos x="0" y="27"/>
                </a:cxn>
                <a:cxn ang="0">
                  <a:pos x="0" y="20"/>
                </a:cxn>
                <a:cxn ang="0">
                  <a:pos x="0" y="20"/>
                </a:cxn>
                <a:cxn ang="0">
                  <a:pos x="2" y="11"/>
                </a:cxn>
                <a:cxn ang="0">
                  <a:pos x="5" y="6"/>
                </a:cxn>
                <a:cxn ang="0">
                  <a:pos x="10" y="1"/>
                </a:cxn>
                <a:cxn ang="0">
                  <a:pos x="17" y="0"/>
                </a:cxn>
                <a:cxn ang="0">
                  <a:pos x="17" y="0"/>
                </a:cxn>
                <a:cxn ang="0">
                  <a:pos x="24" y="1"/>
                </a:cxn>
                <a:cxn ang="0">
                  <a:pos x="30" y="6"/>
                </a:cxn>
                <a:cxn ang="0">
                  <a:pos x="34" y="11"/>
                </a:cxn>
                <a:cxn ang="0">
                  <a:pos x="35" y="18"/>
                </a:cxn>
                <a:cxn ang="0">
                  <a:pos x="35" y="18"/>
                </a:cxn>
              </a:cxnLst>
              <a:rect l="0" t="0" r="r" b="b"/>
              <a:pathLst>
                <a:path w="35" h="38">
                  <a:moveTo>
                    <a:pt x="6" y="20"/>
                  </a:moveTo>
                  <a:lnTo>
                    <a:pt x="6" y="20"/>
                  </a:lnTo>
                  <a:lnTo>
                    <a:pt x="7" y="24"/>
                  </a:lnTo>
                  <a:lnTo>
                    <a:pt x="9" y="29"/>
                  </a:lnTo>
                  <a:lnTo>
                    <a:pt x="13" y="32"/>
                  </a:lnTo>
                  <a:lnTo>
                    <a:pt x="17" y="32"/>
                  </a:lnTo>
                  <a:lnTo>
                    <a:pt x="17" y="32"/>
                  </a:lnTo>
                  <a:lnTo>
                    <a:pt x="21" y="32"/>
                  </a:lnTo>
                  <a:lnTo>
                    <a:pt x="26" y="29"/>
                  </a:lnTo>
                  <a:lnTo>
                    <a:pt x="27" y="24"/>
                  </a:lnTo>
                  <a:lnTo>
                    <a:pt x="28" y="18"/>
                  </a:lnTo>
                  <a:lnTo>
                    <a:pt x="28" y="18"/>
                  </a:lnTo>
                  <a:lnTo>
                    <a:pt x="27" y="14"/>
                  </a:lnTo>
                  <a:lnTo>
                    <a:pt x="26" y="10"/>
                  </a:lnTo>
                  <a:lnTo>
                    <a:pt x="23" y="6"/>
                  </a:lnTo>
                  <a:lnTo>
                    <a:pt x="17" y="4"/>
                  </a:lnTo>
                  <a:lnTo>
                    <a:pt x="17" y="4"/>
                  </a:lnTo>
                  <a:lnTo>
                    <a:pt x="13" y="6"/>
                  </a:lnTo>
                  <a:lnTo>
                    <a:pt x="9" y="10"/>
                  </a:lnTo>
                  <a:lnTo>
                    <a:pt x="7" y="14"/>
                  </a:lnTo>
                  <a:lnTo>
                    <a:pt x="6" y="20"/>
                  </a:lnTo>
                  <a:lnTo>
                    <a:pt x="6" y="20"/>
                  </a:lnTo>
                  <a:close/>
                  <a:moveTo>
                    <a:pt x="35" y="18"/>
                  </a:moveTo>
                  <a:lnTo>
                    <a:pt x="35" y="18"/>
                  </a:lnTo>
                  <a:lnTo>
                    <a:pt x="34" y="24"/>
                  </a:lnTo>
                  <a:lnTo>
                    <a:pt x="34" y="27"/>
                  </a:lnTo>
                  <a:lnTo>
                    <a:pt x="30" y="34"/>
                  </a:lnTo>
                  <a:lnTo>
                    <a:pt x="24" y="37"/>
                  </a:lnTo>
                  <a:lnTo>
                    <a:pt x="17" y="38"/>
                  </a:lnTo>
                  <a:lnTo>
                    <a:pt x="17" y="38"/>
                  </a:lnTo>
                  <a:lnTo>
                    <a:pt x="10" y="37"/>
                  </a:lnTo>
                  <a:lnTo>
                    <a:pt x="5" y="32"/>
                  </a:lnTo>
                  <a:lnTo>
                    <a:pt x="0" y="27"/>
                  </a:lnTo>
                  <a:lnTo>
                    <a:pt x="0" y="20"/>
                  </a:lnTo>
                  <a:lnTo>
                    <a:pt x="0" y="20"/>
                  </a:lnTo>
                  <a:lnTo>
                    <a:pt x="2" y="11"/>
                  </a:lnTo>
                  <a:lnTo>
                    <a:pt x="5" y="6"/>
                  </a:lnTo>
                  <a:lnTo>
                    <a:pt x="10" y="1"/>
                  </a:lnTo>
                  <a:lnTo>
                    <a:pt x="17" y="0"/>
                  </a:lnTo>
                  <a:lnTo>
                    <a:pt x="17" y="0"/>
                  </a:lnTo>
                  <a:lnTo>
                    <a:pt x="24" y="1"/>
                  </a:lnTo>
                  <a:lnTo>
                    <a:pt x="30" y="6"/>
                  </a:lnTo>
                  <a:lnTo>
                    <a:pt x="34" y="11"/>
                  </a:lnTo>
                  <a:lnTo>
                    <a:pt x="35" y="18"/>
                  </a:lnTo>
                  <a:lnTo>
                    <a:pt x="35" y="18"/>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58" name="Freeform 50"/>
            <p:cNvSpPr>
              <a:spLocks noEditPoints="1"/>
            </p:cNvSpPr>
            <p:nvPr/>
          </p:nvSpPr>
          <p:spPr bwMode="auto">
            <a:xfrm>
              <a:off x="7673975" y="6432550"/>
              <a:ext cx="23813" cy="39687"/>
            </a:xfrm>
            <a:custGeom>
              <a:avLst/>
              <a:gdLst/>
              <a:ahLst/>
              <a:cxnLst>
                <a:cxn ang="0">
                  <a:pos x="7" y="25"/>
                </a:cxn>
                <a:cxn ang="0">
                  <a:pos x="7" y="25"/>
                </a:cxn>
                <a:cxn ang="0">
                  <a:pos x="13" y="27"/>
                </a:cxn>
                <a:cxn ang="0">
                  <a:pos x="13" y="27"/>
                </a:cxn>
                <a:cxn ang="0">
                  <a:pos x="17" y="25"/>
                </a:cxn>
                <a:cxn ang="0">
                  <a:pos x="21" y="24"/>
                </a:cxn>
                <a:cxn ang="0">
                  <a:pos x="24" y="20"/>
                </a:cxn>
                <a:cxn ang="0">
                  <a:pos x="26" y="15"/>
                </a:cxn>
                <a:cxn ang="0">
                  <a:pos x="26" y="15"/>
                </a:cxn>
                <a:cxn ang="0">
                  <a:pos x="24" y="11"/>
                </a:cxn>
                <a:cxn ang="0">
                  <a:pos x="21" y="8"/>
                </a:cxn>
                <a:cxn ang="0">
                  <a:pos x="19" y="6"/>
                </a:cxn>
                <a:cxn ang="0">
                  <a:pos x="13" y="6"/>
                </a:cxn>
                <a:cxn ang="0">
                  <a:pos x="13" y="6"/>
                </a:cxn>
                <a:cxn ang="0">
                  <a:pos x="7" y="6"/>
                </a:cxn>
                <a:cxn ang="0">
                  <a:pos x="7" y="25"/>
                </a:cxn>
                <a:cxn ang="0">
                  <a:pos x="7" y="25"/>
                </a:cxn>
                <a:cxn ang="0">
                  <a:pos x="0" y="1"/>
                </a:cxn>
                <a:cxn ang="0">
                  <a:pos x="0" y="1"/>
                </a:cxn>
                <a:cxn ang="0">
                  <a:pos x="13" y="0"/>
                </a:cxn>
                <a:cxn ang="0">
                  <a:pos x="13" y="0"/>
                </a:cxn>
                <a:cxn ang="0">
                  <a:pos x="21" y="1"/>
                </a:cxn>
                <a:cxn ang="0">
                  <a:pos x="27" y="4"/>
                </a:cxn>
                <a:cxn ang="0">
                  <a:pos x="27" y="4"/>
                </a:cxn>
                <a:cxn ang="0">
                  <a:pos x="30" y="8"/>
                </a:cxn>
                <a:cxn ang="0">
                  <a:pos x="31" y="15"/>
                </a:cxn>
                <a:cxn ang="0">
                  <a:pos x="31" y="15"/>
                </a:cxn>
                <a:cxn ang="0">
                  <a:pos x="30" y="21"/>
                </a:cxn>
                <a:cxn ang="0">
                  <a:pos x="27" y="25"/>
                </a:cxn>
                <a:cxn ang="0">
                  <a:pos x="27" y="25"/>
                </a:cxn>
                <a:cxn ang="0">
                  <a:pos x="24" y="28"/>
                </a:cxn>
                <a:cxn ang="0">
                  <a:pos x="21" y="29"/>
                </a:cxn>
                <a:cxn ang="0">
                  <a:pos x="12" y="31"/>
                </a:cxn>
                <a:cxn ang="0">
                  <a:pos x="12" y="31"/>
                </a:cxn>
                <a:cxn ang="0">
                  <a:pos x="7" y="31"/>
                </a:cxn>
                <a:cxn ang="0">
                  <a:pos x="7" y="51"/>
                </a:cxn>
                <a:cxn ang="0">
                  <a:pos x="0" y="51"/>
                </a:cxn>
                <a:cxn ang="0">
                  <a:pos x="0" y="1"/>
                </a:cxn>
                <a:cxn ang="0">
                  <a:pos x="0" y="1"/>
                </a:cxn>
              </a:cxnLst>
              <a:rect l="0" t="0" r="r" b="b"/>
              <a:pathLst>
                <a:path w="31" h="51">
                  <a:moveTo>
                    <a:pt x="7" y="25"/>
                  </a:moveTo>
                  <a:lnTo>
                    <a:pt x="7" y="25"/>
                  </a:lnTo>
                  <a:lnTo>
                    <a:pt x="13" y="27"/>
                  </a:lnTo>
                  <a:lnTo>
                    <a:pt x="13" y="27"/>
                  </a:lnTo>
                  <a:lnTo>
                    <a:pt x="17" y="25"/>
                  </a:lnTo>
                  <a:lnTo>
                    <a:pt x="21" y="24"/>
                  </a:lnTo>
                  <a:lnTo>
                    <a:pt x="24" y="20"/>
                  </a:lnTo>
                  <a:lnTo>
                    <a:pt x="26" y="15"/>
                  </a:lnTo>
                  <a:lnTo>
                    <a:pt x="26" y="15"/>
                  </a:lnTo>
                  <a:lnTo>
                    <a:pt x="24" y="11"/>
                  </a:lnTo>
                  <a:lnTo>
                    <a:pt x="21" y="8"/>
                  </a:lnTo>
                  <a:lnTo>
                    <a:pt x="19" y="6"/>
                  </a:lnTo>
                  <a:lnTo>
                    <a:pt x="13" y="6"/>
                  </a:lnTo>
                  <a:lnTo>
                    <a:pt x="13" y="6"/>
                  </a:lnTo>
                  <a:lnTo>
                    <a:pt x="7" y="6"/>
                  </a:lnTo>
                  <a:lnTo>
                    <a:pt x="7" y="25"/>
                  </a:lnTo>
                  <a:lnTo>
                    <a:pt x="7" y="25"/>
                  </a:lnTo>
                  <a:close/>
                  <a:moveTo>
                    <a:pt x="0" y="1"/>
                  </a:moveTo>
                  <a:lnTo>
                    <a:pt x="0" y="1"/>
                  </a:lnTo>
                  <a:lnTo>
                    <a:pt x="13" y="0"/>
                  </a:lnTo>
                  <a:lnTo>
                    <a:pt x="13" y="0"/>
                  </a:lnTo>
                  <a:lnTo>
                    <a:pt x="21" y="1"/>
                  </a:lnTo>
                  <a:lnTo>
                    <a:pt x="27" y="4"/>
                  </a:lnTo>
                  <a:lnTo>
                    <a:pt x="27" y="4"/>
                  </a:lnTo>
                  <a:lnTo>
                    <a:pt x="30" y="8"/>
                  </a:lnTo>
                  <a:lnTo>
                    <a:pt x="31" y="15"/>
                  </a:lnTo>
                  <a:lnTo>
                    <a:pt x="31" y="15"/>
                  </a:lnTo>
                  <a:lnTo>
                    <a:pt x="30" y="21"/>
                  </a:lnTo>
                  <a:lnTo>
                    <a:pt x="27" y="25"/>
                  </a:lnTo>
                  <a:lnTo>
                    <a:pt x="27" y="25"/>
                  </a:lnTo>
                  <a:lnTo>
                    <a:pt x="24" y="28"/>
                  </a:lnTo>
                  <a:lnTo>
                    <a:pt x="21" y="29"/>
                  </a:lnTo>
                  <a:lnTo>
                    <a:pt x="12" y="31"/>
                  </a:lnTo>
                  <a:lnTo>
                    <a:pt x="12" y="31"/>
                  </a:lnTo>
                  <a:lnTo>
                    <a:pt x="7" y="31"/>
                  </a:lnTo>
                  <a:lnTo>
                    <a:pt x="7" y="51"/>
                  </a:lnTo>
                  <a:lnTo>
                    <a:pt x="0" y="51"/>
                  </a:lnTo>
                  <a:lnTo>
                    <a:pt x="0" y="1"/>
                  </a:lnTo>
                  <a:lnTo>
                    <a:pt x="0" y="1"/>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sp>
          <p:nvSpPr>
            <p:cNvPr id="59" name="Freeform 51"/>
            <p:cNvSpPr>
              <a:spLocks/>
            </p:cNvSpPr>
            <p:nvPr/>
          </p:nvSpPr>
          <p:spPr bwMode="auto">
            <a:xfrm>
              <a:off x="7702550" y="6432550"/>
              <a:ext cx="30163" cy="41275"/>
            </a:xfrm>
            <a:custGeom>
              <a:avLst/>
              <a:gdLst/>
              <a:ahLst/>
              <a:cxnLst>
                <a:cxn ang="0">
                  <a:pos x="38" y="49"/>
                </a:cxn>
                <a:cxn ang="0">
                  <a:pos x="38" y="49"/>
                </a:cxn>
                <a:cxn ang="0">
                  <a:pos x="33" y="51"/>
                </a:cxn>
                <a:cxn ang="0">
                  <a:pos x="25" y="52"/>
                </a:cxn>
                <a:cxn ang="0">
                  <a:pos x="25" y="52"/>
                </a:cxn>
                <a:cxn ang="0">
                  <a:pos x="19" y="52"/>
                </a:cxn>
                <a:cxn ang="0">
                  <a:pos x="15" y="51"/>
                </a:cxn>
                <a:cxn ang="0">
                  <a:pos x="11" y="48"/>
                </a:cxn>
                <a:cxn ang="0">
                  <a:pos x="7" y="45"/>
                </a:cxn>
                <a:cxn ang="0">
                  <a:pos x="4" y="42"/>
                </a:cxn>
                <a:cxn ang="0">
                  <a:pos x="3" y="38"/>
                </a:cxn>
                <a:cxn ang="0">
                  <a:pos x="1" y="32"/>
                </a:cxn>
                <a:cxn ang="0">
                  <a:pos x="0" y="27"/>
                </a:cxn>
                <a:cxn ang="0">
                  <a:pos x="0" y="27"/>
                </a:cxn>
                <a:cxn ang="0">
                  <a:pos x="1" y="21"/>
                </a:cxn>
                <a:cxn ang="0">
                  <a:pos x="3" y="15"/>
                </a:cxn>
                <a:cxn ang="0">
                  <a:pos x="4" y="11"/>
                </a:cxn>
                <a:cxn ang="0">
                  <a:pos x="7" y="7"/>
                </a:cxn>
                <a:cxn ang="0">
                  <a:pos x="11" y="4"/>
                </a:cxn>
                <a:cxn ang="0">
                  <a:pos x="15" y="1"/>
                </a:cxn>
                <a:cxn ang="0">
                  <a:pos x="21" y="0"/>
                </a:cxn>
                <a:cxn ang="0">
                  <a:pos x="26" y="0"/>
                </a:cxn>
                <a:cxn ang="0">
                  <a:pos x="26" y="0"/>
                </a:cxn>
                <a:cxn ang="0">
                  <a:pos x="33" y="0"/>
                </a:cxn>
                <a:cxn ang="0">
                  <a:pos x="39" y="1"/>
                </a:cxn>
                <a:cxn ang="0">
                  <a:pos x="36" y="7"/>
                </a:cxn>
                <a:cxn ang="0">
                  <a:pos x="36" y="7"/>
                </a:cxn>
                <a:cxn ang="0">
                  <a:pos x="32" y="6"/>
                </a:cxn>
                <a:cxn ang="0">
                  <a:pos x="26" y="6"/>
                </a:cxn>
                <a:cxn ang="0">
                  <a:pos x="26" y="6"/>
                </a:cxn>
                <a:cxn ang="0">
                  <a:pos x="18" y="7"/>
                </a:cxn>
                <a:cxn ang="0">
                  <a:pos x="12" y="11"/>
                </a:cxn>
                <a:cxn ang="0">
                  <a:pos x="8" y="17"/>
                </a:cxn>
                <a:cxn ang="0">
                  <a:pos x="7" y="27"/>
                </a:cxn>
                <a:cxn ang="0">
                  <a:pos x="7" y="27"/>
                </a:cxn>
                <a:cxn ang="0">
                  <a:pos x="8" y="35"/>
                </a:cxn>
                <a:cxn ang="0">
                  <a:pos x="12" y="41"/>
                </a:cxn>
                <a:cxn ang="0">
                  <a:pos x="18" y="45"/>
                </a:cxn>
                <a:cxn ang="0">
                  <a:pos x="26" y="46"/>
                </a:cxn>
                <a:cxn ang="0">
                  <a:pos x="26" y="46"/>
                </a:cxn>
                <a:cxn ang="0">
                  <a:pos x="32" y="46"/>
                </a:cxn>
                <a:cxn ang="0">
                  <a:pos x="36" y="43"/>
                </a:cxn>
                <a:cxn ang="0">
                  <a:pos x="38" y="49"/>
                </a:cxn>
                <a:cxn ang="0">
                  <a:pos x="38" y="49"/>
                </a:cxn>
              </a:cxnLst>
              <a:rect l="0" t="0" r="r" b="b"/>
              <a:pathLst>
                <a:path w="39" h="52">
                  <a:moveTo>
                    <a:pt x="38" y="49"/>
                  </a:moveTo>
                  <a:lnTo>
                    <a:pt x="38" y="49"/>
                  </a:lnTo>
                  <a:lnTo>
                    <a:pt x="33" y="51"/>
                  </a:lnTo>
                  <a:lnTo>
                    <a:pt x="25" y="52"/>
                  </a:lnTo>
                  <a:lnTo>
                    <a:pt x="25" y="52"/>
                  </a:lnTo>
                  <a:lnTo>
                    <a:pt x="19" y="52"/>
                  </a:lnTo>
                  <a:lnTo>
                    <a:pt x="15" y="51"/>
                  </a:lnTo>
                  <a:lnTo>
                    <a:pt x="11" y="48"/>
                  </a:lnTo>
                  <a:lnTo>
                    <a:pt x="7" y="45"/>
                  </a:lnTo>
                  <a:lnTo>
                    <a:pt x="4" y="42"/>
                  </a:lnTo>
                  <a:lnTo>
                    <a:pt x="3" y="38"/>
                  </a:lnTo>
                  <a:lnTo>
                    <a:pt x="1" y="32"/>
                  </a:lnTo>
                  <a:lnTo>
                    <a:pt x="0" y="27"/>
                  </a:lnTo>
                  <a:lnTo>
                    <a:pt x="0" y="27"/>
                  </a:lnTo>
                  <a:lnTo>
                    <a:pt x="1" y="21"/>
                  </a:lnTo>
                  <a:lnTo>
                    <a:pt x="3" y="15"/>
                  </a:lnTo>
                  <a:lnTo>
                    <a:pt x="4" y="11"/>
                  </a:lnTo>
                  <a:lnTo>
                    <a:pt x="7" y="7"/>
                  </a:lnTo>
                  <a:lnTo>
                    <a:pt x="11" y="4"/>
                  </a:lnTo>
                  <a:lnTo>
                    <a:pt x="15" y="1"/>
                  </a:lnTo>
                  <a:lnTo>
                    <a:pt x="21" y="0"/>
                  </a:lnTo>
                  <a:lnTo>
                    <a:pt x="26" y="0"/>
                  </a:lnTo>
                  <a:lnTo>
                    <a:pt x="26" y="0"/>
                  </a:lnTo>
                  <a:lnTo>
                    <a:pt x="33" y="0"/>
                  </a:lnTo>
                  <a:lnTo>
                    <a:pt x="39" y="1"/>
                  </a:lnTo>
                  <a:lnTo>
                    <a:pt x="36" y="7"/>
                  </a:lnTo>
                  <a:lnTo>
                    <a:pt x="36" y="7"/>
                  </a:lnTo>
                  <a:lnTo>
                    <a:pt x="32" y="6"/>
                  </a:lnTo>
                  <a:lnTo>
                    <a:pt x="26" y="6"/>
                  </a:lnTo>
                  <a:lnTo>
                    <a:pt x="26" y="6"/>
                  </a:lnTo>
                  <a:lnTo>
                    <a:pt x="18" y="7"/>
                  </a:lnTo>
                  <a:lnTo>
                    <a:pt x="12" y="11"/>
                  </a:lnTo>
                  <a:lnTo>
                    <a:pt x="8" y="17"/>
                  </a:lnTo>
                  <a:lnTo>
                    <a:pt x="7" y="27"/>
                  </a:lnTo>
                  <a:lnTo>
                    <a:pt x="7" y="27"/>
                  </a:lnTo>
                  <a:lnTo>
                    <a:pt x="8" y="35"/>
                  </a:lnTo>
                  <a:lnTo>
                    <a:pt x="12" y="41"/>
                  </a:lnTo>
                  <a:lnTo>
                    <a:pt x="18" y="45"/>
                  </a:lnTo>
                  <a:lnTo>
                    <a:pt x="26" y="46"/>
                  </a:lnTo>
                  <a:lnTo>
                    <a:pt x="26" y="46"/>
                  </a:lnTo>
                  <a:lnTo>
                    <a:pt x="32" y="46"/>
                  </a:lnTo>
                  <a:lnTo>
                    <a:pt x="36" y="43"/>
                  </a:lnTo>
                  <a:lnTo>
                    <a:pt x="38" y="49"/>
                  </a:lnTo>
                  <a:lnTo>
                    <a:pt x="38" y="49"/>
                  </a:lnTo>
                  <a:close/>
                </a:path>
              </a:pathLst>
            </a:custGeom>
            <a:grpFill/>
            <a:ln w="9525">
              <a:noFill/>
              <a:round/>
              <a:headEnd/>
              <a:tailEnd/>
            </a:ln>
          </p:spPr>
          <p:txBody>
            <a:bodyPr/>
            <a:lstStyle/>
            <a:p>
              <a:pPr fontAlgn="auto">
                <a:spcBef>
                  <a:spcPts val="0"/>
                </a:spcBef>
                <a:spcAft>
                  <a:spcPts val="0"/>
                </a:spcAft>
                <a:defRPr/>
              </a:pPr>
              <a:endParaRPr lang="en-US" dirty="0">
                <a:latin typeface="+mn-lt"/>
              </a:endParaRPr>
            </a:p>
          </p:txBody>
        </p:sp>
      </p:grpSp>
      <p:sp>
        <p:nvSpPr>
          <p:cNvPr id="60" name="Rectangle 59"/>
          <p:cNvSpPr/>
          <p:nvPr userDrawn="1"/>
        </p:nvSpPr>
        <p:spPr>
          <a:xfrm>
            <a:off x="0" y="6710738"/>
            <a:ext cx="9144000" cy="14726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 name="Picture 60"/>
          <p:cNvPicPr preferRelativeResize="0">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093680" y="218927"/>
            <a:ext cx="1604295" cy="31169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2" r:id="rId5"/>
    <p:sldLayoutId id="2147483673" r:id="rId6"/>
    <p:sldLayoutId id="2147483674" r:id="rId7"/>
    <p:sldLayoutId id="2147483666" r:id="rId8"/>
    <p:sldLayoutId id="2147483668" r:id="rId9"/>
    <p:sldLayoutId id="2147483669" r:id="rId10"/>
    <p:sldLayoutId id="2147483670" r:id="rId11"/>
    <p:sldLayoutId id="2147483671" r:id="rId12"/>
    <p:sldLayoutId id="2147483675" r:id="rId13"/>
  </p:sldLayoutIdLst>
  <p:hf hdr="0" ftr="0" dt="0"/>
  <p:txStyles>
    <p:titleStyle>
      <a:lvl1pPr algn="l" rtl="0" eaLnBrk="1" fontAlgn="base" hangingPunct="1">
        <a:spcBef>
          <a:spcPct val="0"/>
        </a:spcBef>
        <a:spcAft>
          <a:spcPct val="0"/>
        </a:spcAft>
        <a:defRPr sz="2800">
          <a:solidFill>
            <a:schemeClr val="tx1"/>
          </a:solidFill>
          <a:latin typeface="Century Gothic" panose="020B0502020202020204" pitchFamily="34" charset="0"/>
          <a:ea typeface="+mj-ea"/>
          <a:cs typeface="+mj-cs"/>
        </a:defRPr>
      </a:lvl1pPr>
      <a:lvl2pPr algn="l" rtl="0" eaLnBrk="1" fontAlgn="base" hangingPunct="1">
        <a:spcBef>
          <a:spcPct val="0"/>
        </a:spcBef>
        <a:spcAft>
          <a:spcPct val="0"/>
        </a:spcAft>
        <a:defRPr sz="2800">
          <a:solidFill>
            <a:srgbClr val="02537C"/>
          </a:solidFill>
          <a:latin typeface="Arial" charset="0"/>
        </a:defRPr>
      </a:lvl2pPr>
      <a:lvl3pPr algn="l" rtl="0" eaLnBrk="1" fontAlgn="base" hangingPunct="1">
        <a:spcBef>
          <a:spcPct val="0"/>
        </a:spcBef>
        <a:spcAft>
          <a:spcPct val="0"/>
        </a:spcAft>
        <a:defRPr sz="2800">
          <a:solidFill>
            <a:srgbClr val="02537C"/>
          </a:solidFill>
          <a:latin typeface="Arial" charset="0"/>
        </a:defRPr>
      </a:lvl3pPr>
      <a:lvl4pPr algn="l" rtl="0" eaLnBrk="1" fontAlgn="base" hangingPunct="1">
        <a:spcBef>
          <a:spcPct val="0"/>
        </a:spcBef>
        <a:spcAft>
          <a:spcPct val="0"/>
        </a:spcAft>
        <a:defRPr sz="2800">
          <a:solidFill>
            <a:srgbClr val="02537C"/>
          </a:solidFill>
          <a:latin typeface="Arial" charset="0"/>
        </a:defRPr>
      </a:lvl4pPr>
      <a:lvl5pPr algn="l" rtl="0" eaLnBrk="1" fontAlgn="base" hangingPunct="1">
        <a:spcBef>
          <a:spcPct val="0"/>
        </a:spcBef>
        <a:spcAft>
          <a:spcPct val="0"/>
        </a:spcAft>
        <a:defRPr sz="2800">
          <a:solidFill>
            <a:srgbClr val="02537C"/>
          </a:solidFill>
          <a:latin typeface="Arial" charset="0"/>
        </a:defRPr>
      </a:lvl5pPr>
      <a:lvl6pPr marL="457200" algn="l" rtl="0" eaLnBrk="1" fontAlgn="base" hangingPunct="1">
        <a:spcBef>
          <a:spcPct val="0"/>
        </a:spcBef>
        <a:spcAft>
          <a:spcPct val="0"/>
        </a:spcAft>
        <a:defRPr sz="2000">
          <a:solidFill>
            <a:schemeClr val="tx1"/>
          </a:solidFill>
          <a:latin typeface="Arial" charset="0"/>
        </a:defRPr>
      </a:lvl6pPr>
      <a:lvl7pPr marL="914400" algn="l" rtl="0" eaLnBrk="1" fontAlgn="base" hangingPunct="1">
        <a:spcBef>
          <a:spcPct val="0"/>
        </a:spcBef>
        <a:spcAft>
          <a:spcPct val="0"/>
        </a:spcAft>
        <a:defRPr sz="2000">
          <a:solidFill>
            <a:schemeClr val="tx1"/>
          </a:solidFill>
          <a:latin typeface="Arial" charset="0"/>
        </a:defRPr>
      </a:lvl7pPr>
      <a:lvl8pPr marL="1371600" algn="l" rtl="0" eaLnBrk="1" fontAlgn="base" hangingPunct="1">
        <a:spcBef>
          <a:spcPct val="0"/>
        </a:spcBef>
        <a:spcAft>
          <a:spcPct val="0"/>
        </a:spcAft>
        <a:defRPr sz="2000">
          <a:solidFill>
            <a:schemeClr val="tx1"/>
          </a:solidFill>
          <a:latin typeface="Arial" charset="0"/>
        </a:defRPr>
      </a:lvl8pPr>
      <a:lvl9pPr marL="1828800" algn="l" rtl="0" eaLnBrk="1" fontAlgn="base" hangingPunct="1">
        <a:spcBef>
          <a:spcPct val="0"/>
        </a:spcBef>
        <a:spcAft>
          <a:spcPct val="0"/>
        </a:spcAft>
        <a:defRPr sz="2000">
          <a:solidFill>
            <a:schemeClr val="tx1"/>
          </a:solidFill>
          <a:latin typeface="Arial" charset="0"/>
        </a:defRPr>
      </a:lvl9pPr>
    </p:titleStyle>
    <p:bodyStyle>
      <a:lvl1pPr marL="174625" indent="-174625" algn="l" rtl="0" eaLnBrk="1" fontAlgn="base" hangingPunct="1">
        <a:spcBef>
          <a:spcPts val="1200"/>
        </a:spcBef>
        <a:spcAft>
          <a:spcPct val="0"/>
        </a:spcAft>
        <a:buClrTx/>
        <a:buSzPct val="100000"/>
        <a:buFont typeface="Century Gothic" panose="020B0502020202020204" pitchFamily="34" charset="0"/>
        <a:buChar char="•"/>
        <a:defRPr sz="2000">
          <a:solidFill>
            <a:schemeClr val="tx1"/>
          </a:solidFill>
          <a:latin typeface="Century Gothic" panose="020B0502020202020204" pitchFamily="34" charset="0"/>
          <a:ea typeface="+mn-ea"/>
          <a:cs typeface="+mn-cs"/>
        </a:defRPr>
      </a:lvl1pPr>
      <a:lvl2pPr marL="465138" indent="-176213" algn="l" rtl="0" eaLnBrk="1" fontAlgn="base" hangingPunct="1">
        <a:spcBef>
          <a:spcPts val="1200"/>
        </a:spcBef>
        <a:spcAft>
          <a:spcPct val="0"/>
        </a:spcAft>
        <a:buClr>
          <a:schemeClr val="tx1"/>
        </a:buClr>
        <a:buChar char="–"/>
        <a:defRPr sz="1800">
          <a:solidFill>
            <a:schemeClr val="tx1"/>
          </a:solidFill>
          <a:latin typeface="Century Gothic" panose="020B0502020202020204" pitchFamily="34" charset="0"/>
        </a:defRPr>
      </a:lvl2pPr>
      <a:lvl3pPr marL="739775" indent="-160338" algn="l" rtl="0" eaLnBrk="1" fontAlgn="base" hangingPunct="1">
        <a:spcBef>
          <a:spcPts val="1200"/>
        </a:spcBef>
        <a:spcAft>
          <a:spcPct val="0"/>
        </a:spcAft>
        <a:buClrTx/>
        <a:buChar char="•"/>
        <a:defRPr sz="1600">
          <a:solidFill>
            <a:schemeClr val="tx1"/>
          </a:solidFill>
          <a:latin typeface="Century Gothic" panose="020B0502020202020204" pitchFamily="34" charset="0"/>
        </a:defRPr>
      </a:lvl3pPr>
      <a:lvl4pPr marL="1030288" indent="-176213" algn="l" rtl="0" eaLnBrk="1" fontAlgn="base" hangingPunct="1">
        <a:spcBef>
          <a:spcPts val="1200"/>
        </a:spcBef>
        <a:spcAft>
          <a:spcPct val="0"/>
        </a:spcAft>
        <a:buClr>
          <a:srgbClr val="0376AD"/>
        </a:buClr>
        <a:buChar char="–"/>
        <a:defRPr sz="1000">
          <a:solidFill>
            <a:schemeClr val="tx1"/>
          </a:solidFill>
          <a:latin typeface="+mn-lt"/>
        </a:defRPr>
      </a:lvl4pPr>
      <a:lvl5pPr marL="1320800" indent="-176213" algn="l" rtl="0" eaLnBrk="1" fontAlgn="base" hangingPunct="1">
        <a:spcBef>
          <a:spcPts val="1200"/>
        </a:spcBef>
        <a:spcAft>
          <a:spcPct val="0"/>
        </a:spcAft>
        <a:buClr>
          <a:srgbClr val="0376AD"/>
        </a:buClr>
        <a:buChar char="»"/>
        <a:defRPr sz="800">
          <a:solidFill>
            <a:schemeClr val="tx1"/>
          </a:solidFill>
          <a:latin typeface="+mn-lt"/>
        </a:defRPr>
      </a:lvl5pPr>
      <a:lvl6pPr marL="1778000" indent="-176213" algn="l" rtl="0" eaLnBrk="1" fontAlgn="base" hangingPunct="1">
        <a:spcBef>
          <a:spcPct val="105000"/>
        </a:spcBef>
        <a:spcAft>
          <a:spcPct val="0"/>
        </a:spcAft>
        <a:buChar char="»"/>
        <a:defRPr sz="1600">
          <a:solidFill>
            <a:schemeClr val="tx1"/>
          </a:solidFill>
          <a:latin typeface="+mn-lt"/>
        </a:defRPr>
      </a:lvl6pPr>
      <a:lvl7pPr marL="2235200" indent="-176213" algn="l" rtl="0" eaLnBrk="1" fontAlgn="base" hangingPunct="1">
        <a:spcBef>
          <a:spcPct val="105000"/>
        </a:spcBef>
        <a:spcAft>
          <a:spcPct val="0"/>
        </a:spcAft>
        <a:buChar char="»"/>
        <a:defRPr sz="1600">
          <a:solidFill>
            <a:schemeClr val="tx1"/>
          </a:solidFill>
          <a:latin typeface="+mn-lt"/>
        </a:defRPr>
      </a:lvl7pPr>
      <a:lvl8pPr marL="2692400" indent="-176213" algn="l" rtl="0" eaLnBrk="1" fontAlgn="base" hangingPunct="1">
        <a:spcBef>
          <a:spcPct val="105000"/>
        </a:spcBef>
        <a:spcAft>
          <a:spcPct val="0"/>
        </a:spcAft>
        <a:buChar char="»"/>
        <a:defRPr sz="1600">
          <a:solidFill>
            <a:schemeClr val="tx1"/>
          </a:solidFill>
          <a:latin typeface="+mn-lt"/>
        </a:defRPr>
      </a:lvl8pPr>
      <a:lvl9pPr marL="3149600" indent="-176213" algn="l" rtl="0" eaLnBrk="1" fontAlgn="base" hangingPunct="1">
        <a:spcBef>
          <a:spcPct val="105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
<Relationships xmlns="http://schemas.openxmlformats.org/package/2006/relationships">
  <Relationship Id="rId3" Type="http://schemas.openxmlformats.org/officeDocument/2006/relationships/image" Target="../media/image6.jpeg" />
  <Relationship Id="rId2" Type="http://schemas.openxmlformats.org/officeDocument/2006/relationships/image" Target="../media/image5.jpg" />
  <Relationship Id="rId1" Type="http://schemas.openxmlformats.org/officeDocument/2006/relationships/slideLayout" Target="../slideLayouts/slideLayout1.xml" />
</Relationships>
</file>

<file path=ppt/slides/_rels/slide10.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11.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12.xml.rels>&#65279;<?xml version="1.0" encoding="UTF-8" standalone="yes"?>
<Relationships xmlns="http://schemas.openxmlformats.org/package/2006/relationships">
  <Relationship Id="rId2" Type="http://schemas.openxmlformats.org/officeDocument/2006/relationships/image" Target="../media/image7.jpeg" />
  <Relationship Id="rId1" Type="http://schemas.openxmlformats.org/officeDocument/2006/relationships/slideLayout" Target="../slideLayouts/slideLayout4.xml" />
</Relationships>
</file>

<file path=ppt/slides/_rels/slide13.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14.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15.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16.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17.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18.xml.rels>&#65279;<?xml version="1.0" encoding="UTF-8" standalone="yes"?>
<Relationships xmlns="http://schemas.openxmlformats.org/package/2006/relationships">
  <Relationship Id="rId2" Type="http://schemas.openxmlformats.org/officeDocument/2006/relationships/image" Target="../media/image8.emf" />
  <Relationship Id="rId1" Type="http://schemas.openxmlformats.org/officeDocument/2006/relationships/slideLayout" Target="../slideLayouts/slideLayout4.xml" />
</Relationships>
</file>

<file path=ppt/slides/_rels/slide19.xml.rels>&#65279;<?xml version="1.0" encoding="UTF-8" standalone="yes"?>
<Relationships xmlns="http://schemas.openxmlformats.org/package/2006/relationships">
  <Relationship Id="rId2" Type="http://schemas.openxmlformats.org/officeDocument/2006/relationships/image" Target="../media/image5.jpg" />
  <Relationship Id="rId1" Type="http://schemas.openxmlformats.org/officeDocument/2006/relationships/slideLayout" Target="../slideLayouts/slideLayout3.xml" />
</Relationships>
</file>

<file path=ppt/slides/_rels/slide2.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20.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21.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22.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23.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24.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25.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26.xml.rels>&#65279;<?xml version="1.0" encoding="UTF-8" standalone="yes"?>
<Relationships xmlns="http://schemas.openxmlformats.org/package/2006/relationships">
  <Relationship Id="rId2" Type="http://schemas.openxmlformats.org/officeDocument/2006/relationships/image" Target="../media/image9.png" />
  <Relationship Id="rId1" Type="http://schemas.openxmlformats.org/officeDocument/2006/relationships/slideLayout" Target="../slideLayouts/slideLayout8.xml" />
</Relationships>
</file>

<file path=ppt/slides/_rels/slide27.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28.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29.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3.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30.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31.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32.xml.rels>&#65279;<?xml version="1.0" encoding="UTF-8" standalone="yes"?>
<Relationships xmlns="http://schemas.openxmlformats.org/package/2006/relationships">
  <Relationship Id="rId2" Type="http://schemas.openxmlformats.org/officeDocument/2006/relationships/image" Target="../media/image5.jpg" />
  <Relationship Id="rId1" Type="http://schemas.openxmlformats.org/officeDocument/2006/relationships/slideLayout" Target="../slideLayouts/slideLayout3.xml" />
</Relationships>
</file>

<file path=ppt/slides/_rels/slide33.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34.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35.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36.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37.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38.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39.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4.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40.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41.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42.xml.rels>&#65279;<?xml version="1.0" encoding="UTF-8" standalone="yes"?>
<Relationships xmlns="http://schemas.openxmlformats.org/package/2006/relationships">
  <Relationship Id="rId2" Type="http://schemas.openxmlformats.org/officeDocument/2006/relationships/image" Target="../media/image5.jpg" />
  <Relationship Id="rId1" Type="http://schemas.openxmlformats.org/officeDocument/2006/relationships/slideLayout" Target="../slideLayouts/slideLayout3.xml" />
</Relationships>
</file>

<file path=ppt/slides/_rels/slide43.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44.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45.xml.rels>&#65279;<?xml version="1.0" encoding="UTF-8" standalone="yes"?>
<Relationships xmlns="http://schemas.openxmlformats.org/package/2006/relationships">
  <Relationship Id="rId3" Type="http://schemas.openxmlformats.org/officeDocument/2006/relationships/image" Target="../media/image11.jpeg" />
  <Relationship Id="rId2" Type="http://schemas.openxmlformats.org/officeDocument/2006/relationships/image" Target="../media/image10.jpeg" />
  <Relationship Id="rId1" Type="http://schemas.openxmlformats.org/officeDocument/2006/relationships/slideLayout" Target="../slideLayouts/slideLayout4.xml" />
</Relationships>
</file>

<file path=ppt/slides/_rels/slide46.xml.rels>&#65279;<?xml version="1.0" encoding="UTF-8" standalone="yes"?>
<Relationships xmlns="http://schemas.openxmlformats.org/package/2006/relationships">
  <Relationship Id="rId3" Type="http://schemas.openxmlformats.org/officeDocument/2006/relationships/image" Target="../media/image13.png" />
  <Relationship Id="rId2" Type="http://schemas.openxmlformats.org/officeDocument/2006/relationships/image" Target="../media/image12.png" />
  <Relationship Id="rId1" Type="http://schemas.openxmlformats.org/officeDocument/2006/relationships/slideLayout" Target="../slideLayouts/slideLayout8.xml" />
</Relationships>
</file>

<file path=ppt/slides/_rels/slide47.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48.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49.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5.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50.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51.xml.rels>&#65279;<?xml version="1.0" encoding="UTF-8" standalone="yes"?>
<Relationships xmlns="http://schemas.openxmlformats.org/package/2006/relationships">
  <Relationship Id="rId3" Type="http://schemas.openxmlformats.org/officeDocument/2006/relationships/image" Target="../media/image14.png" />
  <Relationship Id="rId2" Type="http://schemas.openxmlformats.org/officeDocument/2006/relationships/notesSlide" Target="../notesSlides/notesSlide1.xml" />
  <Relationship Id="rId1" Type="http://schemas.openxmlformats.org/officeDocument/2006/relationships/slideLayout" Target="../slideLayouts/slideLayout4.xml" />
</Relationships>
</file>

<file path=ppt/slides/_rels/slide52.xml.rels>&#65279;<?xml version="1.0" encoding="UTF-8" standalone="yes"?>
<Relationships xmlns="http://schemas.openxmlformats.org/package/2006/relationships">
  <Relationship Id="rId2" Type="http://schemas.openxmlformats.org/officeDocument/2006/relationships/notesSlide" Target="../notesSlides/notesSlide2.xml" />
  <Relationship Id="rId1" Type="http://schemas.openxmlformats.org/officeDocument/2006/relationships/slideLayout" Target="../slideLayouts/slideLayout8.xml" />
</Relationships>
</file>

<file path=ppt/slides/_rels/slide53.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54.xml.rels>&#65279;<?xml version="1.0" encoding="UTF-8" standalone="yes"?>
<Relationships xmlns="http://schemas.openxmlformats.org/package/2006/relationships">
  <Relationship Id="rId3" Type="http://schemas.openxmlformats.org/officeDocument/2006/relationships/image" Target="../media/image15.jpeg" />
  <Relationship Id="rId2" Type="http://schemas.openxmlformats.org/officeDocument/2006/relationships/notesSlide" Target="../notesSlides/notesSlide3.xml" />
  <Relationship Id="rId1" Type="http://schemas.openxmlformats.org/officeDocument/2006/relationships/slideLayout" Target="../slideLayouts/slideLayout4.xml" />
  <Relationship Id="rId4" Type="http://schemas.openxmlformats.org/officeDocument/2006/relationships/image" Target="../media/image16.png" />
</Relationships>
</file>

<file path=ppt/slides/_rels/slide55.xml.rels>&#65279;<?xml version="1.0" encoding="UTF-8" standalone="yes"?>
<Relationships xmlns="http://schemas.openxmlformats.org/package/2006/relationships">
  <Relationship Id="rId2" Type="http://schemas.openxmlformats.org/officeDocument/2006/relationships/notesSlide" Target="../notesSlides/notesSlide4.xml" />
  <Relationship Id="rId1" Type="http://schemas.openxmlformats.org/officeDocument/2006/relationships/slideLayout" Target="../slideLayouts/slideLayout4.xml" />
</Relationships>
</file>

<file path=ppt/slides/_rels/slide56.xml.rels>&#65279;<?xml version="1.0" encoding="UTF-8" standalone="yes"?>
<Relationships xmlns="http://schemas.openxmlformats.org/package/2006/relationships">
  <Relationship Id="rId2" Type="http://schemas.openxmlformats.org/officeDocument/2006/relationships/image" Target="../media/image5.jpg" />
  <Relationship Id="rId1" Type="http://schemas.openxmlformats.org/officeDocument/2006/relationships/slideLayout" Target="../slideLayouts/slideLayout3.xml" />
</Relationships>
</file>

<file path=ppt/slides/_rels/slide57.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58.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59.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6.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60.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61.xml.rels>&#65279;<?xml version="1.0" encoding="UTF-8" standalone="yes"?>
<Relationships xmlns="http://schemas.openxmlformats.org/package/2006/relationships">
  <Relationship Id="rId2" Type="http://schemas.openxmlformats.org/officeDocument/2006/relationships/image" Target="../media/image5.jpg" />
  <Relationship Id="rId1" Type="http://schemas.openxmlformats.org/officeDocument/2006/relationships/slideLayout" Target="../slideLayouts/slideLayout3.xml" />
</Relationships>
</file>

<file path=ppt/slides/_rels/slide62.xml.rels>&#65279;<?xml version="1.0" encoding="UTF-8" standalone="yes"?>
<Relationships xmlns="http://schemas.openxmlformats.org/package/2006/relationships">
  <Relationship Id="rId2" Type="http://schemas.openxmlformats.org/officeDocument/2006/relationships/notesSlide" Target="../notesSlides/notesSlide5.xml" />
  <Relationship Id="rId1" Type="http://schemas.openxmlformats.org/officeDocument/2006/relationships/slideLayout" Target="../slideLayouts/slideLayout4.xml" />
</Relationships>
</file>

<file path=ppt/slides/_rels/slide63.xml.rels>&#65279;<?xml version="1.0" encoding="UTF-8" standalone="yes"?>
<Relationships xmlns="http://schemas.openxmlformats.org/package/2006/relationships">
  <Relationship Id="rId3" Type="http://schemas.openxmlformats.org/officeDocument/2006/relationships/diagramLayout" Target="../diagrams/layout1.xml" />
  <Relationship Id="rId2" Type="http://schemas.openxmlformats.org/officeDocument/2006/relationships/diagramData" Target="../diagrams/data1.xml" />
  <Relationship Id="rId1" Type="http://schemas.openxmlformats.org/officeDocument/2006/relationships/slideLayout" Target="../slideLayouts/slideLayout4.xml" />
  <Relationship Id="rId6" Type="http://schemas.microsoft.com/office/2007/relationships/diagramDrawing" Target="../diagrams/drawing1.xml" />
  <Relationship Id="rId5" Type="http://schemas.openxmlformats.org/officeDocument/2006/relationships/diagramColors" Target="../diagrams/colors1.xml" />
  <Relationship Id="rId4" Type="http://schemas.openxmlformats.org/officeDocument/2006/relationships/diagramQuickStyle" Target="../diagrams/quickStyle1.xml" />
</Relationships>
</file>

<file path=ppt/slides/_rels/slide64.xml.rels>&#65279;<?xml version="1.0" encoding="UTF-8" standalone="yes"?>
<Relationships xmlns="http://schemas.openxmlformats.org/package/2006/relationships">
  <Relationship Id="rId1" Type="http://schemas.openxmlformats.org/officeDocument/2006/relationships/slideLayout" Target="../slideLayouts/slideLayout8.xml" />
</Relationships>
</file>

<file path=ppt/slides/_rels/slide65.xml.rels>&#65279;<?xml version="1.0" encoding="UTF-8" standalone="yes"?>
<Relationships xmlns="http://schemas.openxmlformats.org/package/2006/relationships">
  <Relationship Id="rId1" Type="http://schemas.openxmlformats.org/officeDocument/2006/relationships/slideLayout" Target="../slideLayouts/slideLayout8.xml" />
</Relationships>
</file>

<file path=ppt/slides/_rels/slide66.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67.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68.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69.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7.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70.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71.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72.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73.xml.rels>&#65279;<?xml version="1.0" encoding="UTF-8" standalone="yes"?>
<Relationships xmlns="http://schemas.openxmlformats.org/package/2006/relationships">
  <Relationship Id="rId2" Type="http://schemas.openxmlformats.org/officeDocument/2006/relationships/notesSlide" Target="../notesSlides/notesSlide6.xml" />
  <Relationship Id="rId1" Type="http://schemas.openxmlformats.org/officeDocument/2006/relationships/slideLayout" Target="../slideLayouts/slideLayout4.xml" />
</Relationships>
</file>

<file path=ppt/slides/_rels/slide74.xml.rels>&#65279;<?xml version="1.0" encoding="UTF-8" standalone="yes"?>
<Relationships xmlns="http://schemas.openxmlformats.org/package/2006/relationships">
  <Relationship Id="rId2" Type="http://schemas.openxmlformats.org/officeDocument/2006/relationships/notesSlide" Target="../notesSlides/notesSlide7.xml" />
  <Relationship Id="rId1" Type="http://schemas.openxmlformats.org/officeDocument/2006/relationships/slideLayout" Target="../slideLayouts/slideLayout4.xml" />
</Relationships>
</file>

<file path=ppt/slides/_rels/slide75.xml.rels>&#65279;<?xml version="1.0" encoding="UTF-8" standalone="yes"?>
<Relationships xmlns="http://schemas.openxmlformats.org/package/2006/relationships">
  <Relationship Id="rId2" Type="http://schemas.openxmlformats.org/officeDocument/2006/relationships/image" Target="../media/image5.jpg" />
  <Relationship Id="rId1" Type="http://schemas.openxmlformats.org/officeDocument/2006/relationships/slideLayout" Target="../slideLayouts/slideLayout3.xml" />
</Relationships>
</file>

<file path=ppt/slides/_rels/slide76.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77.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78.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79.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8.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80.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81.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82.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_rels/slide9.xml.rels>&#65279;<?xml version="1.0" encoding="UTF-8" standalone="yes"?>
<Relationships xmlns="http://schemas.openxmlformats.org/package/2006/relationships">
  <Relationship Id="rId1" Type="http://schemas.openxmlformats.org/officeDocument/2006/relationships/slideLayout" Target="../slideLayouts/slideLayout4.xml" />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822960" y="4191000"/>
            <a:ext cx="7498080" cy="685800"/>
          </a:xfrm>
        </p:spPr>
        <p:txBody>
          <a:bodyPr/>
          <a:lstStyle/>
          <a:p>
            <a:r>
              <a:rPr lang="en-US" dirty="0" smtClean="0"/>
              <a:t>Intellectual Property Workshop</a:t>
            </a:r>
            <a:endParaRPr lang="en-US" dirty="0"/>
          </a:p>
        </p:txBody>
      </p:sp>
      <p:sp>
        <p:nvSpPr>
          <p:cNvPr id="7" name="Content Placeholder 6"/>
          <p:cNvSpPr>
            <a:spLocks noGrp="1"/>
          </p:cNvSpPr>
          <p:nvPr>
            <p:ph sz="quarter" idx="11"/>
          </p:nvPr>
        </p:nvSpPr>
        <p:spPr>
          <a:xfrm>
            <a:off x="2558256" y="4906963"/>
            <a:ext cx="4027488" cy="274637"/>
          </a:xfrm>
        </p:spPr>
        <p:txBody>
          <a:bodyPr/>
          <a:lstStyle/>
          <a:p>
            <a:pPr>
              <a:spcBef>
                <a:spcPts val="600"/>
              </a:spcBef>
            </a:pPr>
            <a:r>
              <a:rPr lang="en-US" sz="1800" dirty="0" smtClean="0"/>
              <a:t>Marc T. Morley</a:t>
            </a:r>
          </a:p>
          <a:p>
            <a:pPr>
              <a:spcBef>
                <a:spcPts val="600"/>
              </a:spcBef>
            </a:pPr>
            <a:r>
              <a:rPr lang="en-US" sz="1800" dirty="0" smtClean="0"/>
              <a:t>October 15, 2019</a:t>
            </a:r>
          </a:p>
        </p:txBody>
      </p:sp>
      <p:pic>
        <p:nvPicPr>
          <p:cNvPr id="4" name="Picture Placeholder 3"/>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4105" r="24105"/>
          <a:stretch>
            <a:fillRect/>
          </a:stretch>
        </p:blipFill>
        <p:spPr/>
      </p:pic>
      <p:pic>
        <p:nvPicPr>
          <p:cNvPr id="9" name="Picture 8" descr="EntrepreneurshipCenterAtUCSFLogo(1).jpg"/>
          <p:cNvPicPr/>
          <p:nvPr/>
        </p:nvPicPr>
        <p:blipFill>
          <a:blip r:embed="rId3" cstate="print">
            <a:extLst>
              <a:ext uri="{28A0092B-C50C-407E-A947-70E740481C1C}">
                <a14:useLocalDpi xmlns:a14="http://schemas.microsoft.com/office/drawing/2010/main" val="0"/>
              </a:ext>
            </a:extLst>
          </a:blip>
          <a:stretch>
            <a:fillRect/>
          </a:stretch>
        </p:blipFill>
        <p:spPr>
          <a:xfrm>
            <a:off x="2667000" y="3383294"/>
            <a:ext cx="4108386" cy="625143"/>
          </a:xfrm>
          <a:prstGeom prst="rect">
            <a:avLst/>
          </a:prstGeom>
        </p:spPr>
      </p:pic>
    </p:spTree>
    <p:extLst>
      <p:ext uri="{BB962C8B-B14F-4D97-AF65-F5344CB8AC3E}">
        <p14:creationId xmlns:p14="http://schemas.microsoft.com/office/powerpoint/2010/main" val="1117704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 Discovery/Improvement Patentable?</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10</a:t>
            </a:fld>
            <a:endParaRPr lang="en-US" dirty="0"/>
          </a:p>
        </p:txBody>
      </p:sp>
      <p:sp>
        <p:nvSpPr>
          <p:cNvPr id="4" name="Text Placeholder 3"/>
          <p:cNvSpPr>
            <a:spLocks noGrp="1"/>
          </p:cNvSpPr>
          <p:nvPr>
            <p:ph type="body" sz="quarter" idx="11"/>
          </p:nvPr>
        </p:nvSpPr>
        <p:spPr>
          <a:xfrm>
            <a:off x="457200" y="1618487"/>
            <a:ext cx="8247063" cy="4899787"/>
          </a:xfrm>
        </p:spPr>
        <p:txBody>
          <a:bodyPr>
            <a:normAutofit fontScale="85000" lnSpcReduction="10000"/>
          </a:bodyPr>
          <a:lstStyle/>
          <a:p>
            <a:r>
              <a:rPr lang="en-US" dirty="0" smtClean="0"/>
              <a:t>Any new and useful process, machine, manufacture, or composition of matter, or any new and useful improvement thereof (35 USC 101)</a:t>
            </a:r>
          </a:p>
          <a:p>
            <a:pPr lvl="1"/>
            <a:r>
              <a:rPr lang="en-US" dirty="0" smtClean="0"/>
              <a:t>Not a composition as found in nature; not a natural process</a:t>
            </a:r>
          </a:p>
          <a:p>
            <a:r>
              <a:rPr lang="en-US" dirty="0">
                <a:solidFill>
                  <a:schemeClr val="bg2">
                    <a:lumMod val="10000"/>
                  </a:schemeClr>
                </a:solidFill>
              </a:rPr>
              <a:t>What kinds of things can I patent or are potentially eligible for patenting?</a:t>
            </a:r>
          </a:p>
          <a:p>
            <a:pPr lvl="1"/>
            <a:r>
              <a:rPr lang="en-US" dirty="0">
                <a:solidFill>
                  <a:schemeClr val="bg2">
                    <a:lumMod val="10000"/>
                  </a:schemeClr>
                </a:solidFill>
              </a:rPr>
              <a:t>Processes/Methods (methods of use, methods of making, methods of dosing </a:t>
            </a:r>
            <a:r>
              <a:rPr lang="en-US" dirty="0" smtClean="0">
                <a:solidFill>
                  <a:schemeClr val="bg2">
                    <a:lumMod val="10000"/>
                  </a:schemeClr>
                </a:solidFill>
              </a:rPr>
              <a:t>…)</a:t>
            </a:r>
          </a:p>
          <a:p>
            <a:pPr lvl="1"/>
            <a:r>
              <a:rPr lang="en-US" dirty="0" smtClean="0">
                <a:solidFill>
                  <a:schemeClr val="bg2">
                    <a:lumMod val="10000"/>
                  </a:schemeClr>
                </a:solidFill>
              </a:rPr>
              <a:t>Machines</a:t>
            </a:r>
          </a:p>
          <a:p>
            <a:pPr lvl="1"/>
            <a:r>
              <a:rPr lang="en-US" dirty="0" smtClean="0">
                <a:solidFill>
                  <a:schemeClr val="bg2">
                    <a:lumMod val="10000"/>
                  </a:schemeClr>
                </a:solidFill>
              </a:rPr>
              <a:t>Manufacture</a:t>
            </a:r>
          </a:p>
          <a:p>
            <a:pPr lvl="1"/>
            <a:r>
              <a:rPr lang="en-US" dirty="0">
                <a:solidFill>
                  <a:schemeClr val="bg2">
                    <a:lumMod val="10000"/>
                  </a:schemeClr>
                </a:solidFill>
              </a:rPr>
              <a:t>Compositions of matter (small molecules, nucleic acids, polypeptides, cells, antibodies, intermediates </a:t>
            </a:r>
            <a:r>
              <a:rPr lang="en-US" dirty="0" smtClean="0">
                <a:solidFill>
                  <a:schemeClr val="bg2">
                    <a:lumMod val="10000"/>
                  </a:schemeClr>
                </a:solidFill>
              </a:rPr>
              <a:t>…)</a:t>
            </a:r>
          </a:p>
          <a:p>
            <a:pPr lvl="1"/>
            <a:r>
              <a:rPr lang="en-US" dirty="0" smtClean="0">
                <a:solidFill>
                  <a:schemeClr val="bg2">
                    <a:lumMod val="10000"/>
                  </a:schemeClr>
                </a:solidFill>
              </a:rPr>
              <a:t>Improvements</a:t>
            </a:r>
            <a:endParaRPr lang="en-US" dirty="0"/>
          </a:p>
        </p:txBody>
      </p:sp>
    </p:spTree>
    <p:extLst>
      <p:ext uri="{BB962C8B-B14F-4D97-AF65-F5344CB8AC3E}">
        <p14:creationId xmlns:p14="http://schemas.microsoft.com/office/powerpoint/2010/main" val="265657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the Discovery/Improvement Patentable?</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11</a:t>
            </a:fld>
            <a:endParaRPr lang="en-US" dirty="0"/>
          </a:p>
        </p:txBody>
      </p:sp>
      <p:sp>
        <p:nvSpPr>
          <p:cNvPr id="4" name="Text Placeholder 3"/>
          <p:cNvSpPr>
            <a:spLocks noGrp="1"/>
          </p:cNvSpPr>
          <p:nvPr>
            <p:ph type="body" sz="quarter" idx="11"/>
          </p:nvPr>
        </p:nvSpPr>
        <p:spPr>
          <a:xfrm>
            <a:off x="457200" y="1618487"/>
            <a:ext cx="8247063" cy="4899787"/>
          </a:xfrm>
        </p:spPr>
        <p:txBody>
          <a:bodyPr>
            <a:normAutofit/>
          </a:bodyPr>
          <a:lstStyle/>
          <a:p>
            <a:r>
              <a:rPr lang="en-US" dirty="0" smtClean="0"/>
              <a:t>Must be novel (35 USC 102) </a:t>
            </a:r>
            <a:r>
              <a:rPr lang="en-US" dirty="0" smtClean="0">
                <a:sym typeface="Wingdings" panose="05000000000000000000" pitchFamily="2" charset="2"/>
              </a:rPr>
              <a:t> all claimed elements are not found in a single pub, in the precise claimed combination or orientation</a:t>
            </a:r>
          </a:p>
          <a:p>
            <a:pPr lvl="1"/>
            <a:r>
              <a:rPr lang="en-US" dirty="0" smtClean="0">
                <a:sym typeface="Wingdings" panose="05000000000000000000" pitchFamily="2" charset="2"/>
              </a:rPr>
              <a:t>A device with elements ABD</a:t>
            </a:r>
            <a:r>
              <a:rPr lang="en-US" u="sng" dirty="0" smtClean="0">
                <a:sym typeface="Wingdings" panose="05000000000000000000" pitchFamily="2" charset="2"/>
              </a:rPr>
              <a:t>C</a:t>
            </a:r>
            <a:r>
              <a:rPr lang="en-US" dirty="0" smtClean="0">
                <a:sym typeface="Wingdings" panose="05000000000000000000" pitchFamily="2" charset="2"/>
              </a:rPr>
              <a:t> is novel over a device AB</a:t>
            </a:r>
            <a:r>
              <a:rPr lang="en-US" u="sng" dirty="0" smtClean="0">
                <a:sym typeface="Wingdings" panose="05000000000000000000" pitchFamily="2" charset="2"/>
              </a:rPr>
              <a:t>C</a:t>
            </a:r>
            <a:r>
              <a:rPr lang="en-US" dirty="0" smtClean="0">
                <a:sym typeface="Wingdings" panose="05000000000000000000" pitchFamily="2" charset="2"/>
              </a:rPr>
              <a:t>D having the same elements, but arranged differently</a:t>
            </a:r>
          </a:p>
          <a:p>
            <a:r>
              <a:rPr lang="en-US" dirty="0" smtClean="0"/>
              <a:t>Must be non-obvious (35 USC 103) </a:t>
            </a:r>
            <a:r>
              <a:rPr lang="en-US" dirty="0" smtClean="0">
                <a:sym typeface="Wingdings" panose="05000000000000000000" pitchFamily="2" charset="2"/>
              </a:rPr>
              <a:t> claimed elements not found in pub combo and/or has a surprising advantage over the prior art</a:t>
            </a:r>
          </a:p>
          <a:p>
            <a:pPr lvl="1"/>
            <a:r>
              <a:rPr lang="en-US" dirty="0" smtClean="0">
                <a:sym typeface="Wingdings" panose="05000000000000000000" pitchFamily="2" charset="2"/>
              </a:rPr>
              <a:t>ABD</a:t>
            </a:r>
            <a:r>
              <a:rPr lang="en-US" u="sng" dirty="0" smtClean="0">
                <a:sym typeface="Wingdings" panose="05000000000000000000" pitchFamily="2" charset="2"/>
              </a:rPr>
              <a:t>C</a:t>
            </a:r>
            <a:r>
              <a:rPr lang="en-US" dirty="0" smtClean="0">
                <a:sym typeface="Wingdings" panose="05000000000000000000" pitchFamily="2" charset="2"/>
              </a:rPr>
              <a:t> device likely needs to show surprising advantage </a:t>
            </a:r>
            <a:r>
              <a:rPr lang="en-US" dirty="0">
                <a:sym typeface="Wingdings" panose="05000000000000000000" pitchFamily="2" charset="2"/>
              </a:rPr>
              <a:t>over </a:t>
            </a:r>
            <a:r>
              <a:rPr lang="en-US" dirty="0" smtClean="0">
                <a:sym typeface="Wingdings" panose="05000000000000000000" pitchFamily="2" charset="2"/>
              </a:rPr>
              <a:t>AB</a:t>
            </a:r>
            <a:r>
              <a:rPr lang="en-US" u="sng" dirty="0" smtClean="0">
                <a:sym typeface="Wingdings" panose="05000000000000000000" pitchFamily="2" charset="2"/>
              </a:rPr>
              <a:t>C</a:t>
            </a:r>
            <a:r>
              <a:rPr lang="en-US" dirty="0" smtClean="0">
                <a:sym typeface="Wingdings" panose="05000000000000000000" pitchFamily="2" charset="2"/>
              </a:rPr>
              <a:t>D device</a:t>
            </a:r>
            <a:endParaRPr lang="en-US" dirty="0"/>
          </a:p>
        </p:txBody>
      </p:sp>
    </p:spTree>
    <p:extLst>
      <p:ext uri="{BB962C8B-B14F-4D97-AF65-F5344CB8AC3E}">
        <p14:creationId xmlns:p14="http://schemas.microsoft.com/office/powerpoint/2010/main" val="1125140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File</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12</a:t>
            </a:fld>
            <a:endParaRPr lang="en-US" dirty="0"/>
          </a:p>
        </p:txBody>
      </p:sp>
      <p:sp>
        <p:nvSpPr>
          <p:cNvPr id="4" name="Text Placeholder 3"/>
          <p:cNvSpPr>
            <a:spLocks noGrp="1"/>
          </p:cNvSpPr>
          <p:nvPr>
            <p:ph type="body" sz="quarter" idx="11"/>
          </p:nvPr>
        </p:nvSpPr>
        <p:spPr/>
        <p:txBody>
          <a:bodyPr/>
          <a:lstStyle/>
          <a:p>
            <a:endParaRPr lang="en-US" dirty="0" smtClean="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231" y="1673987"/>
            <a:ext cx="8763000" cy="2847975"/>
          </a:xfrm>
          <a:prstGeom prst="rect">
            <a:avLst/>
          </a:prstGeom>
        </p:spPr>
      </p:pic>
    </p:spTree>
    <p:extLst>
      <p:ext uri="{BB962C8B-B14F-4D97-AF65-F5344CB8AC3E}">
        <p14:creationId xmlns:p14="http://schemas.microsoft.com/office/powerpoint/2010/main" val="30159173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File</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13</a:t>
            </a:fld>
            <a:endParaRPr lang="en-US" dirty="0"/>
          </a:p>
        </p:txBody>
      </p:sp>
      <p:sp>
        <p:nvSpPr>
          <p:cNvPr id="4" name="Text Placeholder 3"/>
          <p:cNvSpPr>
            <a:spLocks noGrp="1"/>
          </p:cNvSpPr>
          <p:nvPr>
            <p:ph type="body" sz="quarter" idx="11"/>
          </p:nvPr>
        </p:nvSpPr>
        <p:spPr/>
        <p:txBody>
          <a:bodyPr/>
          <a:lstStyle/>
          <a:p>
            <a:r>
              <a:rPr lang="en-US" dirty="0" smtClean="0"/>
              <a:t>US is a first-to-file jurisdiction, as are all foreign jurisdictions, so it’s a race to the patent office</a:t>
            </a:r>
          </a:p>
          <a:p>
            <a:r>
              <a:rPr lang="en-US" dirty="0" smtClean="0"/>
              <a:t>But you need data to support the application and ensure a right to the provisional filing date, so best to obtain data before filing</a:t>
            </a:r>
          </a:p>
          <a:p>
            <a:r>
              <a:rPr lang="en-US" dirty="0" smtClean="0"/>
              <a:t>Consider whether to file prior to meetings with investors or collaborators irrespective of data</a:t>
            </a:r>
          </a:p>
          <a:p>
            <a:r>
              <a:rPr lang="en-US" b="1" cap="small" dirty="0" smtClean="0">
                <a:solidFill>
                  <a:srgbClr val="FF0000"/>
                </a:solidFill>
              </a:rPr>
              <a:t>File prior to publications, seminars or any public disclosure!</a:t>
            </a:r>
          </a:p>
          <a:p>
            <a:endParaRPr lang="en-US" dirty="0" smtClean="0"/>
          </a:p>
          <a:p>
            <a:endParaRPr lang="en-US" dirty="0"/>
          </a:p>
        </p:txBody>
      </p:sp>
    </p:spTree>
    <p:extLst>
      <p:ext uri="{BB962C8B-B14F-4D97-AF65-F5344CB8AC3E}">
        <p14:creationId xmlns:p14="http://schemas.microsoft.com/office/powerpoint/2010/main" val="2931995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Inventorship</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14</a:t>
            </a:fld>
            <a:endParaRPr lang="en-US" dirty="0"/>
          </a:p>
        </p:txBody>
      </p:sp>
      <p:sp>
        <p:nvSpPr>
          <p:cNvPr id="4" name="Text Placeholder 3"/>
          <p:cNvSpPr>
            <a:spLocks noGrp="1"/>
          </p:cNvSpPr>
          <p:nvPr>
            <p:ph type="body" sz="quarter" idx="11"/>
          </p:nvPr>
        </p:nvSpPr>
        <p:spPr>
          <a:xfrm>
            <a:off x="457200" y="1601395"/>
            <a:ext cx="8247063" cy="4899787"/>
          </a:xfrm>
        </p:spPr>
        <p:txBody>
          <a:bodyPr>
            <a:normAutofit fontScale="85000" lnSpcReduction="10000"/>
          </a:bodyPr>
          <a:lstStyle/>
          <a:p>
            <a:r>
              <a:rPr lang="en-US" dirty="0" smtClean="0"/>
              <a:t>An inventor is someone who contributes to the conception of the invention</a:t>
            </a:r>
          </a:p>
          <a:p>
            <a:r>
              <a:rPr lang="en-US" dirty="0" smtClean="0"/>
              <a:t>This is different from authorship, as someone who performs experiments (reduces the invention to practice) is not necessarily an inventor</a:t>
            </a:r>
          </a:p>
          <a:p>
            <a:pPr lvl="1"/>
            <a:r>
              <a:rPr lang="en-US" dirty="0" smtClean="0"/>
              <a:t>Experimenters can be inventors if they encounter a problem that they solve, and without which the invention could not have been reduced to practice</a:t>
            </a:r>
          </a:p>
          <a:p>
            <a:r>
              <a:rPr lang="en-US" dirty="0" smtClean="0"/>
              <a:t>Inventorship is a claim-by-claim determination</a:t>
            </a:r>
          </a:p>
          <a:p>
            <a:r>
              <a:rPr lang="en-US" dirty="0" smtClean="0"/>
              <a:t>An inventor has an undivided interest in the invention, even when there are multiple inventors</a:t>
            </a:r>
          </a:p>
          <a:p>
            <a:r>
              <a:rPr lang="en-US" dirty="0" smtClean="0"/>
              <a:t>Important to make an effort to get this right as a patent with the incorrect inventorship is invalid</a:t>
            </a:r>
          </a:p>
        </p:txBody>
      </p:sp>
    </p:spTree>
    <p:extLst>
      <p:ext uri="{BB962C8B-B14F-4D97-AF65-F5344CB8AC3E}">
        <p14:creationId xmlns:p14="http://schemas.microsoft.com/office/powerpoint/2010/main" val="3926289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Inventorship Scenarios</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15</a:t>
            </a:fld>
            <a:endParaRPr lang="en-US" dirty="0"/>
          </a:p>
        </p:txBody>
      </p:sp>
      <p:sp>
        <p:nvSpPr>
          <p:cNvPr id="4" name="Text Placeholder 3"/>
          <p:cNvSpPr>
            <a:spLocks noGrp="1"/>
          </p:cNvSpPr>
          <p:nvPr>
            <p:ph type="body" sz="quarter" idx="11"/>
          </p:nvPr>
        </p:nvSpPr>
        <p:spPr/>
        <p:txBody>
          <a:bodyPr/>
          <a:lstStyle/>
          <a:p>
            <a:r>
              <a:rPr lang="en-US" dirty="0" smtClean="0"/>
              <a:t>Adam conceives of an idea for a new solar cell stack.  Adam asks Ben to make the solar cell stack.  Ben does so without encountering any problems.  A patent application is filed listing Adam as the sole inventor.</a:t>
            </a:r>
          </a:p>
          <a:p>
            <a:r>
              <a:rPr lang="en-US" dirty="0" smtClean="0"/>
              <a:t>Same scenario, but Ben encounters a problem using the literature procedure that he solves without consulting Adam.  The invention could not have been made without Ben solving this problem.  A patent application is filed listing both Adam and Ben as inventors.</a:t>
            </a:r>
            <a:endParaRPr lang="en-US" dirty="0"/>
          </a:p>
        </p:txBody>
      </p:sp>
    </p:spTree>
    <p:extLst>
      <p:ext uri="{BB962C8B-B14F-4D97-AF65-F5344CB8AC3E}">
        <p14:creationId xmlns:p14="http://schemas.microsoft.com/office/powerpoint/2010/main" val="21759296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Inventorship Scenarios II</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16</a:t>
            </a:fld>
            <a:endParaRPr lang="en-US" dirty="0"/>
          </a:p>
        </p:txBody>
      </p:sp>
      <p:sp>
        <p:nvSpPr>
          <p:cNvPr id="4" name="Text Placeholder 3"/>
          <p:cNvSpPr>
            <a:spLocks noGrp="1"/>
          </p:cNvSpPr>
          <p:nvPr>
            <p:ph type="body" sz="quarter" idx="11"/>
          </p:nvPr>
        </p:nvSpPr>
        <p:spPr/>
        <p:txBody>
          <a:bodyPr/>
          <a:lstStyle/>
          <a:p>
            <a:r>
              <a:rPr lang="en-US" dirty="0" smtClean="0"/>
              <a:t>Carl and David are both Ph.D. scientists working for different companies but have been trying to find ways to collaborate.  Carl has a new material for a solar cell, and they are trying to determine how best to incorporate the material into the solar cell to maximize efficiency.  After several weeks of discussion, Carl and David have not solved the problem.  Another week passes, and David, alone, has an insight that solves the problem.  David wants to file a patent application without listing Carl as an inventor.  A patent application is filed listing both Carl and David as inventors.</a:t>
            </a:r>
            <a:endParaRPr lang="en-US" dirty="0"/>
          </a:p>
        </p:txBody>
      </p:sp>
    </p:spTree>
    <p:extLst>
      <p:ext uri="{BB962C8B-B14F-4D97-AF65-F5344CB8AC3E}">
        <p14:creationId xmlns:p14="http://schemas.microsoft.com/office/powerpoint/2010/main" val="24745275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Inventorship</a:t>
            </a:r>
            <a:r>
              <a:rPr lang="en-US" dirty="0" smtClean="0"/>
              <a:t> Scenarios III</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17</a:t>
            </a:fld>
            <a:endParaRPr lang="en-US" dirty="0"/>
          </a:p>
        </p:txBody>
      </p:sp>
      <p:sp>
        <p:nvSpPr>
          <p:cNvPr id="4" name="Text Placeholder 3"/>
          <p:cNvSpPr>
            <a:spLocks noGrp="1"/>
          </p:cNvSpPr>
          <p:nvPr>
            <p:ph type="body" sz="quarter" idx="11"/>
          </p:nvPr>
        </p:nvSpPr>
        <p:spPr>
          <a:xfrm>
            <a:off x="436562" y="1295782"/>
            <a:ext cx="8247063" cy="4495800"/>
          </a:xfrm>
        </p:spPr>
        <p:txBody>
          <a:bodyPr/>
          <a:lstStyle/>
          <a:p>
            <a:r>
              <a:rPr lang="en-US" sz="1600" dirty="0">
                <a:solidFill>
                  <a:schemeClr val="bg2">
                    <a:lumMod val="10000"/>
                  </a:schemeClr>
                </a:solidFill>
              </a:rPr>
              <a:t>Chemist discovers a new chemical compound that kills leukemia cells.  Chemist approaches Professor at University to test the compound on Professor’s lymphoma cell line suspecting it likely is effective against it.  Professor confirms that the compound works very well against the cell line and shares the optimal lethal dose with Chemist.  Professor tells Chemist “I did not discover anything here, you own it.”  Who owns the invention of treating lymphoma with the compound?</a:t>
            </a:r>
          </a:p>
          <a:p>
            <a:pPr marL="857250" lvl="1" indent="-457200">
              <a:buFont typeface="+mj-lt"/>
              <a:buAutoNum type="alphaUcPeriod"/>
            </a:pPr>
            <a:r>
              <a:rPr lang="en-US" sz="1600" dirty="0">
                <a:solidFill>
                  <a:schemeClr val="bg2">
                    <a:lumMod val="10000"/>
                  </a:schemeClr>
                </a:solidFill>
              </a:rPr>
              <a:t>Chemist</a:t>
            </a:r>
          </a:p>
          <a:p>
            <a:pPr marL="857250" lvl="1" indent="-457200">
              <a:buFont typeface="+mj-lt"/>
              <a:buAutoNum type="alphaUcPeriod"/>
            </a:pPr>
            <a:r>
              <a:rPr lang="en-US" sz="1600" dirty="0">
                <a:solidFill>
                  <a:schemeClr val="bg2">
                    <a:lumMod val="10000"/>
                  </a:schemeClr>
                </a:solidFill>
              </a:rPr>
              <a:t>Professor</a:t>
            </a:r>
          </a:p>
          <a:p>
            <a:pPr marL="857250" lvl="1" indent="-457200">
              <a:buFont typeface="+mj-lt"/>
              <a:buAutoNum type="alphaUcPeriod"/>
            </a:pPr>
            <a:r>
              <a:rPr lang="en-US" sz="1600" dirty="0">
                <a:solidFill>
                  <a:schemeClr val="bg2">
                    <a:lumMod val="10000"/>
                  </a:schemeClr>
                </a:solidFill>
              </a:rPr>
              <a:t>University</a:t>
            </a:r>
          </a:p>
          <a:p>
            <a:pPr marL="857250" lvl="1" indent="-457200">
              <a:buFont typeface="+mj-lt"/>
              <a:buAutoNum type="alphaUcPeriod"/>
            </a:pPr>
            <a:r>
              <a:rPr lang="en-US" sz="1600" dirty="0">
                <a:solidFill>
                  <a:schemeClr val="bg2">
                    <a:lumMod val="10000"/>
                  </a:schemeClr>
                </a:solidFill>
              </a:rPr>
              <a:t>All of the above</a:t>
            </a:r>
          </a:p>
          <a:p>
            <a:pPr marL="857250" lvl="1" indent="-457200">
              <a:buFont typeface="+mj-lt"/>
              <a:buAutoNum type="alphaUcPeriod"/>
            </a:pPr>
            <a:r>
              <a:rPr lang="en-US" sz="1600" dirty="0">
                <a:solidFill>
                  <a:schemeClr val="bg2">
                    <a:lumMod val="10000"/>
                  </a:schemeClr>
                </a:solidFill>
              </a:rPr>
              <a:t>Chemist and University</a:t>
            </a:r>
          </a:p>
          <a:p>
            <a:endParaRPr lang="en-US" dirty="0"/>
          </a:p>
        </p:txBody>
      </p:sp>
    </p:spTree>
    <p:extLst>
      <p:ext uri="{BB962C8B-B14F-4D97-AF65-F5344CB8AC3E}">
        <p14:creationId xmlns:p14="http://schemas.microsoft.com/office/powerpoint/2010/main" val="802602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Inventorship</a:t>
            </a:r>
            <a:r>
              <a:rPr lang="en-US" dirty="0" smtClean="0"/>
              <a:t> Scenarios IV</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18</a:t>
            </a:fld>
            <a:endParaRPr lang="en-US" dirty="0"/>
          </a:p>
        </p:txBody>
      </p:sp>
      <p:sp>
        <p:nvSpPr>
          <p:cNvPr id="4" name="Text Placeholder 3"/>
          <p:cNvSpPr>
            <a:spLocks noGrp="1"/>
          </p:cNvSpPr>
          <p:nvPr>
            <p:ph type="body" sz="quarter" idx="11"/>
          </p:nvPr>
        </p:nvSpPr>
        <p:spPr>
          <a:xfrm>
            <a:off x="436562" y="1295782"/>
            <a:ext cx="8247063" cy="4495800"/>
          </a:xfrm>
        </p:spPr>
        <p:txBody>
          <a:bodyPr/>
          <a:lstStyle/>
          <a:p>
            <a:r>
              <a:rPr lang="en-US" sz="1600" dirty="0" smtClean="0">
                <a:solidFill>
                  <a:schemeClr val="bg2">
                    <a:lumMod val="10000"/>
                  </a:schemeClr>
                </a:solidFill>
              </a:rPr>
              <a:t>An artificial intelligence device discovers a new design for a container for more efficient storing of multiple containers?</a:t>
            </a:r>
            <a:endParaRPr lang="en-US" sz="1600" dirty="0">
              <a:solidFill>
                <a:schemeClr val="bg2">
                  <a:lumMod val="10000"/>
                </a:schemeClr>
              </a:solidFill>
            </a:endParaRPr>
          </a:p>
          <a:p>
            <a:endParaRPr lang="en-US" dirty="0"/>
          </a:p>
        </p:txBody>
      </p:sp>
      <p:pic>
        <p:nvPicPr>
          <p:cNvPr id="5" name="Picture 4"/>
          <p:cNvPicPr>
            <a:picLocks noChangeAspect="1"/>
          </p:cNvPicPr>
          <p:nvPr/>
        </p:nvPicPr>
        <p:blipFill>
          <a:blip r:embed="rId2"/>
          <a:stretch>
            <a:fillRect/>
          </a:stretch>
        </p:blipFill>
        <p:spPr>
          <a:xfrm>
            <a:off x="685800" y="2362200"/>
            <a:ext cx="7772400" cy="3079901"/>
          </a:xfrm>
          <a:prstGeom prst="rect">
            <a:avLst/>
          </a:prstGeom>
        </p:spPr>
      </p:pic>
    </p:spTree>
    <p:extLst>
      <p:ext uri="{BB962C8B-B14F-4D97-AF65-F5344CB8AC3E}">
        <p14:creationId xmlns:p14="http://schemas.microsoft.com/office/powerpoint/2010/main" val="30682949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Patent Applications</a:t>
            </a:r>
            <a:endParaRPr lang="en-US" dirty="0"/>
          </a:p>
        </p:txBody>
      </p:sp>
      <p:sp>
        <p:nvSpPr>
          <p:cNvPr id="4" name="Slide Number Placeholder 3"/>
          <p:cNvSpPr>
            <a:spLocks noGrp="1"/>
          </p:cNvSpPr>
          <p:nvPr>
            <p:ph type="sldNum" sz="quarter" idx="10"/>
          </p:nvPr>
        </p:nvSpPr>
        <p:spPr/>
        <p:txBody>
          <a:bodyPr/>
          <a:lstStyle/>
          <a:p>
            <a:fld id="{64F63F64-1AFD-400D-9A93-B308BA7B0366}" type="slidenum">
              <a:rPr lang="en-US" smtClean="0"/>
              <a:pPr/>
              <a:t>19</a:t>
            </a:fld>
            <a:endParaRPr lang="en-US" dirty="0"/>
          </a:p>
        </p:txBody>
      </p:sp>
      <p:pic>
        <p:nvPicPr>
          <p:cNvPr id="6" name="Picture Placeholder 3"/>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4126" r="24126"/>
          <a:stretch>
            <a:fillRect/>
          </a:stretch>
        </p:blipFill>
        <p:spPr/>
      </p:pic>
    </p:spTree>
    <p:extLst>
      <p:ext uri="{BB962C8B-B14F-4D97-AF65-F5344CB8AC3E}">
        <p14:creationId xmlns:p14="http://schemas.microsoft.com/office/powerpoint/2010/main" val="3824212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2</a:t>
            </a:fld>
            <a:endParaRPr lang="en-US" dirty="0"/>
          </a:p>
        </p:txBody>
      </p:sp>
      <p:sp>
        <p:nvSpPr>
          <p:cNvPr id="4" name="Text Placeholder 3"/>
          <p:cNvSpPr>
            <a:spLocks noGrp="1"/>
          </p:cNvSpPr>
          <p:nvPr>
            <p:ph type="body" sz="quarter" idx="11"/>
          </p:nvPr>
        </p:nvSpPr>
        <p:spPr/>
        <p:txBody>
          <a:bodyPr>
            <a:normAutofit/>
          </a:bodyPr>
          <a:lstStyle/>
          <a:p>
            <a:r>
              <a:rPr lang="en-US" dirty="0" smtClean="0"/>
              <a:t>Patent basics</a:t>
            </a:r>
          </a:p>
          <a:p>
            <a:r>
              <a:rPr lang="en-US" dirty="0" smtClean="0"/>
              <a:t>Patent applications &amp; prosecution</a:t>
            </a:r>
          </a:p>
          <a:p>
            <a:r>
              <a:rPr lang="en-US" dirty="0" smtClean="0"/>
              <a:t>Patent strategy &amp; searching</a:t>
            </a:r>
          </a:p>
          <a:p>
            <a:r>
              <a:rPr lang="en-US" dirty="0" smtClean="0"/>
              <a:t>Investor considerations &amp; due diligence</a:t>
            </a:r>
          </a:p>
          <a:p>
            <a:r>
              <a:rPr lang="en-US" dirty="0" smtClean="0"/>
              <a:t>Working with your patent attorney</a:t>
            </a:r>
          </a:p>
        </p:txBody>
      </p:sp>
    </p:spTree>
    <p:extLst>
      <p:ext uri="{BB962C8B-B14F-4D97-AF65-F5344CB8AC3E}">
        <p14:creationId xmlns:p14="http://schemas.microsoft.com/office/powerpoint/2010/main" val="34346888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of Process:  3 Key Filings</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20</a:t>
            </a:fld>
            <a:endParaRPr lang="en-US" dirty="0"/>
          </a:p>
        </p:txBody>
      </p:sp>
      <p:cxnSp>
        <p:nvCxnSpPr>
          <p:cNvPr id="8" name="Straight Arrow Connector 7"/>
          <p:cNvCxnSpPr/>
          <p:nvPr/>
        </p:nvCxnSpPr>
        <p:spPr bwMode="auto">
          <a:xfrm>
            <a:off x="304800" y="4572000"/>
            <a:ext cx="8378825" cy="0"/>
          </a:xfrm>
          <a:prstGeom prst="straightConnector1">
            <a:avLst/>
          </a:prstGeom>
          <a:solidFill>
            <a:schemeClr val="tx1"/>
          </a:solidFill>
          <a:ln w="31750" cap="flat" cmpd="sng" algn="ctr">
            <a:solidFill>
              <a:schemeClr val="tx1"/>
            </a:solidFill>
            <a:prstDash val="solid"/>
            <a:round/>
            <a:headEnd type="none" w="med" len="med"/>
            <a:tailEnd type="triangle" w="lg" len="lg"/>
          </a:ln>
          <a:effectLst/>
        </p:spPr>
      </p:cxnSp>
      <p:cxnSp>
        <p:nvCxnSpPr>
          <p:cNvPr id="12" name="Straight Connector 11"/>
          <p:cNvCxnSpPr/>
          <p:nvPr/>
        </p:nvCxnSpPr>
        <p:spPr bwMode="auto">
          <a:xfrm>
            <a:off x="757134" y="4267200"/>
            <a:ext cx="0" cy="609600"/>
          </a:xfrm>
          <a:prstGeom prst="line">
            <a:avLst/>
          </a:prstGeom>
          <a:solidFill>
            <a:schemeClr val="tx1"/>
          </a:solidFill>
          <a:ln w="31750"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a:off x="8153400" y="4267200"/>
            <a:ext cx="0" cy="609600"/>
          </a:xfrm>
          <a:prstGeom prst="line">
            <a:avLst/>
          </a:prstGeom>
          <a:solidFill>
            <a:schemeClr val="tx1"/>
          </a:solidFill>
          <a:ln w="31750" cap="flat" cmpd="sng" algn="ctr">
            <a:solidFill>
              <a:schemeClr val="tx1"/>
            </a:solidFill>
            <a:prstDash val="solid"/>
            <a:round/>
            <a:headEnd type="none" w="med" len="med"/>
            <a:tailEnd type="none" w="med" len="med"/>
          </a:ln>
          <a:effectLst/>
        </p:spPr>
      </p:cxnSp>
      <p:sp>
        <p:nvSpPr>
          <p:cNvPr id="15" name="TextBox 14"/>
          <p:cNvSpPr txBox="1"/>
          <p:nvPr/>
        </p:nvSpPr>
        <p:spPr bwMode="gray">
          <a:xfrm>
            <a:off x="685800" y="4876800"/>
            <a:ext cx="144270" cy="400110"/>
          </a:xfrm>
          <a:prstGeom prst="rect">
            <a:avLst/>
          </a:prstGeom>
          <a:noFill/>
          <a:ln w="9525">
            <a:noFill/>
            <a:miter lim="800000"/>
            <a:headEnd/>
            <a:tailEnd/>
          </a:ln>
          <a:effectLst/>
        </p:spPr>
        <p:txBody>
          <a:bodyPr vert="horz" wrap="none" lIns="0" tIns="45720" rIns="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kern="0" cap="none" spc="0" normalizeH="0" baseline="0" noProof="0" dirty="0" smtClean="0">
                <a:ln>
                  <a:noFill/>
                </a:ln>
                <a:solidFill>
                  <a:srgbClr val="FF0000"/>
                </a:solidFill>
                <a:effectLst/>
                <a:uLnTx/>
                <a:uFillTx/>
                <a:latin typeface="+mj-lt"/>
                <a:ea typeface="+mj-ea"/>
                <a:cs typeface="+mj-cs"/>
              </a:rPr>
              <a:t>0</a:t>
            </a:r>
          </a:p>
        </p:txBody>
      </p:sp>
      <p:sp>
        <p:nvSpPr>
          <p:cNvPr id="17" name="TextBox 16"/>
          <p:cNvSpPr txBox="1"/>
          <p:nvPr/>
        </p:nvSpPr>
        <p:spPr bwMode="gray">
          <a:xfrm>
            <a:off x="8001000" y="4876800"/>
            <a:ext cx="285335" cy="400110"/>
          </a:xfrm>
          <a:prstGeom prst="rect">
            <a:avLst/>
          </a:prstGeom>
          <a:noFill/>
          <a:ln w="9525">
            <a:noFill/>
            <a:miter lim="800000"/>
            <a:headEnd/>
            <a:tailEnd/>
          </a:ln>
          <a:effectLst/>
        </p:spPr>
        <p:txBody>
          <a:bodyPr vert="horz" wrap="none" lIns="0" tIns="45720" rIns="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kern="0" cap="none" spc="0" normalizeH="0" baseline="0" noProof="0" dirty="0" smtClean="0">
                <a:ln>
                  <a:noFill/>
                </a:ln>
                <a:solidFill>
                  <a:schemeClr val="tx1"/>
                </a:solidFill>
                <a:effectLst/>
                <a:uLnTx/>
                <a:uFillTx/>
                <a:latin typeface="+mj-lt"/>
                <a:ea typeface="+mj-ea"/>
                <a:cs typeface="+mj-cs"/>
              </a:rPr>
              <a:t>21</a:t>
            </a:r>
          </a:p>
        </p:txBody>
      </p:sp>
      <p:sp>
        <p:nvSpPr>
          <p:cNvPr id="21" name="TextBox 20"/>
          <p:cNvSpPr txBox="1"/>
          <p:nvPr/>
        </p:nvSpPr>
        <p:spPr bwMode="gray">
          <a:xfrm>
            <a:off x="6553200" y="3065621"/>
            <a:ext cx="1738002" cy="1077218"/>
          </a:xfrm>
          <a:prstGeom prst="rect">
            <a:avLst/>
          </a:prstGeom>
          <a:noFill/>
          <a:ln w="9525">
            <a:noFill/>
            <a:miter lim="800000"/>
            <a:headEnd/>
            <a:tailEnd/>
          </a:ln>
          <a:effectLst/>
        </p:spPr>
        <p:txBody>
          <a:bodyPr vert="horz" wrap="square" lIns="0" tIns="45720" rIns="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0" cap="none" spc="0" normalizeH="0" noProof="0" dirty="0" smtClean="0">
                <a:ln>
                  <a:noFill/>
                </a:ln>
                <a:solidFill>
                  <a:schemeClr val="tx1"/>
                </a:solidFill>
                <a:effectLst/>
                <a:uLnTx/>
                <a:uFillTx/>
                <a:latin typeface="+mj-lt"/>
                <a:ea typeface="+mj-ea"/>
                <a:cs typeface="+mj-cs"/>
              </a:rPr>
              <a:t>Maintenance </a:t>
            </a:r>
          </a:p>
          <a:p>
            <a:pPr marL="0" marR="0" indent="0" algn="ctr" defTabSz="914400" rtl="0" eaLnBrk="1" fontAlgn="base" latinLnBrk="0" hangingPunct="1">
              <a:lnSpc>
                <a:spcPct val="100000"/>
              </a:lnSpc>
              <a:spcBef>
                <a:spcPct val="0"/>
              </a:spcBef>
              <a:spcAft>
                <a:spcPct val="0"/>
              </a:spcAft>
              <a:buClrTx/>
              <a:buSzTx/>
              <a:buFontTx/>
              <a:buNone/>
              <a:tabLst/>
            </a:pPr>
            <a:r>
              <a:rPr lang="en-US" sz="1600" kern="0" dirty="0" smtClean="0">
                <a:latin typeface="+mj-lt"/>
                <a:ea typeface="+mj-ea"/>
                <a:cs typeface="+mj-cs"/>
              </a:rPr>
              <a:t>&amp;</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0" cap="none" spc="0" normalizeH="0" baseline="0" noProof="0" dirty="0" smtClean="0">
                <a:ln>
                  <a:noFill/>
                </a:ln>
                <a:solidFill>
                  <a:schemeClr val="tx1"/>
                </a:solidFill>
                <a:effectLst/>
                <a:uLnTx/>
                <a:uFillTx/>
                <a:latin typeface="+mj-lt"/>
                <a:ea typeface="+mj-ea"/>
                <a:cs typeface="+mj-cs"/>
              </a:rPr>
              <a:t>Enforcement</a:t>
            </a:r>
          </a:p>
          <a:p>
            <a:pPr marL="0" marR="0" indent="0" algn="ctr" defTabSz="914400" rtl="0" eaLnBrk="1" fontAlgn="base" latinLnBrk="0" hangingPunct="1">
              <a:lnSpc>
                <a:spcPct val="100000"/>
              </a:lnSpc>
              <a:spcBef>
                <a:spcPct val="0"/>
              </a:spcBef>
              <a:spcAft>
                <a:spcPct val="0"/>
              </a:spcAft>
              <a:buClrTx/>
              <a:buSzTx/>
              <a:buFontTx/>
              <a:buNone/>
              <a:tabLst/>
            </a:pPr>
            <a:r>
              <a:rPr lang="en-US" sz="1600" kern="0" noProof="0" dirty="0" smtClean="0">
                <a:latin typeface="+mj-lt"/>
                <a:ea typeface="+mj-ea"/>
                <a:cs typeface="+mj-cs"/>
              </a:rPr>
              <a:t>of patents</a:t>
            </a:r>
            <a:endParaRPr kumimoji="0" lang="en-US" sz="1600" b="0" i="0" u="none" strike="noStrike" kern="0" cap="none" spc="0" normalizeH="0" baseline="0" noProof="0" dirty="0" smtClean="0">
              <a:ln>
                <a:noFill/>
              </a:ln>
              <a:solidFill>
                <a:schemeClr val="tx1"/>
              </a:solidFill>
              <a:effectLst/>
              <a:uLnTx/>
              <a:uFillTx/>
              <a:latin typeface="+mj-lt"/>
              <a:ea typeface="+mj-ea"/>
              <a:cs typeface="+mj-cs"/>
            </a:endParaRPr>
          </a:p>
        </p:txBody>
      </p:sp>
      <p:cxnSp>
        <p:nvCxnSpPr>
          <p:cNvPr id="18" name="Straight Connector 17"/>
          <p:cNvCxnSpPr/>
          <p:nvPr/>
        </p:nvCxnSpPr>
        <p:spPr bwMode="auto">
          <a:xfrm>
            <a:off x="1991906" y="4267200"/>
            <a:ext cx="0" cy="609600"/>
          </a:xfrm>
          <a:prstGeom prst="line">
            <a:avLst/>
          </a:prstGeom>
          <a:solidFill>
            <a:schemeClr val="tx1"/>
          </a:solidFill>
          <a:ln w="31750" cap="flat" cmpd="sng" algn="ctr">
            <a:solidFill>
              <a:srgbClr val="FF0000"/>
            </a:solidFill>
            <a:prstDash val="solid"/>
            <a:round/>
            <a:headEnd type="none" w="med" len="med"/>
            <a:tailEnd type="none" w="med" len="med"/>
          </a:ln>
          <a:effectLst/>
        </p:spPr>
      </p:cxnSp>
      <p:sp>
        <p:nvSpPr>
          <p:cNvPr id="22" name="TextBox 21"/>
          <p:cNvSpPr txBox="1"/>
          <p:nvPr/>
        </p:nvSpPr>
        <p:spPr bwMode="gray">
          <a:xfrm>
            <a:off x="1914732" y="4876800"/>
            <a:ext cx="144270" cy="400110"/>
          </a:xfrm>
          <a:prstGeom prst="rect">
            <a:avLst/>
          </a:prstGeom>
          <a:noFill/>
          <a:ln w="9525">
            <a:noFill/>
            <a:miter lim="800000"/>
            <a:headEnd/>
            <a:tailEnd/>
          </a:ln>
          <a:effectLst/>
        </p:spPr>
        <p:txBody>
          <a:bodyPr vert="horz" wrap="none" lIns="0" tIns="45720" rIns="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kern="0" cap="none" spc="0" normalizeH="0" baseline="0" noProof="0" dirty="0" smtClean="0">
                <a:ln>
                  <a:noFill/>
                </a:ln>
                <a:solidFill>
                  <a:srgbClr val="FF0000"/>
                </a:solidFill>
                <a:effectLst/>
                <a:uLnTx/>
                <a:uFillTx/>
                <a:latin typeface="+mj-lt"/>
                <a:ea typeface="+mj-ea"/>
                <a:cs typeface="+mj-cs"/>
              </a:rPr>
              <a:t>1</a:t>
            </a:r>
          </a:p>
        </p:txBody>
      </p:sp>
      <p:sp>
        <p:nvSpPr>
          <p:cNvPr id="23" name="TextBox 22"/>
          <p:cNvSpPr txBox="1"/>
          <p:nvPr/>
        </p:nvSpPr>
        <p:spPr bwMode="gray">
          <a:xfrm>
            <a:off x="152399" y="3311842"/>
            <a:ext cx="1219201" cy="830997"/>
          </a:xfrm>
          <a:prstGeom prst="rect">
            <a:avLst/>
          </a:prstGeom>
          <a:noFill/>
          <a:ln w="9525">
            <a:noFill/>
            <a:miter lim="800000"/>
            <a:headEnd/>
            <a:tailEnd/>
          </a:ln>
          <a:effectLst/>
        </p:spPr>
        <p:txBody>
          <a:bodyPr vert="horz" wrap="square" lIns="0" tIns="45720" rIns="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0" cap="none" spc="0" normalizeH="0" noProof="0" dirty="0" smtClean="0">
                <a:ln>
                  <a:noFill/>
                </a:ln>
                <a:solidFill>
                  <a:srgbClr val="FF0000"/>
                </a:solidFill>
                <a:effectLst/>
                <a:uLnTx/>
                <a:uFillTx/>
                <a:latin typeface="+mj-lt"/>
                <a:ea typeface="+mj-ea"/>
                <a:cs typeface="+mj-cs"/>
              </a:rPr>
              <a:t>File provisional application</a:t>
            </a:r>
            <a:endParaRPr kumimoji="0" lang="en-US" sz="1600" b="1" i="0" u="none" strike="noStrike" kern="0" cap="none" spc="0" normalizeH="0" baseline="0" noProof="0" dirty="0" smtClean="0">
              <a:ln>
                <a:noFill/>
              </a:ln>
              <a:solidFill>
                <a:srgbClr val="FF0000"/>
              </a:solidFill>
              <a:effectLst/>
              <a:uLnTx/>
              <a:uFillTx/>
              <a:latin typeface="+mj-lt"/>
              <a:ea typeface="+mj-ea"/>
              <a:cs typeface="+mj-cs"/>
            </a:endParaRPr>
          </a:p>
        </p:txBody>
      </p:sp>
      <p:sp>
        <p:nvSpPr>
          <p:cNvPr id="24" name="TextBox 23"/>
          <p:cNvSpPr txBox="1"/>
          <p:nvPr/>
        </p:nvSpPr>
        <p:spPr bwMode="gray">
          <a:xfrm>
            <a:off x="1371599" y="3065621"/>
            <a:ext cx="1219201" cy="1077218"/>
          </a:xfrm>
          <a:prstGeom prst="rect">
            <a:avLst/>
          </a:prstGeom>
          <a:noFill/>
          <a:ln w="9525">
            <a:noFill/>
            <a:miter lim="800000"/>
            <a:headEnd/>
            <a:tailEnd/>
          </a:ln>
          <a:effectLst/>
        </p:spPr>
        <p:txBody>
          <a:bodyPr vert="horz" wrap="square" lIns="0" tIns="45720" rIns="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0" cap="none" spc="0" normalizeH="0" noProof="0" dirty="0" smtClean="0">
                <a:ln>
                  <a:noFill/>
                </a:ln>
                <a:solidFill>
                  <a:srgbClr val="FF0000"/>
                </a:solidFill>
                <a:effectLst/>
                <a:uLnTx/>
                <a:uFillTx/>
                <a:latin typeface="+mj-lt"/>
                <a:ea typeface="+mj-ea"/>
                <a:cs typeface="+mj-cs"/>
              </a:rPr>
              <a:t>File PCT, US &amp; Direct Countries (TW)</a:t>
            </a:r>
            <a:endParaRPr kumimoji="0" lang="en-US" sz="1600" b="1" i="0" u="none" strike="noStrike" kern="0" cap="none" spc="0" normalizeH="0" baseline="0" noProof="0" dirty="0" smtClean="0">
              <a:ln>
                <a:noFill/>
              </a:ln>
              <a:solidFill>
                <a:srgbClr val="FF0000"/>
              </a:solidFill>
              <a:effectLst/>
              <a:uLnTx/>
              <a:uFillTx/>
              <a:latin typeface="+mj-lt"/>
              <a:ea typeface="+mj-ea"/>
              <a:cs typeface="+mj-cs"/>
            </a:endParaRPr>
          </a:p>
        </p:txBody>
      </p:sp>
      <p:cxnSp>
        <p:nvCxnSpPr>
          <p:cNvPr id="25" name="Straight Connector 24"/>
          <p:cNvCxnSpPr/>
          <p:nvPr/>
        </p:nvCxnSpPr>
        <p:spPr bwMode="auto">
          <a:xfrm>
            <a:off x="3287306" y="4314110"/>
            <a:ext cx="0" cy="609600"/>
          </a:xfrm>
          <a:prstGeom prst="line">
            <a:avLst/>
          </a:prstGeom>
          <a:solidFill>
            <a:schemeClr val="tx1"/>
          </a:solidFill>
          <a:ln w="31750" cap="flat" cmpd="sng" algn="ctr">
            <a:solidFill>
              <a:srgbClr val="FF0000"/>
            </a:solidFill>
            <a:prstDash val="solid"/>
            <a:round/>
            <a:headEnd type="none" w="med" len="med"/>
            <a:tailEnd type="none" w="med" len="med"/>
          </a:ln>
          <a:effectLst/>
        </p:spPr>
      </p:cxnSp>
      <p:sp>
        <p:nvSpPr>
          <p:cNvPr id="26" name="TextBox 25"/>
          <p:cNvSpPr txBox="1"/>
          <p:nvPr/>
        </p:nvSpPr>
        <p:spPr bwMode="gray">
          <a:xfrm>
            <a:off x="2743200" y="4923710"/>
            <a:ext cx="1109278" cy="400110"/>
          </a:xfrm>
          <a:prstGeom prst="rect">
            <a:avLst/>
          </a:prstGeom>
          <a:noFill/>
          <a:ln w="9525">
            <a:noFill/>
            <a:miter lim="800000"/>
            <a:headEnd/>
            <a:tailEnd/>
          </a:ln>
          <a:effectLst/>
        </p:spPr>
        <p:txBody>
          <a:bodyPr vert="horz" wrap="none" lIns="0" tIns="45720" rIns="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kern="0" cap="none" spc="0" normalizeH="0" baseline="0" noProof="0" dirty="0" smtClean="0">
                <a:ln>
                  <a:noFill/>
                </a:ln>
                <a:solidFill>
                  <a:srgbClr val="FF0000"/>
                </a:solidFill>
                <a:effectLst/>
                <a:uLnTx/>
                <a:uFillTx/>
                <a:latin typeface="+mj-lt"/>
                <a:ea typeface="+mj-ea"/>
                <a:cs typeface="+mj-cs"/>
              </a:rPr>
              <a:t>2.5 years</a:t>
            </a:r>
          </a:p>
        </p:txBody>
      </p:sp>
      <p:sp>
        <p:nvSpPr>
          <p:cNvPr id="27" name="TextBox 26"/>
          <p:cNvSpPr txBox="1"/>
          <p:nvPr/>
        </p:nvSpPr>
        <p:spPr bwMode="gray">
          <a:xfrm>
            <a:off x="2666999" y="2819400"/>
            <a:ext cx="1219201" cy="1323439"/>
          </a:xfrm>
          <a:prstGeom prst="rect">
            <a:avLst/>
          </a:prstGeom>
          <a:noFill/>
          <a:ln w="9525">
            <a:noFill/>
            <a:miter lim="800000"/>
            <a:headEnd/>
            <a:tailEnd/>
          </a:ln>
          <a:effectLst/>
        </p:spPr>
        <p:txBody>
          <a:bodyPr vert="horz" wrap="square" lIns="0" tIns="45720" rIns="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0" cap="none" spc="0" normalizeH="0" noProof="0" dirty="0" smtClean="0">
                <a:ln>
                  <a:noFill/>
                </a:ln>
                <a:solidFill>
                  <a:srgbClr val="FF0000"/>
                </a:solidFill>
                <a:effectLst/>
                <a:uLnTx/>
                <a:uFillTx/>
                <a:latin typeface="+mj-lt"/>
                <a:ea typeface="+mj-ea"/>
                <a:cs typeface="+mj-cs"/>
              </a:rPr>
              <a:t>Enter Foreign Countries</a:t>
            </a:r>
          </a:p>
          <a:p>
            <a:pPr marL="0" marR="0" indent="0" algn="ctr" defTabSz="914400" rtl="0" eaLnBrk="1" fontAlgn="base" latinLnBrk="0" hangingPunct="1">
              <a:lnSpc>
                <a:spcPct val="100000"/>
              </a:lnSpc>
              <a:spcBef>
                <a:spcPct val="0"/>
              </a:spcBef>
              <a:spcAft>
                <a:spcPct val="0"/>
              </a:spcAft>
              <a:buClrTx/>
              <a:buSzTx/>
              <a:buFontTx/>
              <a:buNone/>
              <a:tabLst/>
            </a:pPr>
            <a:r>
              <a:rPr lang="en-US" sz="1600" b="1" kern="0" baseline="0" dirty="0" smtClean="0">
                <a:solidFill>
                  <a:srgbClr val="FF0000"/>
                </a:solidFill>
                <a:latin typeface="+mj-lt"/>
                <a:ea typeface="+mj-ea"/>
                <a:cs typeface="+mj-cs"/>
              </a:rPr>
              <a:t>(&amp;</a:t>
            </a:r>
            <a:r>
              <a:rPr lang="en-US" sz="1600" b="1" kern="0" dirty="0" smtClean="0">
                <a:solidFill>
                  <a:srgbClr val="FF0000"/>
                </a:solidFill>
                <a:latin typeface="+mj-lt"/>
                <a:ea typeface="+mj-ea"/>
                <a:cs typeface="+mj-cs"/>
              </a:rPr>
              <a:t> US) from PCT</a:t>
            </a:r>
            <a:endParaRPr kumimoji="0" lang="en-US" sz="1600" b="1" i="0" u="none" strike="noStrike" kern="0" cap="none" spc="0" normalizeH="0" baseline="0" noProof="0" dirty="0" smtClean="0">
              <a:ln>
                <a:noFill/>
              </a:ln>
              <a:solidFill>
                <a:srgbClr val="FF0000"/>
              </a:solidFill>
              <a:effectLst/>
              <a:uLnTx/>
              <a:uFillTx/>
              <a:latin typeface="+mj-lt"/>
              <a:ea typeface="+mj-ea"/>
              <a:cs typeface="+mj-cs"/>
            </a:endParaRPr>
          </a:p>
        </p:txBody>
      </p:sp>
      <p:cxnSp>
        <p:nvCxnSpPr>
          <p:cNvPr id="19" name="Straight Connector 18"/>
          <p:cNvCxnSpPr/>
          <p:nvPr/>
        </p:nvCxnSpPr>
        <p:spPr bwMode="auto">
          <a:xfrm>
            <a:off x="4735106" y="4314110"/>
            <a:ext cx="0" cy="609600"/>
          </a:xfrm>
          <a:prstGeom prst="line">
            <a:avLst/>
          </a:prstGeom>
          <a:solidFill>
            <a:schemeClr val="tx1"/>
          </a:solidFill>
          <a:ln w="31750" cap="flat" cmpd="sng" algn="ctr">
            <a:solidFill>
              <a:schemeClr val="tx1"/>
            </a:solidFill>
            <a:prstDash val="solid"/>
            <a:round/>
            <a:headEnd type="none" w="med" len="med"/>
            <a:tailEnd type="none" w="med" len="med"/>
          </a:ln>
          <a:effectLst/>
        </p:spPr>
      </p:cxnSp>
      <p:sp>
        <p:nvSpPr>
          <p:cNvPr id="20" name="TextBox 19"/>
          <p:cNvSpPr txBox="1"/>
          <p:nvPr/>
        </p:nvSpPr>
        <p:spPr bwMode="gray">
          <a:xfrm>
            <a:off x="4572000" y="4923710"/>
            <a:ext cx="525785" cy="400110"/>
          </a:xfrm>
          <a:prstGeom prst="rect">
            <a:avLst/>
          </a:prstGeom>
          <a:noFill/>
          <a:ln w="9525">
            <a:noFill/>
            <a:miter lim="800000"/>
            <a:headEnd/>
            <a:tailEnd/>
          </a:ln>
          <a:effectLst/>
        </p:spPr>
        <p:txBody>
          <a:bodyPr vert="horz" wrap="none" lIns="0" tIns="45720" rIns="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kern="0" cap="none" spc="0" normalizeH="0" baseline="0" noProof="0" dirty="0" smtClean="0">
                <a:ln>
                  <a:noFill/>
                </a:ln>
                <a:solidFill>
                  <a:schemeClr val="tx1"/>
                </a:solidFill>
                <a:effectLst/>
                <a:uLnTx/>
                <a:uFillTx/>
                <a:latin typeface="+mj-lt"/>
                <a:ea typeface="+mj-ea"/>
                <a:cs typeface="+mj-cs"/>
              </a:rPr>
              <a:t>3-7+</a:t>
            </a:r>
          </a:p>
        </p:txBody>
      </p:sp>
      <p:sp>
        <p:nvSpPr>
          <p:cNvPr id="28" name="TextBox 27"/>
          <p:cNvSpPr txBox="1"/>
          <p:nvPr/>
        </p:nvSpPr>
        <p:spPr bwMode="gray">
          <a:xfrm>
            <a:off x="4114799" y="3558064"/>
            <a:ext cx="1219201" cy="584775"/>
          </a:xfrm>
          <a:prstGeom prst="rect">
            <a:avLst/>
          </a:prstGeom>
          <a:noFill/>
          <a:ln w="9525">
            <a:noFill/>
            <a:miter lim="800000"/>
            <a:headEnd/>
            <a:tailEnd/>
          </a:ln>
          <a:effectLst/>
        </p:spPr>
        <p:txBody>
          <a:bodyPr vert="horz" wrap="square" lIns="0" tIns="45720" rIns="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kern="0" dirty="0" smtClean="0">
                <a:latin typeface="+mj-lt"/>
                <a:ea typeface="+mj-ea"/>
                <a:cs typeface="+mj-cs"/>
              </a:rPr>
              <a:t>Patent Issues</a:t>
            </a:r>
            <a:endParaRPr kumimoji="0" lang="en-US" sz="1600" b="0" i="0" u="none" strike="noStrike" kern="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362678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Applications:  Provisional</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21</a:t>
            </a:fld>
            <a:endParaRPr lang="en-US" dirty="0"/>
          </a:p>
        </p:txBody>
      </p:sp>
      <p:sp>
        <p:nvSpPr>
          <p:cNvPr id="4" name="Text Placeholder 3"/>
          <p:cNvSpPr>
            <a:spLocks noGrp="1"/>
          </p:cNvSpPr>
          <p:nvPr>
            <p:ph type="body" sz="quarter" idx="11"/>
          </p:nvPr>
        </p:nvSpPr>
        <p:spPr>
          <a:xfrm>
            <a:off x="457200" y="1618487"/>
            <a:ext cx="8247063" cy="4899787"/>
          </a:xfrm>
        </p:spPr>
        <p:txBody>
          <a:bodyPr>
            <a:normAutofit/>
          </a:bodyPr>
          <a:lstStyle/>
          <a:p>
            <a:r>
              <a:rPr lang="en-US" dirty="0" smtClean="0"/>
              <a:t>Typically the first application filed</a:t>
            </a:r>
          </a:p>
          <a:p>
            <a:r>
              <a:rPr lang="en-US" dirty="0" smtClean="0"/>
              <a:t>Not prosecuted; merely a placeholder as it expires after 1 year</a:t>
            </a:r>
          </a:p>
          <a:p>
            <a:r>
              <a:rPr lang="en-US" dirty="0" smtClean="0"/>
              <a:t>Does not trigger the 20-year patent term clock</a:t>
            </a:r>
          </a:p>
          <a:p>
            <a:r>
              <a:rPr lang="en-US" dirty="0" smtClean="0"/>
              <a:t>No requirements on content since it is not prosecuted, so it can be filed quickly and inexpensively, a “thin” provisional</a:t>
            </a:r>
            <a:endParaRPr lang="en-US" dirty="0"/>
          </a:p>
          <a:p>
            <a:r>
              <a:rPr lang="en-US" dirty="0" smtClean="0"/>
              <a:t>But, you get what you pay for, and risk losing your priority date if a thin provisional is filed, particularly in Europe</a:t>
            </a:r>
          </a:p>
        </p:txBody>
      </p:sp>
    </p:spTree>
    <p:extLst>
      <p:ext uri="{BB962C8B-B14F-4D97-AF65-F5344CB8AC3E}">
        <p14:creationId xmlns:p14="http://schemas.microsoft.com/office/powerpoint/2010/main" val="16736421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 Provisional Scenario</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22</a:t>
            </a:fld>
            <a:endParaRPr lang="en-US" dirty="0"/>
          </a:p>
        </p:txBody>
      </p:sp>
      <p:cxnSp>
        <p:nvCxnSpPr>
          <p:cNvPr id="8" name="Straight Arrow Connector 7"/>
          <p:cNvCxnSpPr/>
          <p:nvPr/>
        </p:nvCxnSpPr>
        <p:spPr bwMode="auto">
          <a:xfrm>
            <a:off x="304800" y="4572000"/>
            <a:ext cx="8378825" cy="0"/>
          </a:xfrm>
          <a:prstGeom prst="straightConnector1">
            <a:avLst/>
          </a:prstGeom>
          <a:solidFill>
            <a:schemeClr val="tx1"/>
          </a:solidFill>
          <a:ln w="31750" cap="flat" cmpd="sng" algn="ctr">
            <a:solidFill>
              <a:schemeClr val="tx1"/>
            </a:solidFill>
            <a:prstDash val="solid"/>
            <a:round/>
            <a:headEnd type="none" w="med" len="med"/>
            <a:tailEnd type="triangle" w="lg" len="lg"/>
          </a:ln>
          <a:effectLst/>
        </p:spPr>
      </p:cxnSp>
      <p:cxnSp>
        <p:nvCxnSpPr>
          <p:cNvPr id="12" name="Straight Connector 11"/>
          <p:cNvCxnSpPr/>
          <p:nvPr/>
        </p:nvCxnSpPr>
        <p:spPr bwMode="auto">
          <a:xfrm>
            <a:off x="757134" y="4267200"/>
            <a:ext cx="0" cy="609600"/>
          </a:xfrm>
          <a:prstGeom prst="line">
            <a:avLst/>
          </a:prstGeom>
          <a:solidFill>
            <a:schemeClr val="tx1"/>
          </a:solidFill>
          <a:ln w="31750"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8153400" y="4267200"/>
            <a:ext cx="0" cy="609600"/>
          </a:xfrm>
          <a:prstGeom prst="line">
            <a:avLst/>
          </a:prstGeom>
          <a:solidFill>
            <a:schemeClr val="tx1"/>
          </a:solidFill>
          <a:ln w="31750" cap="flat" cmpd="sng" algn="ctr">
            <a:solidFill>
              <a:schemeClr val="tx1"/>
            </a:solidFill>
            <a:prstDash val="solid"/>
            <a:round/>
            <a:headEnd type="none" w="med" len="med"/>
            <a:tailEnd type="none" w="med" len="med"/>
          </a:ln>
          <a:effectLst/>
        </p:spPr>
      </p:cxnSp>
      <p:sp>
        <p:nvSpPr>
          <p:cNvPr id="15" name="TextBox 14"/>
          <p:cNvSpPr txBox="1"/>
          <p:nvPr/>
        </p:nvSpPr>
        <p:spPr bwMode="gray">
          <a:xfrm>
            <a:off x="685800" y="4876800"/>
            <a:ext cx="142668" cy="400110"/>
          </a:xfrm>
          <a:prstGeom prst="rect">
            <a:avLst/>
          </a:prstGeom>
          <a:noFill/>
          <a:ln w="9525">
            <a:noFill/>
            <a:miter lim="800000"/>
            <a:headEnd/>
            <a:tailEnd/>
          </a:ln>
          <a:effectLst/>
        </p:spPr>
        <p:txBody>
          <a:bodyPr vert="horz" wrap="none" lIns="0" tIns="45720" rIns="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kern="0" cap="none" spc="0" normalizeH="0" baseline="0" noProof="0" dirty="0" smtClean="0">
                <a:ln>
                  <a:noFill/>
                </a:ln>
                <a:solidFill>
                  <a:schemeClr val="tx1"/>
                </a:solidFill>
                <a:effectLst/>
                <a:uLnTx/>
                <a:uFillTx/>
                <a:latin typeface="+mj-lt"/>
                <a:ea typeface="+mj-ea"/>
                <a:cs typeface="+mj-cs"/>
              </a:rPr>
              <a:t>0</a:t>
            </a:r>
          </a:p>
        </p:txBody>
      </p:sp>
      <p:sp>
        <p:nvSpPr>
          <p:cNvPr id="17" name="TextBox 16"/>
          <p:cNvSpPr txBox="1"/>
          <p:nvPr/>
        </p:nvSpPr>
        <p:spPr bwMode="gray">
          <a:xfrm>
            <a:off x="8001000" y="4876800"/>
            <a:ext cx="285335" cy="400110"/>
          </a:xfrm>
          <a:prstGeom prst="rect">
            <a:avLst/>
          </a:prstGeom>
          <a:noFill/>
          <a:ln w="9525">
            <a:noFill/>
            <a:miter lim="800000"/>
            <a:headEnd/>
            <a:tailEnd/>
          </a:ln>
          <a:effectLst/>
        </p:spPr>
        <p:txBody>
          <a:bodyPr vert="horz" wrap="none" lIns="0" tIns="45720" rIns="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kern="0" cap="none" spc="0" normalizeH="0" baseline="0" noProof="0" dirty="0" smtClean="0">
                <a:ln>
                  <a:noFill/>
                </a:ln>
                <a:solidFill>
                  <a:schemeClr val="tx1"/>
                </a:solidFill>
                <a:effectLst/>
                <a:uLnTx/>
                <a:uFillTx/>
                <a:latin typeface="+mj-lt"/>
                <a:ea typeface="+mj-ea"/>
                <a:cs typeface="+mj-cs"/>
              </a:rPr>
              <a:t>21</a:t>
            </a:r>
          </a:p>
        </p:txBody>
      </p:sp>
      <p:sp>
        <p:nvSpPr>
          <p:cNvPr id="21" name="TextBox 20"/>
          <p:cNvSpPr txBox="1"/>
          <p:nvPr/>
        </p:nvSpPr>
        <p:spPr bwMode="gray">
          <a:xfrm>
            <a:off x="6553200" y="3065621"/>
            <a:ext cx="1738002" cy="1077218"/>
          </a:xfrm>
          <a:prstGeom prst="rect">
            <a:avLst/>
          </a:prstGeom>
          <a:noFill/>
          <a:ln w="9525">
            <a:noFill/>
            <a:miter lim="800000"/>
            <a:headEnd/>
            <a:tailEnd/>
          </a:ln>
          <a:effectLst/>
        </p:spPr>
        <p:txBody>
          <a:bodyPr vert="horz" wrap="square" lIns="0" tIns="45720" rIns="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0" cap="none" spc="0" normalizeH="0" noProof="0" dirty="0" smtClean="0">
                <a:ln>
                  <a:noFill/>
                </a:ln>
                <a:solidFill>
                  <a:schemeClr val="tx1"/>
                </a:solidFill>
                <a:effectLst/>
                <a:uLnTx/>
                <a:uFillTx/>
                <a:latin typeface="+mj-lt"/>
                <a:ea typeface="+mj-ea"/>
                <a:cs typeface="+mj-cs"/>
              </a:rPr>
              <a:t>Maintenance </a:t>
            </a:r>
          </a:p>
          <a:p>
            <a:pPr marL="0" marR="0" indent="0" algn="ctr" defTabSz="914400" rtl="0" eaLnBrk="1" fontAlgn="base" latinLnBrk="0" hangingPunct="1">
              <a:lnSpc>
                <a:spcPct val="100000"/>
              </a:lnSpc>
              <a:spcBef>
                <a:spcPct val="0"/>
              </a:spcBef>
              <a:spcAft>
                <a:spcPct val="0"/>
              </a:spcAft>
              <a:buClrTx/>
              <a:buSzTx/>
              <a:buFontTx/>
              <a:buNone/>
              <a:tabLst/>
            </a:pPr>
            <a:r>
              <a:rPr lang="en-US" sz="1600" kern="0" dirty="0" smtClean="0">
                <a:latin typeface="+mj-lt"/>
                <a:ea typeface="+mj-ea"/>
                <a:cs typeface="+mj-cs"/>
              </a:rPr>
              <a:t>&amp;</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0" cap="none" spc="0" normalizeH="0" baseline="0" noProof="0" dirty="0" smtClean="0">
                <a:ln>
                  <a:noFill/>
                </a:ln>
                <a:solidFill>
                  <a:schemeClr val="tx1"/>
                </a:solidFill>
                <a:effectLst/>
                <a:uLnTx/>
                <a:uFillTx/>
                <a:latin typeface="+mj-lt"/>
                <a:ea typeface="+mj-ea"/>
                <a:cs typeface="+mj-cs"/>
              </a:rPr>
              <a:t>Enforcement</a:t>
            </a:r>
          </a:p>
          <a:p>
            <a:pPr marL="0" marR="0" indent="0" algn="ctr" defTabSz="914400" rtl="0" eaLnBrk="1" fontAlgn="base" latinLnBrk="0" hangingPunct="1">
              <a:lnSpc>
                <a:spcPct val="100000"/>
              </a:lnSpc>
              <a:spcBef>
                <a:spcPct val="0"/>
              </a:spcBef>
              <a:spcAft>
                <a:spcPct val="0"/>
              </a:spcAft>
              <a:buClrTx/>
              <a:buSzTx/>
              <a:buFontTx/>
              <a:buNone/>
              <a:tabLst/>
            </a:pPr>
            <a:r>
              <a:rPr lang="en-US" sz="1600" kern="0" noProof="0" dirty="0" smtClean="0">
                <a:latin typeface="+mj-lt"/>
                <a:ea typeface="+mj-ea"/>
                <a:cs typeface="+mj-cs"/>
              </a:rPr>
              <a:t>of patents</a:t>
            </a:r>
            <a:endParaRPr kumimoji="0" lang="en-US" sz="1600" b="0" i="0" u="none" strike="noStrike" kern="0" cap="none" spc="0" normalizeH="0" baseline="0" noProof="0" dirty="0" smtClean="0">
              <a:ln>
                <a:noFill/>
              </a:ln>
              <a:solidFill>
                <a:schemeClr val="tx1"/>
              </a:solidFill>
              <a:effectLst/>
              <a:uLnTx/>
              <a:uFillTx/>
              <a:latin typeface="+mj-lt"/>
              <a:ea typeface="+mj-ea"/>
              <a:cs typeface="+mj-cs"/>
            </a:endParaRPr>
          </a:p>
        </p:txBody>
      </p:sp>
      <p:cxnSp>
        <p:nvCxnSpPr>
          <p:cNvPr id="18" name="Straight Connector 17"/>
          <p:cNvCxnSpPr/>
          <p:nvPr/>
        </p:nvCxnSpPr>
        <p:spPr bwMode="auto">
          <a:xfrm>
            <a:off x="1991906" y="4267200"/>
            <a:ext cx="0" cy="609600"/>
          </a:xfrm>
          <a:prstGeom prst="line">
            <a:avLst/>
          </a:prstGeom>
          <a:solidFill>
            <a:schemeClr val="tx1"/>
          </a:solidFill>
          <a:ln w="31750" cap="flat" cmpd="sng" algn="ctr">
            <a:solidFill>
              <a:schemeClr val="tx1"/>
            </a:solidFill>
            <a:prstDash val="solid"/>
            <a:round/>
            <a:headEnd type="none" w="med" len="med"/>
            <a:tailEnd type="none" w="med" len="med"/>
          </a:ln>
          <a:effectLst/>
        </p:spPr>
      </p:cxnSp>
      <p:sp>
        <p:nvSpPr>
          <p:cNvPr id="22" name="TextBox 21"/>
          <p:cNvSpPr txBox="1"/>
          <p:nvPr/>
        </p:nvSpPr>
        <p:spPr bwMode="gray">
          <a:xfrm>
            <a:off x="1914732" y="4876800"/>
            <a:ext cx="142668" cy="400110"/>
          </a:xfrm>
          <a:prstGeom prst="rect">
            <a:avLst/>
          </a:prstGeom>
          <a:noFill/>
          <a:ln w="9525">
            <a:noFill/>
            <a:miter lim="800000"/>
            <a:headEnd/>
            <a:tailEnd/>
          </a:ln>
          <a:effectLst/>
        </p:spPr>
        <p:txBody>
          <a:bodyPr vert="horz" wrap="none" lIns="0" tIns="45720" rIns="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kern="0" cap="none" spc="0" normalizeH="0" baseline="0" noProof="0" dirty="0" smtClean="0">
                <a:ln>
                  <a:noFill/>
                </a:ln>
                <a:solidFill>
                  <a:schemeClr val="tx1"/>
                </a:solidFill>
                <a:effectLst/>
                <a:uLnTx/>
                <a:uFillTx/>
                <a:latin typeface="+mj-lt"/>
                <a:ea typeface="+mj-ea"/>
                <a:cs typeface="+mj-cs"/>
              </a:rPr>
              <a:t>1</a:t>
            </a:r>
          </a:p>
        </p:txBody>
      </p:sp>
      <p:sp>
        <p:nvSpPr>
          <p:cNvPr id="23" name="TextBox 22"/>
          <p:cNvSpPr txBox="1"/>
          <p:nvPr/>
        </p:nvSpPr>
        <p:spPr bwMode="gray">
          <a:xfrm>
            <a:off x="152399" y="3311842"/>
            <a:ext cx="1219201" cy="830997"/>
          </a:xfrm>
          <a:prstGeom prst="rect">
            <a:avLst/>
          </a:prstGeom>
          <a:noFill/>
          <a:ln w="9525">
            <a:noFill/>
            <a:miter lim="800000"/>
            <a:headEnd/>
            <a:tailEnd/>
          </a:ln>
          <a:effectLst/>
        </p:spPr>
        <p:txBody>
          <a:bodyPr vert="horz" wrap="square" lIns="0" tIns="45720" rIns="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0" cap="none" spc="0" normalizeH="0" noProof="0" dirty="0" smtClean="0">
                <a:ln>
                  <a:noFill/>
                </a:ln>
                <a:solidFill>
                  <a:schemeClr val="tx1"/>
                </a:solidFill>
                <a:effectLst/>
                <a:uLnTx/>
                <a:uFillTx/>
                <a:latin typeface="+mj-lt"/>
                <a:ea typeface="+mj-ea"/>
                <a:cs typeface="+mj-cs"/>
              </a:rPr>
              <a:t>File provisional application</a:t>
            </a:r>
            <a:endParaRPr kumimoji="0" lang="en-US" sz="1600" b="0" i="0" u="none" strike="noStrike" kern="0" cap="none" spc="0" normalizeH="0" baseline="0" noProof="0" dirty="0" smtClean="0">
              <a:ln>
                <a:noFill/>
              </a:ln>
              <a:solidFill>
                <a:schemeClr val="tx1"/>
              </a:solidFill>
              <a:effectLst/>
              <a:uLnTx/>
              <a:uFillTx/>
              <a:latin typeface="+mj-lt"/>
              <a:ea typeface="+mj-ea"/>
              <a:cs typeface="+mj-cs"/>
            </a:endParaRPr>
          </a:p>
        </p:txBody>
      </p:sp>
      <p:sp>
        <p:nvSpPr>
          <p:cNvPr id="24" name="TextBox 23"/>
          <p:cNvSpPr txBox="1"/>
          <p:nvPr/>
        </p:nvSpPr>
        <p:spPr bwMode="gray">
          <a:xfrm>
            <a:off x="1371599" y="3065621"/>
            <a:ext cx="1219201" cy="1077218"/>
          </a:xfrm>
          <a:prstGeom prst="rect">
            <a:avLst/>
          </a:prstGeom>
          <a:noFill/>
          <a:ln w="9525">
            <a:noFill/>
            <a:miter lim="800000"/>
            <a:headEnd/>
            <a:tailEnd/>
          </a:ln>
          <a:effectLst/>
        </p:spPr>
        <p:txBody>
          <a:bodyPr vert="horz" wrap="square" lIns="0" tIns="45720" rIns="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0" cap="none" spc="0" normalizeH="0" noProof="0" dirty="0" smtClean="0">
                <a:ln>
                  <a:noFill/>
                </a:ln>
                <a:solidFill>
                  <a:schemeClr val="tx1"/>
                </a:solidFill>
                <a:effectLst/>
                <a:uLnTx/>
                <a:uFillTx/>
                <a:latin typeface="+mj-lt"/>
                <a:ea typeface="+mj-ea"/>
                <a:cs typeface="+mj-cs"/>
              </a:rPr>
              <a:t>File PCT, US &amp; Direct Countries (TW)</a:t>
            </a:r>
            <a:endParaRPr kumimoji="0" lang="en-US" sz="1600" b="0" i="0" u="none" strike="noStrike" kern="0" cap="none" spc="0" normalizeH="0" baseline="0" noProof="0" dirty="0" smtClean="0">
              <a:ln>
                <a:noFill/>
              </a:ln>
              <a:solidFill>
                <a:schemeClr val="tx1"/>
              </a:solidFill>
              <a:effectLst/>
              <a:uLnTx/>
              <a:uFillTx/>
              <a:latin typeface="+mj-lt"/>
              <a:ea typeface="+mj-ea"/>
              <a:cs typeface="+mj-cs"/>
            </a:endParaRPr>
          </a:p>
        </p:txBody>
      </p:sp>
      <p:cxnSp>
        <p:nvCxnSpPr>
          <p:cNvPr id="25" name="Straight Connector 24"/>
          <p:cNvCxnSpPr/>
          <p:nvPr/>
        </p:nvCxnSpPr>
        <p:spPr bwMode="auto">
          <a:xfrm>
            <a:off x="3287306" y="4314110"/>
            <a:ext cx="0" cy="609600"/>
          </a:xfrm>
          <a:prstGeom prst="line">
            <a:avLst/>
          </a:prstGeom>
          <a:solidFill>
            <a:schemeClr val="tx1"/>
          </a:solidFill>
          <a:ln w="31750" cap="flat" cmpd="sng" algn="ctr">
            <a:solidFill>
              <a:schemeClr val="tx1"/>
            </a:solidFill>
            <a:prstDash val="solid"/>
            <a:round/>
            <a:headEnd type="none" w="med" len="med"/>
            <a:tailEnd type="none" w="med" len="med"/>
          </a:ln>
          <a:effectLst/>
        </p:spPr>
      </p:cxnSp>
      <p:sp>
        <p:nvSpPr>
          <p:cNvPr id="26" name="TextBox 25"/>
          <p:cNvSpPr txBox="1"/>
          <p:nvPr/>
        </p:nvSpPr>
        <p:spPr bwMode="gray">
          <a:xfrm>
            <a:off x="2739823" y="4881375"/>
            <a:ext cx="1303242" cy="677108"/>
          </a:xfrm>
          <a:prstGeom prst="rect">
            <a:avLst/>
          </a:prstGeom>
          <a:noFill/>
          <a:ln w="9525">
            <a:noFill/>
            <a:miter lim="800000"/>
            <a:headEnd/>
            <a:tailEnd/>
          </a:ln>
          <a:effectLst/>
        </p:spPr>
        <p:txBody>
          <a:bodyPr vert="horz" wrap="none" lIns="0" tIns="45720" rIns="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kern="0" cap="none" spc="0" normalizeH="0" baseline="0" noProof="0" dirty="0" smtClean="0">
                <a:ln>
                  <a:noFill/>
                </a:ln>
                <a:solidFill>
                  <a:schemeClr val="tx1"/>
                </a:solidFill>
                <a:effectLst/>
                <a:uLnTx/>
                <a:uFillTx/>
                <a:latin typeface="+mj-lt"/>
                <a:ea typeface="+mj-ea"/>
                <a:cs typeface="+mj-cs"/>
              </a:rPr>
              <a:t>2.5 years</a:t>
            </a:r>
          </a:p>
          <a:p>
            <a:pPr marL="0" marR="0" indent="0" algn="l" defTabSz="914400" rtl="0" eaLnBrk="1" fontAlgn="base" latinLnBrk="0" hangingPunct="1">
              <a:lnSpc>
                <a:spcPct val="100000"/>
              </a:lnSpc>
              <a:spcBef>
                <a:spcPct val="0"/>
              </a:spcBef>
              <a:spcAft>
                <a:spcPct val="0"/>
              </a:spcAft>
              <a:buClrTx/>
              <a:buSzTx/>
              <a:buFontTx/>
              <a:buNone/>
              <a:tabLst/>
            </a:pPr>
            <a:r>
              <a:rPr lang="en-US" kern="0" dirty="0" smtClean="0">
                <a:latin typeface="+mj-lt"/>
                <a:ea typeface="+mj-ea"/>
                <a:cs typeface="+mj-cs"/>
              </a:rPr>
              <a:t>(30 Months)</a:t>
            </a:r>
            <a:endParaRPr kumimoji="0" lang="en-US" b="0" i="0" u="none" strike="noStrike" kern="0" cap="none" spc="0" normalizeH="0" baseline="0" noProof="0" dirty="0" smtClean="0">
              <a:ln>
                <a:noFill/>
              </a:ln>
              <a:solidFill>
                <a:schemeClr val="tx1"/>
              </a:solidFill>
              <a:effectLst/>
              <a:uLnTx/>
              <a:uFillTx/>
              <a:latin typeface="+mj-lt"/>
              <a:ea typeface="+mj-ea"/>
              <a:cs typeface="+mj-cs"/>
            </a:endParaRPr>
          </a:p>
        </p:txBody>
      </p:sp>
      <p:sp>
        <p:nvSpPr>
          <p:cNvPr id="27" name="TextBox 26"/>
          <p:cNvSpPr txBox="1"/>
          <p:nvPr/>
        </p:nvSpPr>
        <p:spPr bwMode="gray">
          <a:xfrm>
            <a:off x="2666999" y="2573179"/>
            <a:ext cx="1219201" cy="1815882"/>
          </a:xfrm>
          <a:prstGeom prst="rect">
            <a:avLst/>
          </a:prstGeom>
          <a:noFill/>
          <a:ln w="9525">
            <a:noFill/>
            <a:miter lim="800000"/>
            <a:headEnd/>
            <a:tailEnd/>
          </a:ln>
          <a:effectLst/>
        </p:spPr>
        <p:txBody>
          <a:bodyPr vert="horz" wrap="square" lIns="0" tIns="45720" rIns="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0" cap="none" spc="0" normalizeH="0" noProof="0" dirty="0" smtClean="0">
                <a:ln>
                  <a:noFill/>
                </a:ln>
                <a:solidFill>
                  <a:schemeClr val="tx1"/>
                </a:solidFill>
                <a:effectLst/>
                <a:uLnTx/>
                <a:uFillTx/>
                <a:latin typeface="+mj-lt"/>
                <a:ea typeface="+mj-ea"/>
                <a:cs typeface="+mj-cs"/>
              </a:rPr>
              <a:t>Enter Foreign Countries</a:t>
            </a:r>
          </a:p>
          <a:p>
            <a:pPr marL="0" marR="0" indent="0" algn="ctr" defTabSz="914400" rtl="0" eaLnBrk="1" fontAlgn="base" latinLnBrk="0" hangingPunct="1">
              <a:lnSpc>
                <a:spcPct val="100000"/>
              </a:lnSpc>
              <a:spcBef>
                <a:spcPct val="0"/>
              </a:spcBef>
              <a:spcAft>
                <a:spcPct val="0"/>
              </a:spcAft>
              <a:buClrTx/>
              <a:buSzTx/>
              <a:buFontTx/>
              <a:buNone/>
              <a:tabLst/>
            </a:pPr>
            <a:r>
              <a:rPr lang="en-US" sz="1600" kern="0" baseline="0" dirty="0" smtClean="0">
                <a:latin typeface="+mj-lt"/>
                <a:ea typeface="+mj-ea"/>
                <a:cs typeface="+mj-cs"/>
              </a:rPr>
              <a:t>(&amp;</a:t>
            </a:r>
            <a:r>
              <a:rPr lang="en-US" sz="1600" kern="0" dirty="0" smtClean="0">
                <a:latin typeface="+mj-lt"/>
                <a:ea typeface="+mj-ea"/>
                <a:cs typeface="+mj-cs"/>
              </a:rPr>
              <a:t> US) from </a:t>
            </a:r>
            <a:r>
              <a:rPr lang="en-US" sz="1600" kern="0" dirty="0" err="1" smtClean="0">
                <a:latin typeface="+mj-lt"/>
                <a:ea typeface="+mj-ea"/>
                <a:cs typeface="+mj-cs"/>
              </a:rPr>
              <a:t>PCT</a:t>
            </a:r>
            <a:endParaRPr lang="en-US" sz="1600" kern="0" dirty="0" smtClean="0">
              <a:latin typeface="+mj-lt"/>
              <a:ea typeface="+mj-ea"/>
              <a:cs typeface="+mj-cs"/>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0" cap="none" spc="0" normalizeH="0" baseline="0" noProof="0" dirty="0" smtClean="0">
                <a:ln>
                  <a:noFill/>
                </a:ln>
                <a:solidFill>
                  <a:schemeClr val="tx1"/>
                </a:solidFill>
                <a:effectLst/>
                <a:uLnTx/>
                <a:uFillTx/>
                <a:latin typeface="+mj-lt"/>
                <a:ea typeface="+mj-ea"/>
                <a:cs typeface="+mj-cs"/>
              </a:rPr>
              <a:t>(“National Phase”)</a:t>
            </a:r>
          </a:p>
        </p:txBody>
      </p:sp>
      <p:cxnSp>
        <p:nvCxnSpPr>
          <p:cNvPr id="19" name="Straight Connector 18"/>
          <p:cNvCxnSpPr/>
          <p:nvPr/>
        </p:nvCxnSpPr>
        <p:spPr bwMode="auto">
          <a:xfrm>
            <a:off x="4735106" y="4314110"/>
            <a:ext cx="0" cy="609600"/>
          </a:xfrm>
          <a:prstGeom prst="line">
            <a:avLst/>
          </a:prstGeom>
          <a:solidFill>
            <a:schemeClr val="tx1"/>
          </a:solidFill>
          <a:ln w="31750" cap="flat" cmpd="sng" algn="ctr">
            <a:solidFill>
              <a:schemeClr val="tx1"/>
            </a:solidFill>
            <a:prstDash val="solid"/>
            <a:round/>
            <a:headEnd type="none" w="med" len="med"/>
            <a:tailEnd type="none" w="med" len="med"/>
          </a:ln>
          <a:effectLst/>
        </p:spPr>
      </p:cxnSp>
      <p:sp>
        <p:nvSpPr>
          <p:cNvPr id="20" name="TextBox 19"/>
          <p:cNvSpPr txBox="1"/>
          <p:nvPr/>
        </p:nvSpPr>
        <p:spPr bwMode="gray">
          <a:xfrm>
            <a:off x="4572000" y="4923710"/>
            <a:ext cx="370294" cy="400110"/>
          </a:xfrm>
          <a:prstGeom prst="rect">
            <a:avLst/>
          </a:prstGeom>
          <a:noFill/>
          <a:ln w="9525">
            <a:noFill/>
            <a:miter lim="800000"/>
            <a:headEnd/>
            <a:tailEnd/>
          </a:ln>
          <a:effectLst/>
        </p:spPr>
        <p:txBody>
          <a:bodyPr vert="horz" wrap="none" lIns="0" tIns="45720" rIns="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kern="0" cap="none" spc="0" normalizeH="0" baseline="0" noProof="0" dirty="0" smtClean="0">
                <a:ln>
                  <a:noFill/>
                </a:ln>
                <a:solidFill>
                  <a:schemeClr val="tx1"/>
                </a:solidFill>
                <a:effectLst/>
                <a:uLnTx/>
                <a:uFillTx/>
                <a:latin typeface="+mj-lt"/>
                <a:ea typeface="+mj-ea"/>
                <a:cs typeface="+mj-cs"/>
              </a:rPr>
              <a:t>3-7</a:t>
            </a:r>
          </a:p>
        </p:txBody>
      </p:sp>
      <p:sp>
        <p:nvSpPr>
          <p:cNvPr id="28" name="TextBox 27"/>
          <p:cNvSpPr txBox="1"/>
          <p:nvPr/>
        </p:nvSpPr>
        <p:spPr bwMode="gray">
          <a:xfrm>
            <a:off x="4114799" y="3558064"/>
            <a:ext cx="1219201" cy="584775"/>
          </a:xfrm>
          <a:prstGeom prst="rect">
            <a:avLst/>
          </a:prstGeom>
          <a:noFill/>
          <a:ln w="9525">
            <a:noFill/>
            <a:miter lim="800000"/>
            <a:headEnd/>
            <a:tailEnd/>
          </a:ln>
          <a:effectLst/>
        </p:spPr>
        <p:txBody>
          <a:bodyPr vert="horz" wrap="square" lIns="0" tIns="45720" rIns="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kern="0" dirty="0" smtClean="0">
                <a:latin typeface="+mj-lt"/>
                <a:ea typeface="+mj-ea"/>
                <a:cs typeface="+mj-cs"/>
              </a:rPr>
              <a:t>Patent Issues</a:t>
            </a:r>
            <a:endParaRPr kumimoji="0" lang="en-US" sz="1600" b="0" i="0" u="none" strike="noStrike" kern="0" cap="none" spc="0" normalizeH="0" baseline="0" noProof="0" dirty="0" smtClean="0">
              <a:ln>
                <a:noFill/>
              </a:ln>
              <a:solidFill>
                <a:schemeClr val="tx1"/>
              </a:solidFill>
              <a:effectLst/>
              <a:uLnTx/>
              <a:uFillTx/>
              <a:latin typeface="+mj-lt"/>
              <a:ea typeface="+mj-ea"/>
              <a:cs typeface="+mj-cs"/>
            </a:endParaRPr>
          </a:p>
        </p:txBody>
      </p:sp>
      <p:cxnSp>
        <p:nvCxnSpPr>
          <p:cNvPr id="29" name="Straight Connector 28"/>
          <p:cNvCxnSpPr/>
          <p:nvPr/>
        </p:nvCxnSpPr>
        <p:spPr bwMode="auto">
          <a:xfrm>
            <a:off x="1295400" y="2590800"/>
            <a:ext cx="0" cy="609600"/>
          </a:xfrm>
          <a:prstGeom prst="line">
            <a:avLst/>
          </a:prstGeom>
          <a:solidFill>
            <a:schemeClr val="tx1"/>
          </a:solidFill>
          <a:ln w="38100" cap="flat" cmpd="sng" algn="ctr">
            <a:solidFill>
              <a:srgbClr val="FF0000"/>
            </a:solidFill>
            <a:prstDash val="sysDash"/>
            <a:round/>
            <a:headEnd type="none" w="med" len="med"/>
            <a:tailEnd type="triangle" w="lg" len="lg"/>
          </a:ln>
          <a:effectLst/>
        </p:spPr>
      </p:cxnSp>
      <p:sp>
        <p:nvSpPr>
          <p:cNvPr id="4" name="TextBox 3"/>
          <p:cNvSpPr txBox="1"/>
          <p:nvPr/>
        </p:nvSpPr>
        <p:spPr bwMode="gray">
          <a:xfrm>
            <a:off x="757135" y="1270000"/>
            <a:ext cx="4957866" cy="1314927"/>
          </a:xfrm>
          <a:prstGeom prst="rect">
            <a:avLst/>
          </a:prstGeom>
          <a:noFill/>
          <a:ln w="9525">
            <a:noFill/>
            <a:miter lim="800000"/>
            <a:headEnd/>
            <a:tailEnd/>
          </a:ln>
          <a:effectLst/>
        </p:spPr>
        <p:txBody>
          <a:bodyPr vert="horz" wrap="square" lIns="0" tIns="45720" rIns="0" bIns="45720" numCol="1" rtlCol="0" anchor="ctr" anchorCtr="0" compatLnSpc="1">
            <a:prstTxWarp prst="textNoShape">
              <a:avLst/>
            </a:prstTxWarp>
            <a:norm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600" kern="0" dirty="0" smtClean="0">
                <a:latin typeface="+mj-lt"/>
                <a:ea typeface="+mj-ea"/>
                <a:cs typeface="+mj-cs"/>
              </a:rPr>
              <a:t>Applications claiming priority to “thin” provisionals risk losing their priority</a:t>
            </a:r>
            <a:r>
              <a:rPr lang="en-US" sz="1600" kern="0" dirty="0">
                <a:latin typeface="+mj-lt"/>
                <a:ea typeface="+mj-ea"/>
                <a:cs typeface="+mj-cs"/>
              </a:rPr>
              <a:t> </a:t>
            </a:r>
            <a:r>
              <a:rPr lang="en-US" sz="1600" kern="0" dirty="0" smtClean="0">
                <a:latin typeface="+mj-lt"/>
                <a:ea typeface="+mj-ea"/>
                <a:cs typeface="+mj-cs"/>
              </a:rPr>
              <a:t>date because of weak support, allowing an </a:t>
            </a:r>
            <a:r>
              <a:rPr lang="en-US" sz="1600" b="1" kern="0" dirty="0" smtClean="0">
                <a:solidFill>
                  <a:srgbClr val="FF0000"/>
                </a:solidFill>
                <a:latin typeface="+mj-lt"/>
                <a:ea typeface="+mj-ea"/>
                <a:cs typeface="+mj-cs"/>
              </a:rPr>
              <a:t>intervening publication </a:t>
            </a:r>
            <a:r>
              <a:rPr lang="en-US" sz="1600" kern="0" dirty="0" smtClean="0">
                <a:latin typeface="+mj-lt"/>
                <a:ea typeface="+mj-ea"/>
                <a:cs typeface="+mj-cs"/>
              </a:rPr>
              <a:t>to become prior art and negatively impact the patentability of the claims.</a:t>
            </a:r>
          </a:p>
        </p:txBody>
      </p:sp>
      <p:cxnSp>
        <p:nvCxnSpPr>
          <p:cNvPr id="32" name="Straight Connector 31"/>
          <p:cNvCxnSpPr/>
          <p:nvPr/>
        </p:nvCxnSpPr>
        <p:spPr bwMode="auto">
          <a:xfrm>
            <a:off x="1371599" y="4267200"/>
            <a:ext cx="0" cy="609600"/>
          </a:xfrm>
          <a:prstGeom prst="line">
            <a:avLst/>
          </a:prstGeom>
          <a:solidFill>
            <a:schemeClr val="tx1"/>
          </a:solidFill>
          <a:ln w="38100" cap="flat" cmpd="sng" algn="ctr">
            <a:solidFill>
              <a:srgbClr val="FF0000"/>
            </a:solidFill>
            <a:prstDash val="sysDash"/>
            <a:round/>
            <a:headEnd type="none" w="med" len="med"/>
            <a:tailEnd type="none" w="lg" len="lg"/>
          </a:ln>
          <a:effectLst/>
        </p:spPr>
      </p:cxnSp>
      <p:sp>
        <p:nvSpPr>
          <p:cNvPr id="34" name="TextBox 33"/>
          <p:cNvSpPr txBox="1"/>
          <p:nvPr/>
        </p:nvSpPr>
        <p:spPr bwMode="gray">
          <a:xfrm rot="19374966">
            <a:off x="585025" y="5130081"/>
            <a:ext cx="1057578" cy="446117"/>
          </a:xfrm>
          <a:prstGeom prst="rect">
            <a:avLst/>
          </a:prstGeom>
          <a:noFill/>
          <a:ln w="9525">
            <a:noFill/>
            <a:miter lim="800000"/>
            <a:headEnd/>
            <a:tailEnd/>
          </a:ln>
          <a:effectLst/>
        </p:spPr>
        <p:txBody>
          <a:bodyPr vert="horz" wrap="square" lIns="0" tIns="45720" rIns="0" bIns="45720" numCol="1" rtlCol="0" anchor="ctr" anchorCtr="0" compatLnSpc="1">
            <a:prstTxWarp prst="textNoShape">
              <a:avLst/>
            </a:prstTxWarp>
            <a:normAutofit fontScale="70000" lnSpcReduction="20000"/>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1" i="0" strike="noStrike" kern="0" cap="none" spc="0" normalizeH="0" baseline="0" noProof="0" dirty="0" smtClean="0">
                <a:ln>
                  <a:noFill/>
                </a:ln>
                <a:solidFill>
                  <a:srgbClr val="FF0000"/>
                </a:solidFill>
                <a:effectLst/>
                <a:uLnTx/>
                <a:uFillTx/>
                <a:latin typeface="+mj-lt"/>
                <a:ea typeface="+mj-ea"/>
                <a:cs typeface="+mj-cs"/>
              </a:rPr>
              <a:t>Intervening</a:t>
            </a:r>
            <a:r>
              <a:rPr kumimoji="0" lang="en-US" sz="2000" b="1" i="0" strike="noStrike" kern="0" cap="none" spc="0" normalizeH="0" noProof="0" dirty="0" smtClean="0">
                <a:ln>
                  <a:noFill/>
                </a:ln>
                <a:solidFill>
                  <a:srgbClr val="FF0000"/>
                </a:solidFill>
                <a:effectLst/>
                <a:uLnTx/>
                <a:uFillTx/>
                <a:latin typeface="+mj-lt"/>
                <a:ea typeface="+mj-ea"/>
                <a:cs typeface="+mj-cs"/>
              </a:rPr>
              <a:t> publication</a:t>
            </a:r>
            <a:endParaRPr kumimoji="0" lang="en-US" sz="2000" b="1" i="0" strike="noStrike" kern="0" cap="none" spc="0" normalizeH="0" baseline="0" noProof="0" dirty="0" smtClean="0">
              <a:ln>
                <a:noFill/>
              </a:ln>
              <a:solidFill>
                <a:srgbClr val="FF0000"/>
              </a:solidFill>
              <a:effectLst/>
              <a:uLnTx/>
              <a:uFillTx/>
              <a:latin typeface="+mj-lt"/>
              <a:ea typeface="+mj-ea"/>
              <a:cs typeface="+mj-cs"/>
            </a:endParaRPr>
          </a:p>
        </p:txBody>
      </p:sp>
    </p:spTree>
    <p:extLst>
      <p:ext uri="{BB962C8B-B14F-4D97-AF65-F5344CB8AC3E}">
        <p14:creationId xmlns:p14="http://schemas.microsoft.com/office/powerpoint/2010/main" val="29003683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PCT</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23</a:t>
            </a:fld>
            <a:endParaRPr lang="en-US" dirty="0"/>
          </a:p>
        </p:txBody>
      </p:sp>
      <p:sp>
        <p:nvSpPr>
          <p:cNvPr id="4" name="Text Placeholder 3"/>
          <p:cNvSpPr>
            <a:spLocks noGrp="1"/>
          </p:cNvSpPr>
          <p:nvPr>
            <p:ph type="body" sz="quarter" idx="11"/>
          </p:nvPr>
        </p:nvSpPr>
        <p:spPr>
          <a:xfrm>
            <a:off x="457200" y="1618488"/>
            <a:ext cx="8247063" cy="4782312"/>
          </a:xfrm>
        </p:spPr>
        <p:txBody>
          <a:bodyPr>
            <a:normAutofit fontScale="85000" lnSpcReduction="10000"/>
          </a:bodyPr>
          <a:lstStyle/>
          <a:p>
            <a:r>
              <a:rPr lang="en-US" dirty="0" smtClean="0"/>
              <a:t>Another placeholder application; preserves the right to file in most foreign jurisdictions and the US Delays prosecution for another 18 months</a:t>
            </a:r>
          </a:p>
          <a:p>
            <a:r>
              <a:rPr lang="en-US" dirty="0" smtClean="0"/>
              <a:t>Must be a complete application (claims, specification, examples, figures, etc.)</a:t>
            </a:r>
          </a:p>
          <a:p>
            <a:pPr lvl="1"/>
            <a:r>
              <a:rPr lang="en-US" dirty="0" smtClean="0"/>
              <a:t>Oftentimes simply updating a well-written provisional application with new data</a:t>
            </a:r>
          </a:p>
          <a:p>
            <a:pPr lvl="1"/>
            <a:r>
              <a:rPr lang="en-US" dirty="0" smtClean="0"/>
              <a:t>Filing fees of ~$5k</a:t>
            </a:r>
          </a:p>
          <a:p>
            <a:r>
              <a:rPr lang="en-US" dirty="0" smtClean="0"/>
              <a:t>Triggers the 20-year patent term clock</a:t>
            </a:r>
          </a:p>
          <a:p>
            <a:pPr lvl="1"/>
            <a:r>
              <a:rPr lang="en-US" dirty="0" smtClean="0"/>
              <a:t>Since no application is being prosecuted to a patent, using the PCT route results in a loss of 18 months of patent term because the start of prosecution is delayed 18 months, thus delaying issuance of a patent</a:t>
            </a:r>
          </a:p>
          <a:p>
            <a:pPr lvl="1"/>
            <a:r>
              <a:rPr lang="en-US" dirty="0" smtClean="0"/>
              <a:t>But this is a reasonable trade-off for many technologies and start-ups since substantive prosecution costs are also delayed</a:t>
            </a:r>
          </a:p>
          <a:p>
            <a:endParaRPr lang="en-US" dirty="0" smtClean="0"/>
          </a:p>
        </p:txBody>
      </p:sp>
    </p:spTree>
    <p:extLst>
      <p:ext uri="{BB962C8B-B14F-4D97-AF65-F5344CB8AC3E}">
        <p14:creationId xmlns:p14="http://schemas.microsoft.com/office/powerpoint/2010/main" val="27764837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Non-PCT Countries</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24</a:t>
            </a:fld>
            <a:endParaRPr lang="en-US" dirty="0"/>
          </a:p>
        </p:txBody>
      </p:sp>
      <p:sp>
        <p:nvSpPr>
          <p:cNvPr id="4" name="Text Placeholder 3"/>
          <p:cNvSpPr>
            <a:spLocks noGrp="1"/>
          </p:cNvSpPr>
          <p:nvPr>
            <p:ph type="body" sz="quarter" idx="11"/>
          </p:nvPr>
        </p:nvSpPr>
        <p:spPr>
          <a:xfrm>
            <a:off x="457200" y="1618488"/>
            <a:ext cx="8247063" cy="4782312"/>
          </a:xfrm>
        </p:spPr>
        <p:txBody>
          <a:bodyPr>
            <a:normAutofit/>
          </a:bodyPr>
          <a:lstStyle/>
          <a:p>
            <a:r>
              <a:rPr lang="en-US" dirty="0" smtClean="0"/>
              <a:t>Taiwan, Argentina, and a few others</a:t>
            </a:r>
          </a:p>
          <a:p>
            <a:r>
              <a:rPr lang="en-US" dirty="0" smtClean="0"/>
              <a:t>Not members of WIPO, so patent applications must be filed directly in each of those jurisdictions simultaneously with the PCT application</a:t>
            </a:r>
          </a:p>
          <a:p>
            <a:pPr lvl="1"/>
            <a:r>
              <a:rPr lang="en-US" dirty="0" smtClean="0"/>
              <a:t>Translation costs in most of these jurisdictions</a:t>
            </a:r>
          </a:p>
          <a:p>
            <a:pPr lvl="1"/>
            <a:endParaRPr lang="en-US" dirty="0" smtClean="0"/>
          </a:p>
          <a:p>
            <a:endParaRPr lang="en-US" dirty="0" smtClean="0"/>
          </a:p>
        </p:txBody>
      </p:sp>
    </p:spTree>
    <p:extLst>
      <p:ext uri="{BB962C8B-B14F-4D97-AF65-F5344CB8AC3E}">
        <p14:creationId xmlns:p14="http://schemas.microsoft.com/office/powerpoint/2010/main" val="21229331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National Phase</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25</a:t>
            </a:fld>
            <a:endParaRPr lang="en-US" dirty="0"/>
          </a:p>
        </p:txBody>
      </p:sp>
      <p:sp>
        <p:nvSpPr>
          <p:cNvPr id="4" name="Text Placeholder 3"/>
          <p:cNvSpPr>
            <a:spLocks noGrp="1"/>
          </p:cNvSpPr>
          <p:nvPr>
            <p:ph type="body" sz="quarter" idx="11"/>
          </p:nvPr>
        </p:nvSpPr>
        <p:spPr>
          <a:xfrm>
            <a:off x="457200" y="1618488"/>
            <a:ext cx="8247063" cy="4782312"/>
          </a:xfrm>
        </p:spPr>
        <p:txBody>
          <a:bodyPr>
            <a:normAutofit fontScale="92500" lnSpcReduction="10000"/>
          </a:bodyPr>
          <a:lstStyle/>
          <a:p>
            <a:r>
              <a:rPr lang="en-US" dirty="0" smtClean="0"/>
              <a:t>Deadline is 30 months from the earliest priority date (typically the US provisional filing date)</a:t>
            </a:r>
          </a:p>
          <a:p>
            <a:pPr lvl="1"/>
            <a:r>
              <a:rPr lang="en-US" dirty="0" smtClean="0"/>
              <a:t>Some countries provide an extra month, and are referred to as 31-month countries (i.e., Europe)</a:t>
            </a:r>
          </a:p>
          <a:p>
            <a:r>
              <a:rPr lang="en-US" dirty="0" smtClean="0"/>
              <a:t>Registration of the PCT application in those jurisdictions where a patent is sought</a:t>
            </a:r>
          </a:p>
          <a:p>
            <a:pPr lvl="1"/>
            <a:r>
              <a:rPr lang="en-US" dirty="0" smtClean="0"/>
              <a:t>Typical jurisdictions:  US, Europe, China, Japan, Canada, Australia</a:t>
            </a:r>
          </a:p>
          <a:p>
            <a:r>
              <a:rPr lang="en-US" dirty="0" smtClean="0"/>
              <a:t>Can be a big cost item depending on the size of the application and the number of jurisdictions:  </a:t>
            </a:r>
            <a:r>
              <a:rPr lang="en-US" dirty="0"/>
              <a:t>$25k to $100k+</a:t>
            </a:r>
          </a:p>
          <a:p>
            <a:pPr lvl="1"/>
            <a:r>
              <a:rPr lang="en-US" dirty="0"/>
              <a:t>These are filing </a:t>
            </a:r>
            <a:r>
              <a:rPr lang="en-US" dirty="0" smtClean="0"/>
              <a:t>&amp; translation fees</a:t>
            </a:r>
            <a:r>
              <a:rPr lang="en-US" dirty="0"/>
              <a:t>; </a:t>
            </a:r>
            <a:r>
              <a:rPr lang="en-US" dirty="0" smtClean="0"/>
              <a:t>little substantive </a:t>
            </a:r>
            <a:r>
              <a:rPr lang="en-US" dirty="0"/>
              <a:t>attorney time is required at this stage</a:t>
            </a:r>
          </a:p>
          <a:p>
            <a:pPr lvl="1"/>
            <a:endParaRPr lang="en-US" dirty="0" smtClean="0"/>
          </a:p>
          <a:p>
            <a:endParaRPr lang="en-US" dirty="0" smtClean="0"/>
          </a:p>
          <a:p>
            <a:endParaRPr lang="en-US" dirty="0" smtClean="0"/>
          </a:p>
        </p:txBody>
      </p:sp>
    </p:spTree>
    <p:extLst>
      <p:ext uri="{BB962C8B-B14F-4D97-AF65-F5344CB8AC3E}">
        <p14:creationId xmlns:p14="http://schemas.microsoft.com/office/powerpoint/2010/main" val="22703884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14010" y="2561844"/>
            <a:ext cx="3115981" cy="2819400"/>
          </a:xfrm>
          <a:prstGeom prst="rect">
            <a:avLst/>
          </a:prstGeom>
        </p:spPr>
      </p:pic>
      <p:sp>
        <p:nvSpPr>
          <p:cNvPr id="2" name="Title 1"/>
          <p:cNvSpPr>
            <a:spLocks noGrp="1"/>
          </p:cNvSpPr>
          <p:nvPr>
            <p:ph type="title"/>
          </p:nvPr>
        </p:nvSpPr>
        <p:spPr/>
        <p:txBody>
          <a:bodyPr/>
          <a:lstStyle/>
          <a:p>
            <a:r>
              <a:rPr lang="en-US" dirty="0" smtClean="0"/>
              <a:t>Where to File</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26</a:t>
            </a:fld>
            <a:endParaRPr lang="en-US" dirty="0"/>
          </a:p>
        </p:txBody>
      </p:sp>
      <p:sp>
        <p:nvSpPr>
          <p:cNvPr id="8" name="Text Placeholder 7"/>
          <p:cNvSpPr>
            <a:spLocks noGrp="1"/>
          </p:cNvSpPr>
          <p:nvPr>
            <p:ph type="body" sz="quarter" idx="11"/>
          </p:nvPr>
        </p:nvSpPr>
        <p:spPr/>
        <p:txBody>
          <a:bodyPr>
            <a:normAutofit/>
          </a:bodyPr>
          <a:lstStyle/>
          <a:p>
            <a:r>
              <a:rPr lang="en-US" b="1" dirty="0" smtClean="0"/>
              <a:t>Market size</a:t>
            </a:r>
            <a:r>
              <a:rPr lang="en-US" dirty="0" smtClean="0"/>
              <a:t> </a:t>
            </a:r>
            <a:r>
              <a:rPr lang="en-US" dirty="0" smtClean="0">
                <a:sym typeface="Wingdings" panose="05000000000000000000" pitchFamily="2" charset="2"/>
              </a:rPr>
              <a:t> where are the </a:t>
            </a:r>
            <a:r>
              <a:rPr lang="en-US" i="1" dirty="0" smtClean="0">
                <a:sym typeface="Wingdings" panose="05000000000000000000" pitchFamily="2" charset="2"/>
              </a:rPr>
              <a:t>paying</a:t>
            </a:r>
            <a:r>
              <a:rPr lang="en-US" dirty="0" smtClean="0">
                <a:sym typeface="Wingdings" panose="05000000000000000000" pitchFamily="2" charset="2"/>
              </a:rPr>
              <a:t> customers</a:t>
            </a:r>
          </a:p>
          <a:p>
            <a:r>
              <a:rPr lang="en-US" b="1" dirty="0" smtClean="0">
                <a:sym typeface="Wingdings" panose="05000000000000000000" pitchFamily="2" charset="2"/>
              </a:rPr>
              <a:t>Manufacturing center </a:t>
            </a:r>
            <a:r>
              <a:rPr lang="en-US" dirty="0" smtClean="0">
                <a:sym typeface="Wingdings" panose="05000000000000000000" pitchFamily="2" charset="2"/>
              </a:rPr>
              <a:t> </a:t>
            </a:r>
            <a:br>
              <a:rPr lang="en-US" dirty="0" smtClean="0">
                <a:sym typeface="Wingdings" panose="05000000000000000000" pitchFamily="2" charset="2"/>
              </a:rPr>
            </a:br>
            <a:r>
              <a:rPr lang="en-US" dirty="0" smtClean="0">
                <a:sym typeface="Wingdings" panose="05000000000000000000" pitchFamily="2" charset="2"/>
              </a:rPr>
              <a:t>patents in markets </a:t>
            </a:r>
            <a:br>
              <a:rPr lang="en-US" dirty="0" smtClean="0">
                <a:sym typeface="Wingdings" panose="05000000000000000000" pitchFamily="2" charset="2"/>
              </a:rPr>
            </a:br>
            <a:r>
              <a:rPr lang="en-US" dirty="0" smtClean="0">
                <a:sym typeface="Wingdings" panose="05000000000000000000" pitchFamily="2" charset="2"/>
              </a:rPr>
              <a:t>without customers</a:t>
            </a:r>
            <a:br>
              <a:rPr lang="en-US" dirty="0" smtClean="0">
                <a:sym typeface="Wingdings" panose="05000000000000000000" pitchFamily="2" charset="2"/>
              </a:rPr>
            </a:br>
            <a:r>
              <a:rPr lang="en-US" dirty="0" smtClean="0">
                <a:sym typeface="Wingdings" panose="05000000000000000000" pitchFamily="2" charset="2"/>
              </a:rPr>
              <a:t>can prevent </a:t>
            </a:r>
            <a:br>
              <a:rPr lang="en-US" dirty="0" smtClean="0">
                <a:sym typeface="Wingdings" panose="05000000000000000000" pitchFamily="2" charset="2"/>
              </a:rPr>
            </a:br>
            <a:r>
              <a:rPr lang="en-US" dirty="0" smtClean="0">
                <a:sym typeface="Wingdings" panose="05000000000000000000" pitchFamily="2" charset="2"/>
              </a:rPr>
              <a:t>infringing products </a:t>
            </a:r>
            <a:br>
              <a:rPr lang="en-US" dirty="0" smtClean="0">
                <a:sym typeface="Wingdings" panose="05000000000000000000" pitchFamily="2" charset="2"/>
              </a:rPr>
            </a:br>
            <a:r>
              <a:rPr lang="en-US" dirty="0" smtClean="0">
                <a:sym typeface="Wingdings" panose="05000000000000000000" pitchFamily="2" charset="2"/>
              </a:rPr>
              <a:t>from being produced</a:t>
            </a:r>
          </a:p>
        </p:txBody>
      </p:sp>
      <p:sp>
        <p:nvSpPr>
          <p:cNvPr id="9" name="Text Placeholder 8"/>
          <p:cNvSpPr>
            <a:spLocks noGrp="1"/>
          </p:cNvSpPr>
          <p:nvPr>
            <p:ph type="body" sz="quarter" idx="12"/>
          </p:nvPr>
        </p:nvSpPr>
        <p:spPr/>
        <p:txBody>
          <a:bodyPr/>
          <a:lstStyle/>
          <a:p>
            <a:pPr>
              <a:tabLst>
                <a:tab pos="461963" algn="l"/>
                <a:tab pos="914400" algn="l"/>
                <a:tab pos="1376363" algn="l"/>
              </a:tabLst>
            </a:pPr>
            <a:r>
              <a:rPr lang="en-US" b="1" dirty="0">
                <a:sym typeface="Wingdings" panose="05000000000000000000" pitchFamily="2" charset="2"/>
              </a:rPr>
              <a:t>Transportation centers </a:t>
            </a:r>
            <a:r>
              <a:rPr lang="en-US" dirty="0">
                <a:sym typeface="Wingdings" panose="05000000000000000000" pitchFamily="2" charset="2"/>
              </a:rPr>
              <a:t>(Hong Kong, Singapore)  makes </a:t>
            </a:r>
            <a:r>
              <a:rPr lang="en-US" dirty="0" smtClean="0">
                <a:sym typeface="Wingdings" panose="05000000000000000000" pitchFamily="2" charset="2"/>
              </a:rPr>
              <a:t/>
            </a:r>
            <a:br>
              <a:rPr lang="en-US" dirty="0" smtClean="0">
                <a:sym typeface="Wingdings" panose="05000000000000000000" pitchFamily="2" charset="2"/>
              </a:rPr>
            </a:br>
            <a:r>
              <a:rPr lang="en-US" dirty="0" smtClean="0">
                <a:sym typeface="Wingdings" panose="05000000000000000000" pitchFamily="2" charset="2"/>
              </a:rPr>
              <a:t>		life </a:t>
            </a:r>
            <a:r>
              <a:rPr lang="en-US" dirty="0">
                <a:sym typeface="Wingdings" panose="05000000000000000000" pitchFamily="2" charset="2"/>
              </a:rPr>
              <a:t>difficult for a </a:t>
            </a:r>
            <a:r>
              <a:rPr lang="en-US" dirty="0" smtClean="0">
                <a:sym typeface="Wingdings" panose="05000000000000000000" pitchFamily="2" charset="2"/>
              </a:rPr>
              <a:t>				competitor </a:t>
            </a:r>
            <a:r>
              <a:rPr lang="en-US" dirty="0">
                <a:sym typeface="Wingdings" panose="05000000000000000000" pitchFamily="2" charset="2"/>
              </a:rPr>
              <a:t>to bring </a:t>
            </a:r>
            <a:r>
              <a:rPr lang="en-US" dirty="0" smtClean="0">
                <a:sym typeface="Wingdings" panose="05000000000000000000" pitchFamily="2" charset="2"/>
              </a:rPr>
              <a:t/>
            </a:r>
            <a:br>
              <a:rPr lang="en-US" dirty="0" smtClean="0">
                <a:sym typeface="Wingdings" panose="05000000000000000000" pitchFamily="2" charset="2"/>
              </a:rPr>
            </a:br>
            <a:r>
              <a:rPr lang="en-US" dirty="0" smtClean="0">
                <a:sym typeface="Wingdings" panose="05000000000000000000" pitchFamily="2" charset="2"/>
              </a:rPr>
              <a:t>			the </a:t>
            </a:r>
            <a:r>
              <a:rPr lang="en-US" dirty="0">
                <a:sym typeface="Wingdings" panose="05000000000000000000" pitchFamily="2" charset="2"/>
              </a:rPr>
              <a:t>infringing </a:t>
            </a:r>
            <a:r>
              <a:rPr lang="en-US" dirty="0" smtClean="0">
                <a:sym typeface="Wingdings" panose="05000000000000000000" pitchFamily="2" charset="2"/>
              </a:rPr>
              <a:t/>
            </a:r>
            <a:br>
              <a:rPr lang="en-US" dirty="0" smtClean="0">
                <a:sym typeface="Wingdings" panose="05000000000000000000" pitchFamily="2" charset="2"/>
              </a:rPr>
            </a:br>
            <a:r>
              <a:rPr lang="en-US" dirty="0" smtClean="0">
                <a:sym typeface="Wingdings" panose="05000000000000000000" pitchFamily="2" charset="2"/>
              </a:rPr>
              <a:t>			product </a:t>
            </a:r>
            <a:r>
              <a:rPr lang="en-US" dirty="0">
                <a:sym typeface="Wingdings" panose="05000000000000000000" pitchFamily="2" charset="2"/>
              </a:rPr>
              <a:t>to market if </a:t>
            </a:r>
            <a:r>
              <a:rPr lang="en-US" dirty="0" smtClean="0">
                <a:sym typeface="Wingdings" panose="05000000000000000000" pitchFamily="2" charset="2"/>
              </a:rPr>
              <a:t/>
            </a:r>
            <a:br>
              <a:rPr lang="en-US" dirty="0" smtClean="0">
                <a:sym typeface="Wingdings" panose="05000000000000000000" pitchFamily="2" charset="2"/>
              </a:rPr>
            </a:br>
            <a:r>
              <a:rPr lang="en-US" dirty="0" smtClean="0">
                <a:sym typeface="Wingdings" panose="05000000000000000000" pitchFamily="2" charset="2"/>
              </a:rPr>
              <a:t>			they </a:t>
            </a:r>
            <a:r>
              <a:rPr lang="en-US" dirty="0">
                <a:sym typeface="Wingdings" panose="05000000000000000000" pitchFamily="2" charset="2"/>
              </a:rPr>
              <a:t>can’t ship the </a:t>
            </a:r>
            <a:r>
              <a:rPr lang="en-US" dirty="0" smtClean="0">
                <a:sym typeface="Wingdings" panose="05000000000000000000" pitchFamily="2" charset="2"/>
              </a:rPr>
              <a:t/>
            </a:r>
            <a:br>
              <a:rPr lang="en-US" dirty="0" smtClean="0">
                <a:sym typeface="Wingdings" panose="05000000000000000000" pitchFamily="2" charset="2"/>
              </a:rPr>
            </a:br>
            <a:r>
              <a:rPr lang="en-US" dirty="0" smtClean="0">
                <a:sym typeface="Wingdings" panose="05000000000000000000" pitchFamily="2" charset="2"/>
              </a:rPr>
              <a:t>		product through </a:t>
            </a:r>
            <a:r>
              <a:rPr lang="en-US" dirty="0">
                <a:sym typeface="Wingdings" panose="05000000000000000000" pitchFamily="2" charset="2"/>
              </a:rPr>
              <a:t>these centers</a:t>
            </a:r>
            <a:endParaRPr lang="en-US" dirty="0"/>
          </a:p>
          <a:p>
            <a:endParaRPr lang="en-US" dirty="0"/>
          </a:p>
        </p:txBody>
      </p:sp>
    </p:spTree>
    <p:extLst>
      <p:ext uri="{BB962C8B-B14F-4D97-AF65-F5344CB8AC3E}">
        <p14:creationId xmlns:p14="http://schemas.microsoft.com/office/powerpoint/2010/main" val="38839381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US Non-Provisional</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27</a:t>
            </a:fld>
            <a:endParaRPr lang="en-US" dirty="0"/>
          </a:p>
        </p:txBody>
      </p:sp>
      <p:sp>
        <p:nvSpPr>
          <p:cNvPr id="4" name="Text Placeholder 3"/>
          <p:cNvSpPr>
            <a:spLocks noGrp="1"/>
          </p:cNvSpPr>
          <p:nvPr>
            <p:ph type="body" sz="quarter" idx="11"/>
          </p:nvPr>
        </p:nvSpPr>
        <p:spPr>
          <a:xfrm>
            <a:off x="457200" y="1618487"/>
            <a:ext cx="8247063" cy="4899787"/>
          </a:xfrm>
        </p:spPr>
        <p:txBody>
          <a:bodyPr>
            <a:normAutofit/>
          </a:bodyPr>
          <a:lstStyle/>
          <a:p>
            <a:r>
              <a:rPr lang="en-US" dirty="0" smtClean="0"/>
              <a:t>Filed from the PCT application, or directly from the US provisional application in parallel with a PCT application</a:t>
            </a:r>
          </a:p>
          <a:p>
            <a:pPr lvl="1"/>
            <a:r>
              <a:rPr lang="en-US" dirty="0" smtClean="0"/>
              <a:t>Can also be filed direct as the first application</a:t>
            </a:r>
          </a:p>
          <a:p>
            <a:pPr lvl="1"/>
            <a:r>
              <a:rPr lang="en-US" dirty="0" smtClean="0"/>
              <a:t>Filing triggers the 20-year patent term clock, if not already triggered by the PCT applications</a:t>
            </a:r>
          </a:p>
          <a:p>
            <a:r>
              <a:rPr lang="en-US" dirty="0" smtClean="0"/>
              <a:t>Undergoes substantive prosecution</a:t>
            </a:r>
          </a:p>
          <a:p>
            <a:r>
              <a:rPr lang="en-US" dirty="0" smtClean="0"/>
              <a:t>Can seek expedited review</a:t>
            </a:r>
          </a:p>
        </p:txBody>
      </p:sp>
    </p:spTree>
    <p:extLst>
      <p:ext uri="{BB962C8B-B14F-4D97-AF65-F5344CB8AC3E}">
        <p14:creationId xmlns:p14="http://schemas.microsoft.com/office/powerpoint/2010/main" val="7221702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Flavors of US Applications</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28</a:t>
            </a:fld>
            <a:endParaRPr lang="en-US" dirty="0"/>
          </a:p>
        </p:txBody>
      </p:sp>
      <p:sp>
        <p:nvSpPr>
          <p:cNvPr id="4" name="Text Placeholder 3"/>
          <p:cNvSpPr>
            <a:spLocks noGrp="1"/>
          </p:cNvSpPr>
          <p:nvPr>
            <p:ph type="body" sz="quarter" idx="11"/>
          </p:nvPr>
        </p:nvSpPr>
        <p:spPr>
          <a:xfrm>
            <a:off x="457200" y="1618487"/>
            <a:ext cx="8247063" cy="4899787"/>
          </a:xfrm>
        </p:spPr>
        <p:txBody>
          <a:bodyPr>
            <a:normAutofit/>
          </a:bodyPr>
          <a:lstStyle/>
          <a:p>
            <a:r>
              <a:rPr lang="en-US" b="1" dirty="0" smtClean="0"/>
              <a:t>Non-provisional</a:t>
            </a:r>
            <a:r>
              <a:rPr lang="en-US" dirty="0" smtClean="0"/>
              <a:t>:  can be a first filed application, filed as a first-filed application, from a provisional, or via the PCT application</a:t>
            </a:r>
            <a:endParaRPr lang="en-US" b="1" dirty="0" smtClean="0"/>
          </a:p>
          <a:p>
            <a:r>
              <a:rPr lang="en-US" b="1" dirty="0" smtClean="0"/>
              <a:t>Continuation</a:t>
            </a:r>
            <a:r>
              <a:rPr lang="en-US" dirty="0" smtClean="0"/>
              <a:t>:  filed from an existing US non-provisional application to pursue claims of similar subject matter</a:t>
            </a:r>
          </a:p>
          <a:p>
            <a:r>
              <a:rPr lang="en-US" b="1" dirty="0" smtClean="0"/>
              <a:t>Divisional</a:t>
            </a:r>
            <a:r>
              <a:rPr lang="en-US" dirty="0" smtClean="0"/>
              <a:t>:  filed from an existing US non-provisional application to pursue additional claims the PTO says are separately patentable</a:t>
            </a:r>
          </a:p>
          <a:p>
            <a:r>
              <a:rPr lang="en-US" b="1" dirty="0" smtClean="0"/>
              <a:t>Continuation-in-part</a:t>
            </a:r>
            <a:r>
              <a:rPr lang="en-US" dirty="0" smtClean="0"/>
              <a:t>:  filed </a:t>
            </a:r>
            <a:r>
              <a:rPr lang="en-US" dirty="0"/>
              <a:t>from an existing US non-provisional </a:t>
            </a:r>
            <a:r>
              <a:rPr lang="en-US" dirty="0" smtClean="0"/>
              <a:t>application, where new examples and/or figures are added to the specification</a:t>
            </a:r>
            <a:endParaRPr lang="en-US" dirty="0"/>
          </a:p>
          <a:p>
            <a:pPr lvl="1"/>
            <a:endParaRPr lang="en-US" dirty="0" smtClean="0"/>
          </a:p>
        </p:txBody>
      </p:sp>
    </p:spTree>
    <p:extLst>
      <p:ext uri="{BB962C8B-B14F-4D97-AF65-F5344CB8AC3E}">
        <p14:creationId xmlns:p14="http://schemas.microsoft.com/office/powerpoint/2010/main" val="7694194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Patent Family Tree</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29</a:t>
            </a:fld>
            <a:endParaRPr lang="en-US" dirty="0"/>
          </a:p>
        </p:txBody>
      </p:sp>
      <p:sp>
        <p:nvSpPr>
          <p:cNvPr id="5" name="Rectangle 4"/>
          <p:cNvSpPr/>
          <p:nvPr/>
        </p:nvSpPr>
        <p:spPr bwMode="auto">
          <a:xfrm>
            <a:off x="3810000" y="1247745"/>
            <a:ext cx="914400" cy="914400"/>
          </a:xfrm>
          <a:prstGeom prst="rect">
            <a:avLst/>
          </a:prstGeom>
          <a:no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bg1"/>
              </a:solidFill>
              <a:effectLst/>
              <a:latin typeface="Shruti" pitchFamily="2"/>
              <a:cs typeface="Times New Roman" pitchFamily="18" charset="0"/>
            </a:endParaRPr>
          </a:p>
        </p:txBody>
      </p:sp>
      <p:sp>
        <p:nvSpPr>
          <p:cNvPr id="6" name="TextBox 5"/>
          <p:cNvSpPr txBox="1"/>
          <p:nvPr/>
        </p:nvSpPr>
        <p:spPr bwMode="gray">
          <a:xfrm>
            <a:off x="3962400" y="1395044"/>
            <a:ext cx="990600" cy="553998"/>
          </a:xfrm>
          <a:prstGeom prst="rect">
            <a:avLst/>
          </a:prstGeom>
          <a:noFill/>
          <a:ln w="9525">
            <a:noFill/>
            <a:miter lim="800000"/>
            <a:headEnd/>
            <a:tailEnd/>
          </a:ln>
          <a:effectLst/>
        </p:spPr>
        <p:txBody>
          <a:bodyPr vert="horz" wrap="square" lIns="0" tIns="45720" rIns="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kern="0" cap="none" spc="0" normalizeH="0" baseline="0" noProof="0" dirty="0" smtClean="0">
                <a:ln>
                  <a:noFill/>
                </a:ln>
                <a:solidFill>
                  <a:schemeClr val="tx1"/>
                </a:solidFill>
                <a:effectLst/>
                <a:uLnTx/>
                <a:uFillTx/>
                <a:latin typeface="+mj-lt"/>
                <a:ea typeface="+mj-ea"/>
                <a:cs typeface="+mj-cs"/>
              </a:rPr>
              <a:t>Provisional Application</a:t>
            </a:r>
          </a:p>
          <a:p>
            <a:pPr marL="0" marR="0" indent="0" algn="l" defTabSz="914400" rtl="0" eaLnBrk="1" fontAlgn="base" latinLnBrk="0" hangingPunct="1">
              <a:lnSpc>
                <a:spcPct val="100000"/>
              </a:lnSpc>
              <a:spcBef>
                <a:spcPct val="0"/>
              </a:spcBef>
              <a:spcAft>
                <a:spcPct val="0"/>
              </a:spcAft>
              <a:buClrTx/>
              <a:buSzTx/>
              <a:buFontTx/>
              <a:buNone/>
              <a:tabLst/>
            </a:pPr>
            <a:r>
              <a:rPr lang="en-US" sz="1000" kern="0" dirty="0" smtClean="0">
                <a:latin typeface="+mj-lt"/>
                <a:ea typeface="+mj-ea"/>
                <a:cs typeface="+mj-cs"/>
              </a:rPr>
              <a:t>A, B, C, D</a:t>
            </a:r>
            <a:endParaRPr kumimoji="0" lang="en-US" sz="1000" b="0" i="0" u="none" strike="noStrike" kern="0" cap="none" spc="0" normalizeH="0" baseline="0" noProof="0" dirty="0" smtClean="0">
              <a:ln>
                <a:noFill/>
              </a:ln>
              <a:solidFill>
                <a:schemeClr val="tx1"/>
              </a:solidFill>
              <a:effectLst/>
              <a:uLnTx/>
              <a:uFillTx/>
              <a:latin typeface="+mj-lt"/>
              <a:ea typeface="+mj-ea"/>
              <a:cs typeface="+mj-cs"/>
            </a:endParaRPr>
          </a:p>
        </p:txBody>
      </p:sp>
      <p:cxnSp>
        <p:nvCxnSpPr>
          <p:cNvPr id="8" name="Straight Arrow Connector 7"/>
          <p:cNvCxnSpPr>
            <a:stCxn id="5" idx="2"/>
          </p:cNvCxnSpPr>
          <p:nvPr/>
        </p:nvCxnSpPr>
        <p:spPr bwMode="auto">
          <a:xfrm>
            <a:off x="4267200" y="2162145"/>
            <a:ext cx="0" cy="352455"/>
          </a:xfrm>
          <a:prstGeom prst="straightConnector1">
            <a:avLst/>
          </a:prstGeom>
          <a:solidFill>
            <a:schemeClr val="tx1"/>
          </a:solidFill>
          <a:ln w="25400" cap="flat" cmpd="sng" algn="ctr">
            <a:solidFill>
              <a:schemeClr val="tx1"/>
            </a:solidFill>
            <a:prstDash val="solid"/>
            <a:round/>
            <a:headEnd type="none" w="med" len="med"/>
            <a:tailEnd type="triangle"/>
          </a:ln>
          <a:effectLst/>
        </p:spPr>
      </p:cxnSp>
      <p:sp>
        <p:nvSpPr>
          <p:cNvPr id="9" name="Rectangle 8"/>
          <p:cNvSpPr/>
          <p:nvPr/>
        </p:nvSpPr>
        <p:spPr bwMode="auto">
          <a:xfrm>
            <a:off x="3810000" y="2497412"/>
            <a:ext cx="914400" cy="914400"/>
          </a:xfrm>
          <a:prstGeom prst="rect">
            <a:avLst/>
          </a:prstGeom>
          <a:no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bg1"/>
              </a:solidFill>
              <a:effectLst/>
              <a:latin typeface="Shruti" pitchFamily="2"/>
              <a:cs typeface="Times New Roman" pitchFamily="18" charset="0"/>
            </a:endParaRPr>
          </a:p>
        </p:txBody>
      </p:sp>
      <p:sp>
        <p:nvSpPr>
          <p:cNvPr id="10" name="TextBox 9"/>
          <p:cNvSpPr txBox="1"/>
          <p:nvPr/>
        </p:nvSpPr>
        <p:spPr bwMode="gray">
          <a:xfrm>
            <a:off x="3810000" y="2572868"/>
            <a:ext cx="990600" cy="553998"/>
          </a:xfrm>
          <a:prstGeom prst="rect">
            <a:avLst/>
          </a:prstGeom>
          <a:noFill/>
          <a:ln w="9525">
            <a:noFill/>
            <a:miter lim="800000"/>
            <a:headEnd/>
            <a:tailEnd/>
          </a:ln>
          <a:effectLst/>
        </p:spPr>
        <p:txBody>
          <a:bodyPr vert="horz" wrap="square" lIns="0" tIns="45720" rIns="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kern="0" cap="none" spc="0" normalizeH="0" baseline="0" noProof="0" dirty="0" err="1" smtClean="0">
                <a:ln>
                  <a:noFill/>
                </a:ln>
                <a:solidFill>
                  <a:schemeClr val="tx1"/>
                </a:solidFill>
                <a:effectLst/>
                <a:uLnTx/>
                <a:uFillTx/>
                <a:latin typeface="+mj-lt"/>
                <a:ea typeface="+mj-ea"/>
                <a:cs typeface="+mj-cs"/>
              </a:rPr>
              <a:t>PCT</a:t>
            </a:r>
            <a:r>
              <a:rPr kumimoji="0" lang="en-US" sz="1000" b="0" i="0" u="none" strike="noStrike" kern="0" cap="none" spc="0" normalizeH="0" baseline="0" noProof="0" dirty="0" smtClean="0">
                <a:ln>
                  <a:noFill/>
                </a:ln>
                <a:solidFill>
                  <a:schemeClr val="tx1"/>
                </a:solidFill>
                <a:effectLst/>
                <a:uLnTx/>
                <a:uFillTx/>
                <a:latin typeface="+mj-lt"/>
                <a:ea typeface="+mj-ea"/>
                <a:cs typeface="+mj-cs"/>
              </a:rPr>
              <a:t>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kern="0" cap="none" spc="0" normalizeH="0" baseline="0" noProof="0" dirty="0" smtClean="0">
                <a:ln>
                  <a:noFill/>
                </a:ln>
                <a:solidFill>
                  <a:schemeClr val="tx1"/>
                </a:solidFill>
                <a:effectLst/>
                <a:uLnTx/>
                <a:uFillTx/>
                <a:latin typeface="+mj-lt"/>
                <a:ea typeface="+mj-ea"/>
                <a:cs typeface="+mj-cs"/>
              </a:rPr>
              <a:t>Application</a:t>
            </a:r>
          </a:p>
          <a:p>
            <a:pPr marL="0" marR="0" indent="0" algn="ctr" defTabSz="914400" rtl="0" eaLnBrk="1" fontAlgn="base" latinLnBrk="0" hangingPunct="1">
              <a:lnSpc>
                <a:spcPct val="100000"/>
              </a:lnSpc>
              <a:spcBef>
                <a:spcPct val="0"/>
              </a:spcBef>
              <a:spcAft>
                <a:spcPct val="0"/>
              </a:spcAft>
              <a:buClrTx/>
              <a:buSzTx/>
              <a:buFontTx/>
              <a:buNone/>
              <a:tabLst/>
            </a:pPr>
            <a:r>
              <a:rPr lang="en-US" sz="1000" kern="0" dirty="0" smtClean="0">
                <a:latin typeface="+mj-lt"/>
                <a:ea typeface="+mj-ea"/>
                <a:cs typeface="+mj-cs"/>
              </a:rPr>
              <a:t>A, B, C, D, E</a:t>
            </a:r>
            <a:endParaRPr kumimoji="0" lang="en-US" sz="1000" b="0" i="0" u="none" strike="noStrike" kern="0" cap="none" spc="0" normalizeH="0" baseline="0" noProof="0" dirty="0" smtClean="0">
              <a:ln>
                <a:noFill/>
              </a:ln>
              <a:solidFill>
                <a:schemeClr val="tx1"/>
              </a:solidFill>
              <a:effectLst/>
              <a:uLnTx/>
              <a:uFillTx/>
              <a:latin typeface="+mj-lt"/>
              <a:ea typeface="+mj-ea"/>
              <a:cs typeface="+mj-cs"/>
            </a:endParaRPr>
          </a:p>
        </p:txBody>
      </p:sp>
      <p:cxnSp>
        <p:nvCxnSpPr>
          <p:cNvPr id="12" name="Straight Connector 11"/>
          <p:cNvCxnSpPr>
            <a:stCxn id="9" idx="2"/>
          </p:cNvCxnSpPr>
          <p:nvPr/>
        </p:nvCxnSpPr>
        <p:spPr bwMode="auto">
          <a:xfrm>
            <a:off x="4267200" y="3411812"/>
            <a:ext cx="0" cy="321988"/>
          </a:xfrm>
          <a:prstGeom prst="line">
            <a:avLst/>
          </a:prstGeom>
          <a:solidFill>
            <a:schemeClr val="tx1"/>
          </a:solidFill>
          <a:ln w="25400"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flipH="1">
            <a:off x="533400" y="3733800"/>
            <a:ext cx="3733800" cy="13279"/>
          </a:xfrm>
          <a:prstGeom prst="line">
            <a:avLst/>
          </a:prstGeom>
          <a:solidFill>
            <a:schemeClr val="tx1"/>
          </a:solidFill>
          <a:ln w="25400" cap="flat" cmpd="sng" algn="ctr">
            <a:solidFill>
              <a:schemeClr val="tx1"/>
            </a:solidFill>
            <a:prstDash val="solid"/>
            <a:round/>
            <a:headEnd type="none" w="med" len="med"/>
            <a:tailEnd type="none" w="med" len="med"/>
          </a:ln>
          <a:effectLst/>
        </p:spPr>
      </p:cxnSp>
      <p:sp>
        <p:nvSpPr>
          <p:cNvPr id="17" name="Rectangle 16"/>
          <p:cNvSpPr/>
          <p:nvPr/>
        </p:nvSpPr>
        <p:spPr bwMode="auto">
          <a:xfrm>
            <a:off x="190501" y="4057702"/>
            <a:ext cx="914400" cy="914400"/>
          </a:xfrm>
          <a:prstGeom prst="rect">
            <a:avLst/>
          </a:prstGeom>
          <a:no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bg1"/>
              </a:solidFill>
              <a:effectLst/>
              <a:latin typeface="Shruti" pitchFamily="2"/>
              <a:cs typeface="Times New Roman" pitchFamily="18" charset="0"/>
            </a:endParaRPr>
          </a:p>
        </p:txBody>
      </p:sp>
      <p:sp>
        <p:nvSpPr>
          <p:cNvPr id="18" name="Rectangle 17"/>
          <p:cNvSpPr/>
          <p:nvPr/>
        </p:nvSpPr>
        <p:spPr bwMode="auto">
          <a:xfrm>
            <a:off x="1219200" y="4054272"/>
            <a:ext cx="914400" cy="914400"/>
          </a:xfrm>
          <a:prstGeom prst="rect">
            <a:avLst/>
          </a:prstGeom>
          <a:no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bg1"/>
              </a:solidFill>
              <a:effectLst/>
              <a:latin typeface="Shruti" pitchFamily="2"/>
              <a:cs typeface="Times New Roman" pitchFamily="18" charset="0"/>
            </a:endParaRPr>
          </a:p>
        </p:txBody>
      </p:sp>
      <p:cxnSp>
        <p:nvCxnSpPr>
          <p:cNvPr id="20" name="Straight Arrow Connector 19"/>
          <p:cNvCxnSpPr/>
          <p:nvPr/>
        </p:nvCxnSpPr>
        <p:spPr bwMode="auto">
          <a:xfrm>
            <a:off x="533400" y="3747079"/>
            <a:ext cx="0" cy="321988"/>
          </a:xfrm>
          <a:prstGeom prst="straightConnector1">
            <a:avLst/>
          </a:prstGeom>
          <a:solidFill>
            <a:schemeClr val="tx1"/>
          </a:solidFill>
          <a:ln w="25400" cap="flat" cmpd="sng" algn="ctr">
            <a:solidFill>
              <a:schemeClr val="tx1"/>
            </a:solidFill>
            <a:prstDash val="solid"/>
            <a:round/>
            <a:headEnd type="none" w="med" len="med"/>
            <a:tailEnd type="triangle"/>
          </a:ln>
          <a:effectLst/>
        </p:spPr>
      </p:cxnSp>
      <p:cxnSp>
        <p:nvCxnSpPr>
          <p:cNvPr id="21" name="Straight Arrow Connector 20"/>
          <p:cNvCxnSpPr/>
          <p:nvPr/>
        </p:nvCxnSpPr>
        <p:spPr bwMode="auto">
          <a:xfrm>
            <a:off x="1676400" y="3735714"/>
            <a:ext cx="0" cy="321988"/>
          </a:xfrm>
          <a:prstGeom prst="straightConnector1">
            <a:avLst/>
          </a:prstGeom>
          <a:solidFill>
            <a:schemeClr val="tx1"/>
          </a:solidFill>
          <a:ln w="25400" cap="flat" cmpd="sng" algn="ctr">
            <a:solidFill>
              <a:schemeClr val="tx1"/>
            </a:solidFill>
            <a:prstDash val="solid"/>
            <a:round/>
            <a:headEnd type="none" w="med" len="med"/>
            <a:tailEnd type="triangle"/>
          </a:ln>
          <a:effectLst/>
        </p:spPr>
      </p:cxnSp>
      <p:sp>
        <p:nvSpPr>
          <p:cNvPr id="22" name="TextBox 21"/>
          <p:cNvSpPr txBox="1"/>
          <p:nvPr/>
        </p:nvSpPr>
        <p:spPr bwMode="gray">
          <a:xfrm>
            <a:off x="304800" y="4267944"/>
            <a:ext cx="990600" cy="400110"/>
          </a:xfrm>
          <a:prstGeom prst="rect">
            <a:avLst/>
          </a:prstGeom>
          <a:noFill/>
          <a:ln w="9525">
            <a:noFill/>
            <a:miter lim="800000"/>
            <a:headEnd/>
            <a:tailEnd/>
          </a:ln>
          <a:effectLst/>
        </p:spPr>
        <p:txBody>
          <a:bodyPr vert="horz" wrap="square" lIns="0" tIns="45720" rIns="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kern="0" cap="none" spc="0" normalizeH="0" baseline="0" noProof="0" dirty="0" smtClean="0">
                <a:ln>
                  <a:noFill/>
                </a:ln>
                <a:solidFill>
                  <a:schemeClr val="tx1"/>
                </a:solidFill>
                <a:effectLst/>
                <a:uLnTx/>
                <a:uFillTx/>
                <a:latin typeface="+mj-lt"/>
                <a:ea typeface="+mj-ea"/>
                <a:cs typeface="+mj-cs"/>
              </a:rPr>
              <a:t>U.S. Patent</a:t>
            </a:r>
            <a:r>
              <a:rPr kumimoji="0" lang="en-US" sz="1000" b="0" i="0" u="none" strike="noStrike" kern="0" cap="none" spc="0" normalizeH="0" noProof="0" dirty="0" smtClean="0">
                <a:ln>
                  <a:noFill/>
                </a:ln>
                <a:solidFill>
                  <a:schemeClr val="tx1"/>
                </a:solidFill>
                <a:effectLst/>
                <a:uLnTx/>
                <a:uFillTx/>
                <a:latin typeface="+mj-lt"/>
                <a:ea typeface="+mj-ea"/>
                <a:cs typeface="+mj-cs"/>
              </a:rPr>
              <a:t> – </a:t>
            </a:r>
          </a:p>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kern="0" cap="none" spc="0" normalizeH="0" noProof="0" dirty="0" smtClean="0">
                <a:ln>
                  <a:noFill/>
                </a:ln>
                <a:solidFill>
                  <a:schemeClr val="tx1"/>
                </a:solidFill>
                <a:effectLst/>
                <a:uLnTx/>
                <a:uFillTx/>
                <a:latin typeface="+mj-lt"/>
                <a:ea typeface="+mj-ea"/>
                <a:cs typeface="+mj-cs"/>
              </a:rPr>
              <a:t>Claims to </a:t>
            </a:r>
            <a:r>
              <a:rPr lang="en-US" sz="1000" kern="0" dirty="0" smtClean="0">
                <a:latin typeface="+mj-lt"/>
                <a:ea typeface="+mj-ea"/>
                <a:cs typeface="+mj-cs"/>
              </a:rPr>
              <a:t>A</a:t>
            </a:r>
            <a:endParaRPr kumimoji="0" lang="en-US" sz="1000" b="0" i="0" u="none" strike="noStrike" kern="0" cap="none" spc="0" normalizeH="0" baseline="0" noProof="0" dirty="0" smtClean="0">
              <a:ln>
                <a:noFill/>
              </a:ln>
              <a:solidFill>
                <a:schemeClr val="tx1"/>
              </a:solidFill>
              <a:effectLst/>
              <a:uLnTx/>
              <a:uFillTx/>
              <a:latin typeface="+mj-lt"/>
              <a:ea typeface="+mj-ea"/>
              <a:cs typeface="+mj-cs"/>
            </a:endParaRPr>
          </a:p>
        </p:txBody>
      </p:sp>
      <p:sp>
        <p:nvSpPr>
          <p:cNvPr id="23" name="TextBox 22"/>
          <p:cNvSpPr txBox="1"/>
          <p:nvPr/>
        </p:nvSpPr>
        <p:spPr bwMode="gray">
          <a:xfrm>
            <a:off x="1318317" y="4344888"/>
            <a:ext cx="990600" cy="246221"/>
          </a:xfrm>
          <a:prstGeom prst="rect">
            <a:avLst/>
          </a:prstGeom>
          <a:noFill/>
          <a:ln w="9525">
            <a:noFill/>
            <a:miter lim="800000"/>
            <a:headEnd/>
            <a:tailEnd/>
          </a:ln>
          <a:effectLst/>
        </p:spPr>
        <p:txBody>
          <a:bodyPr vert="horz" wrap="square" lIns="0" tIns="45720" rIns="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kern="0" cap="none" spc="0" normalizeH="0" baseline="0" noProof="0" dirty="0" smtClean="0">
                <a:ln>
                  <a:noFill/>
                </a:ln>
                <a:solidFill>
                  <a:schemeClr val="tx1"/>
                </a:solidFill>
                <a:effectLst/>
                <a:uLnTx/>
                <a:uFillTx/>
                <a:latin typeface="+mj-lt"/>
                <a:ea typeface="+mj-ea"/>
                <a:cs typeface="+mj-cs"/>
              </a:rPr>
              <a:t>EP Patent</a:t>
            </a:r>
          </a:p>
        </p:txBody>
      </p:sp>
      <p:sp>
        <p:nvSpPr>
          <p:cNvPr id="24" name="Rectangle 23"/>
          <p:cNvSpPr/>
          <p:nvPr/>
        </p:nvSpPr>
        <p:spPr bwMode="auto">
          <a:xfrm>
            <a:off x="2247899" y="4054272"/>
            <a:ext cx="914400" cy="914400"/>
          </a:xfrm>
          <a:prstGeom prst="rect">
            <a:avLst/>
          </a:prstGeom>
          <a:no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bg1"/>
              </a:solidFill>
              <a:effectLst/>
              <a:latin typeface="Shruti" pitchFamily="2"/>
              <a:cs typeface="Times New Roman" pitchFamily="18" charset="0"/>
            </a:endParaRPr>
          </a:p>
        </p:txBody>
      </p:sp>
      <p:sp>
        <p:nvSpPr>
          <p:cNvPr id="25" name="Rectangle 24"/>
          <p:cNvSpPr/>
          <p:nvPr/>
        </p:nvSpPr>
        <p:spPr bwMode="auto">
          <a:xfrm>
            <a:off x="3276598" y="4046524"/>
            <a:ext cx="914400" cy="914400"/>
          </a:xfrm>
          <a:prstGeom prst="rect">
            <a:avLst/>
          </a:prstGeom>
          <a:no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bg1"/>
              </a:solidFill>
              <a:effectLst/>
              <a:latin typeface="Shruti" pitchFamily="2"/>
              <a:cs typeface="Times New Roman" pitchFamily="18" charset="0"/>
            </a:endParaRPr>
          </a:p>
        </p:txBody>
      </p:sp>
      <p:sp>
        <p:nvSpPr>
          <p:cNvPr id="26" name="Rectangle 25"/>
          <p:cNvSpPr/>
          <p:nvPr/>
        </p:nvSpPr>
        <p:spPr bwMode="auto">
          <a:xfrm>
            <a:off x="4305296" y="4046524"/>
            <a:ext cx="914400" cy="914400"/>
          </a:xfrm>
          <a:prstGeom prst="rect">
            <a:avLst/>
          </a:prstGeom>
          <a:no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bg1"/>
              </a:solidFill>
              <a:effectLst/>
              <a:latin typeface="Shruti" pitchFamily="2"/>
              <a:cs typeface="Times New Roman" pitchFamily="18" charset="0"/>
            </a:endParaRPr>
          </a:p>
        </p:txBody>
      </p:sp>
      <p:sp>
        <p:nvSpPr>
          <p:cNvPr id="27" name="Rectangle 26"/>
          <p:cNvSpPr/>
          <p:nvPr/>
        </p:nvSpPr>
        <p:spPr bwMode="auto">
          <a:xfrm>
            <a:off x="5333994" y="4046524"/>
            <a:ext cx="914400" cy="914400"/>
          </a:xfrm>
          <a:prstGeom prst="rect">
            <a:avLst/>
          </a:prstGeom>
          <a:no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bg1"/>
              </a:solidFill>
              <a:effectLst/>
              <a:latin typeface="Shruti" pitchFamily="2"/>
              <a:cs typeface="Times New Roman" pitchFamily="18" charset="0"/>
            </a:endParaRPr>
          </a:p>
        </p:txBody>
      </p:sp>
      <p:sp>
        <p:nvSpPr>
          <p:cNvPr id="28" name="Rectangle 27"/>
          <p:cNvSpPr/>
          <p:nvPr/>
        </p:nvSpPr>
        <p:spPr bwMode="auto">
          <a:xfrm>
            <a:off x="6362692" y="4046524"/>
            <a:ext cx="914400" cy="914400"/>
          </a:xfrm>
          <a:prstGeom prst="rect">
            <a:avLst/>
          </a:prstGeom>
          <a:no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bg1"/>
              </a:solidFill>
              <a:effectLst/>
              <a:latin typeface="Shruti" pitchFamily="2"/>
              <a:cs typeface="Times New Roman" pitchFamily="18" charset="0"/>
            </a:endParaRPr>
          </a:p>
        </p:txBody>
      </p:sp>
      <p:sp>
        <p:nvSpPr>
          <p:cNvPr id="29" name="Rectangle 28"/>
          <p:cNvSpPr/>
          <p:nvPr/>
        </p:nvSpPr>
        <p:spPr bwMode="auto">
          <a:xfrm>
            <a:off x="7391390" y="4046524"/>
            <a:ext cx="914400" cy="914400"/>
          </a:xfrm>
          <a:prstGeom prst="rect">
            <a:avLst/>
          </a:prstGeom>
          <a:no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bg1"/>
              </a:solidFill>
              <a:effectLst/>
              <a:latin typeface="Shruti" pitchFamily="2"/>
              <a:cs typeface="Times New Roman" pitchFamily="18" charset="0"/>
            </a:endParaRPr>
          </a:p>
        </p:txBody>
      </p:sp>
      <p:cxnSp>
        <p:nvCxnSpPr>
          <p:cNvPr id="30" name="Straight Arrow Connector 29"/>
          <p:cNvCxnSpPr/>
          <p:nvPr/>
        </p:nvCxnSpPr>
        <p:spPr bwMode="auto">
          <a:xfrm>
            <a:off x="2743200" y="3747079"/>
            <a:ext cx="0" cy="321988"/>
          </a:xfrm>
          <a:prstGeom prst="straightConnector1">
            <a:avLst/>
          </a:prstGeom>
          <a:solidFill>
            <a:schemeClr val="tx1"/>
          </a:solidFill>
          <a:ln w="25400" cap="flat" cmpd="sng" algn="ctr">
            <a:solidFill>
              <a:schemeClr val="tx1"/>
            </a:solidFill>
            <a:prstDash val="solid"/>
            <a:round/>
            <a:headEnd type="none" w="med" len="med"/>
            <a:tailEnd type="triangle"/>
          </a:ln>
          <a:effectLst/>
        </p:spPr>
      </p:cxnSp>
      <p:cxnSp>
        <p:nvCxnSpPr>
          <p:cNvPr id="31" name="Straight Arrow Connector 30"/>
          <p:cNvCxnSpPr/>
          <p:nvPr/>
        </p:nvCxnSpPr>
        <p:spPr bwMode="auto">
          <a:xfrm>
            <a:off x="3804271" y="3732284"/>
            <a:ext cx="0" cy="321988"/>
          </a:xfrm>
          <a:prstGeom prst="straightConnector1">
            <a:avLst/>
          </a:prstGeom>
          <a:solidFill>
            <a:schemeClr val="tx1"/>
          </a:solidFill>
          <a:ln w="25400" cap="flat" cmpd="sng" algn="ctr">
            <a:solidFill>
              <a:schemeClr val="tx1"/>
            </a:solidFill>
            <a:prstDash val="solid"/>
            <a:round/>
            <a:headEnd type="none" w="med" len="med"/>
            <a:tailEnd type="triangle"/>
          </a:ln>
          <a:effectLst/>
        </p:spPr>
      </p:cxnSp>
      <p:cxnSp>
        <p:nvCxnSpPr>
          <p:cNvPr id="32" name="Straight Arrow Connector 31"/>
          <p:cNvCxnSpPr/>
          <p:nvPr/>
        </p:nvCxnSpPr>
        <p:spPr bwMode="auto">
          <a:xfrm>
            <a:off x="4792288" y="3724536"/>
            <a:ext cx="0" cy="321988"/>
          </a:xfrm>
          <a:prstGeom prst="straightConnector1">
            <a:avLst/>
          </a:prstGeom>
          <a:solidFill>
            <a:schemeClr val="tx1"/>
          </a:solidFill>
          <a:ln w="25400" cap="flat" cmpd="sng" algn="ctr">
            <a:solidFill>
              <a:schemeClr val="tx1"/>
            </a:solidFill>
            <a:prstDash val="solid"/>
            <a:round/>
            <a:headEnd type="none" w="med" len="med"/>
            <a:tailEnd type="triangle"/>
          </a:ln>
          <a:effectLst/>
        </p:spPr>
      </p:cxnSp>
      <p:cxnSp>
        <p:nvCxnSpPr>
          <p:cNvPr id="33" name="Straight Arrow Connector 32"/>
          <p:cNvCxnSpPr/>
          <p:nvPr/>
        </p:nvCxnSpPr>
        <p:spPr bwMode="auto">
          <a:xfrm>
            <a:off x="5808382" y="3724536"/>
            <a:ext cx="0" cy="321988"/>
          </a:xfrm>
          <a:prstGeom prst="straightConnector1">
            <a:avLst/>
          </a:prstGeom>
          <a:solidFill>
            <a:schemeClr val="tx1"/>
          </a:solidFill>
          <a:ln w="25400" cap="flat" cmpd="sng" algn="ctr">
            <a:solidFill>
              <a:schemeClr val="tx1"/>
            </a:solidFill>
            <a:prstDash val="solid"/>
            <a:round/>
            <a:headEnd type="none" w="med" len="med"/>
            <a:tailEnd type="triangle"/>
          </a:ln>
          <a:effectLst/>
        </p:spPr>
      </p:cxnSp>
      <p:cxnSp>
        <p:nvCxnSpPr>
          <p:cNvPr id="34" name="Straight Arrow Connector 33"/>
          <p:cNvCxnSpPr/>
          <p:nvPr/>
        </p:nvCxnSpPr>
        <p:spPr bwMode="auto">
          <a:xfrm>
            <a:off x="6819892" y="3740439"/>
            <a:ext cx="0" cy="321988"/>
          </a:xfrm>
          <a:prstGeom prst="straightConnector1">
            <a:avLst/>
          </a:prstGeom>
          <a:solidFill>
            <a:schemeClr val="tx1"/>
          </a:solidFill>
          <a:ln w="25400" cap="flat" cmpd="sng" algn="ctr">
            <a:solidFill>
              <a:schemeClr val="tx1"/>
            </a:solidFill>
            <a:prstDash val="solid"/>
            <a:round/>
            <a:headEnd type="none" w="med" len="med"/>
            <a:tailEnd type="triangle"/>
          </a:ln>
          <a:effectLst/>
        </p:spPr>
      </p:cxnSp>
      <p:cxnSp>
        <p:nvCxnSpPr>
          <p:cNvPr id="35" name="Straight Arrow Connector 34"/>
          <p:cNvCxnSpPr/>
          <p:nvPr/>
        </p:nvCxnSpPr>
        <p:spPr bwMode="auto">
          <a:xfrm>
            <a:off x="7848590" y="3732284"/>
            <a:ext cx="0" cy="321988"/>
          </a:xfrm>
          <a:prstGeom prst="straightConnector1">
            <a:avLst/>
          </a:prstGeom>
          <a:solidFill>
            <a:schemeClr val="tx1"/>
          </a:solidFill>
          <a:ln w="25400" cap="flat" cmpd="sng" algn="ctr">
            <a:solidFill>
              <a:schemeClr val="tx1"/>
            </a:solidFill>
            <a:prstDash val="solid"/>
            <a:round/>
            <a:headEnd type="none" w="med" len="med"/>
            <a:tailEnd type="triangle"/>
          </a:ln>
          <a:effectLst/>
        </p:spPr>
      </p:cxnSp>
      <p:cxnSp>
        <p:nvCxnSpPr>
          <p:cNvPr id="37" name="Straight Connector 36"/>
          <p:cNvCxnSpPr/>
          <p:nvPr/>
        </p:nvCxnSpPr>
        <p:spPr bwMode="auto">
          <a:xfrm>
            <a:off x="4267200" y="3740439"/>
            <a:ext cx="3581390" cy="6640"/>
          </a:xfrm>
          <a:prstGeom prst="line">
            <a:avLst/>
          </a:prstGeom>
          <a:solidFill>
            <a:schemeClr val="tx1"/>
          </a:solidFill>
          <a:ln w="25400" cap="flat" cmpd="sng" algn="ctr">
            <a:solidFill>
              <a:schemeClr val="tx1"/>
            </a:solidFill>
            <a:prstDash val="solid"/>
            <a:round/>
            <a:headEnd type="none" w="med" len="med"/>
            <a:tailEnd type="none" w="med" len="med"/>
          </a:ln>
          <a:effectLst/>
        </p:spPr>
      </p:cxnSp>
      <p:sp>
        <p:nvSpPr>
          <p:cNvPr id="38" name="TextBox 37"/>
          <p:cNvSpPr txBox="1"/>
          <p:nvPr/>
        </p:nvSpPr>
        <p:spPr bwMode="gray">
          <a:xfrm>
            <a:off x="3360535" y="4373870"/>
            <a:ext cx="990600" cy="246221"/>
          </a:xfrm>
          <a:prstGeom prst="rect">
            <a:avLst/>
          </a:prstGeom>
          <a:noFill/>
          <a:ln w="9525">
            <a:noFill/>
            <a:miter lim="800000"/>
            <a:headEnd/>
            <a:tailEnd/>
          </a:ln>
          <a:effectLst/>
        </p:spPr>
        <p:txBody>
          <a:bodyPr vert="horz" wrap="square" lIns="0" tIns="45720" rIns="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000" kern="0" dirty="0" smtClean="0">
                <a:latin typeface="+mj-lt"/>
                <a:ea typeface="+mj-ea"/>
                <a:cs typeface="+mj-cs"/>
              </a:rPr>
              <a:t>CN</a:t>
            </a:r>
            <a:r>
              <a:rPr kumimoji="0" lang="en-US" sz="1000" b="0" i="0" u="none" strike="noStrike" kern="0" cap="none" spc="0" normalizeH="0" baseline="0" noProof="0" dirty="0" smtClean="0">
                <a:ln>
                  <a:noFill/>
                </a:ln>
                <a:solidFill>
                  <a:schemeClr val="tx1"/>
                </a:solidFill>
                <a:effectLst/>
                <a:uLnTx/>
                <a:uFillTx/>
                <a:latin typeface="+mj-lt"/>
                <a:ea typeface="+mj-ea"/>
                <a:cs typeface="+mj-cs"/>
              </a:rPr>
              <a:t> Patent</a:t>
            </a:r>
          </a:p>
        </p:txBody>
      </p:sp>
      <p:sp>
        <p:nvSpPr>
          <p:cNvPr id="39" name="TextBox 38"/>
          <p:cNvSpPr txBox="1"/>
          <p:nvPr/>
        </p:nvSpPr>
        <p:spPr bwMode="gray">
          <a:xfrm>
            <a:off x="2308917" y="4375055"/>
            <a:ext cx="990600" cy="246221"/>
          </a:xfrm>
          <a:prstGeom prst="rect">
            <a:avLst/>
          </a:prstGeom>
          <a:noFill/>
          <a:ln w="9525">
            <a:noFill/>
            <a:miter lim="800000"/>
            <a:headEnd/>
            <a:tailEnd/>
          </a:ln>
          <a:effectLst/>
        </p:spPr>
        <p:txBody>
          <a:bodyPr vert="horz" wrap="square" lIns="0" tIns="45720" rIns="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000" kern="0" dirty="0" smtClean="0">
                <a:latin typeface="+mj-lt"/>
                <a:ea typeface="+mj-ea"/>
                <a:cs typeface="+mj-cs"/>
              </a:rPr>
              <a:t>CA</a:t>
            </a:r>
            <a:r>
              <a:rPr kumimoji="0" lang="en-US" sz="1000" b="0" i="0" u="none" strike="noStrike" kern="0" cap="none" spc="0" normalizeH="0" baseline="0" noProof="0" dirty="0" smtClean="0">
                <a:ln>
                  <a:noFill/>
                </a:ln>
                <a:solidFill>
                  <a:schemeClr val="tx1"/>
                </a:solidFill>
                <a:effectLst/>
                <a:uLnTx/>
                <a:uFillTx/>
                <a:latin typeface="+mj-lt"/>
                <a:ea typeface="+mj-ea"/>
                <a:cs typeface="+mj-cs"/>
              </a:rPr>
              <a:t> Patent</a:t>
            </a:r>
          </a:p>
        </p:txBody>
      </p:sp>
      <p:sp>
        <p:nvSpPr>
          <p:cNvPr id="40" name="TextBox 39"/>
          <p:cNvSpPr txBox="1"/>
          <p:nvPr/>
        </p:nvSpPr>
        <p:spPr bwMode="gray">
          <a:xfrm>
            <a:off x="4431348" y="4397973"/>
            <a:ext cx="990600" cy="246221"/>
          </a:xfrm>
          <a:prstGeom prst="rect">
            <a:avLst/>
          </a:prstGeom>
          <a:noFill/>
          <a:ln w="9525">
            <a:noFill/>
            <a:miter lim="800000"/>
            <a:headEnd/>
            <a:tailEnd/>
          </a:ln>
          <a:effectLst/>
        </p:spPr>
        <p:txBody>
          <a:bodyPr vert="horz" wrap="square" lIns="0" tIns="45720" rIns="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000" kern="0" dirty="0" smtClean="0">
                <a:latin typeface="+mj-lt"/>
                <a:ea typeface="+mj-ea"/>
                <a:cs typeface="+mj-cs"/>
              </a:rPr>
              <a:t>JP</a:t>
            </a:r>
            <a:r>
              <a:rPr kumimoji="0" lang="en-US" sz="1000" b="0" i="0" u="none" strike="noStrike" kern="0" cap="none" spc="0" normalizeH="0" baseline="0" noProof="0" dirty="0" smtClean="0">
                <a:ln>
                  <a:noFill/>
                </a:ln>
                <a:solidFill>
                  <a:schemeClr val="tx1"/>
                </a:solidFill>
                <a:effectLst/>
                <a:uLnTx/>
                <a:uFillTx/>
                <a:latin typeface="+mj-lt"/>
                <a:ea typeface="+mj-ea"/>
                <a:cs typeface="+mj-cs"/>
              </a:rPr>
              <a:t> Patent</a:t>
            </a:r>
          </a:p>
        </p:txBody>
      </p:sp>
      <p:sp>
        <p:nvSpPr>
          <p:cNvPr id="41" name="TextBox 40"/>
          <p:cNvSpPr txBox="1"/>
          <p:nvPr/>
        </p:nvSpPr>
        <p:spPr bwMode="gray">
          <a:xfrm>
            <a:off x="5421948" y="4397973"/>
            <a:ext cx="990600" cy="246221"/>
          </a:xfrm>
          <a:prstGeom prst="rect">
            <a:avLst/>
          </a:prstGeom>
          <a:noFill/>
          <a:ln w="9525">
            <a:noFill/>
            <a:miter lim="800000"/>
            <a:headEnd/>
            <a:tailEnd/>
          </a:ln>
          <a:effectLst/>
        </p:spPr>
        <p:txBody>
          <a:bodyPr vert="horz" wrap="square" lIns="0" tIns="45720" rIns="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000" kern="0" dirty="0" smtClean="0">
                <a:latin typeface="+mj-lt"/>
                <a:ea typeface="+mj-ea"/>
                <a:cs typeface="+mj-cs"/>
              </a:rPr>
              <a:t>AU</a:t>
            </a:r>
            <a:r>
              <a:rPr kumimoji="0" lang="en-US" sz="1000" b="0" i="0" u="none" strike="noStrike" kern="0" cap="none" spc="0" normalizeH="0" baseline="0" noProof="0" dirty="0" smtClean="0">
                <a:ln>
                  <a:noFill/>
                </a:ln>
                <a:solidFill>
                  <a:schemeClr val="tx1"/>
                </a:solidFill>
                <a:effectLst/>
                <a:uLnTx/>
                <a:uFillTx/>
                <a:latin typeface="+mj-lt"/>
                <a:ea typeface="+mj-ea"/>
                <a:cs typeface="+mj-cs"/>
              </a:rPr>
              <a:t> Patent</a:t>
            </a:r>
          </a:p>
        </p:txBody>
      </p:sp>
      <p:sp>
        <p:nvSpPr>
          <p:cNvPr id="42" name="TextBox 41"/>
          <p:cNvSpPr txBox="1"/>
          <p:nvPr/>
        </p:nvSpPr>
        <p:spPr bwMode="gray">
          <a:xfrm>
            <a:off x="6473001" y="4397973"/>
            <a:ext cx="990600" cy="246221"/>
          </a:xfrm>
          <a:prstGeom prst="rect">
            <a:avLst/>
          </a:prstGeom>
          <a:noFill/>
          <a:ln w="9525">
            <a:noFill/>
            <a:miter lim="800000"/>
            <a:headEnd/>
            <a:tailEnd/>
          </a:ln>
          <a:effectLst/>
        </p:spPr>
        <p:txBody>
          <a:bodyPr vert="horz" wrap="square" lIns="0" tIns="45720" rIns="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000" kern="0" dirty="0" smtClean="0">
                <a:latin typeface="+mj-lt"/>
                <a:ea typeface="+mj-ea"/>
                <a:cs typeface="+mj-cs"/>
              </a:rPr>
              <a:t>KR</a:t>
            </a:r>
            <a:r>
              <a:rPr kumimoji="0" lang="en-US" sz="1000" b="0" i="0" u="none" strike="noStrike" kern="0" cap="none" spc="0" normalizeH="0" baseline="0" noProof="0" dirty="0" smtClean="0">
                <a:ln>
                  <a:noFill/>
                </a:ln>
                <a:solidFill>
                  <a:schemeClr val="tx1"/>
                </a:solidFill>
                <a:effectLst/>
                <a:uLnTx/>
                <a:uFillTx/>
                <a:latin typeface="+mj-lt"/>
                <a:ea typeface="+mj-ea"/>
                <a:cs typeface="+mj-cs"/>
              </a:rPr>
              <a:t> Patent</a:t>
            </a:r>
          </a:p>
        </p:txBody>
      </p:sp>
      <p:sp>
        <p:nvSpPr>
          <p:cNvPr id="43" name="TextBox 42"/>
          <p:cNvSpPr txBox="1"/>
          <p:nvPr/>
        </p:nvSpPr>
        <p:spPr bwMode="gray">
          <a:xfrm>
            <a:off x="7483081" y="4421624"/>
            <a:ext cx="990600" cy="246221"/>
          </a:xfrm>
          <a:prstGeom prst="rect">
            <a:avLst/>
          </a:prstGeom>
          <a:noFill/>
          <a:ln w="9525">
            <a:noFill/>
            <a:miter lim="800000"/>
            <a:headEnd/>
            <a:tailEnd/>
          </a:ln>
          <a:effectLst/>
        </p:spPr>
        <p:txBody>
          <a:bodyPr vert="horz" wrap="square" lIns="0" tIns="45720" rIns="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1000" kern="0" dirty="0" smtClean="0">
                <a:latin typeface="+mj-lt"/>
                <a:ea typeface="+mj-ea"/>
                <a:cs typeface="+mj-cs"/>
              </a:rPr>
              <a:t>BR</a:t>
            </a:r>
            <a:r>
              <a:rPr kumimoji="0" lang="en-US" sz="1000" b="0" i="0" u="none" strike="noStrike" kern="0" cap="none" spc="0" normalizeH="0" baseline="0" noProof="0" dirty="0" smtClean="0">
                <a:ln>
                  <a:noFill/>
                </a:ln>
                <a:solidFill>
                  <a:schemeClr val="tx1"/>
                </a:solidFill>
                <a:effectLst/>
                <a:uLnTx/>
                <a:uFillTx/>
                <a:latin typeface="+mj-lt"/>
                <a:ea typeface="+mj-ea"/>
                <a:cs typeface="+mj-cs"/>
              </a:rPr>
              <a:t> Patent</a:t>
            </a:r>
          </a:p>
        </p:txBody>
      </p:sp>
      <p:cxnSp>
        <p:nvCxnSpPr>
          <p:cNvPr id="47" name="Straight Connector 46"/>
          <p:cNvCxnSpPr>
            <a:stCxn id="17" idx="2"/>
          </p:cNvCxnSpPr>
          <p:nvPr/>
        </p:nvCxnSpPr>
        <p:spPr bwMode="auto">
          <a:xfrm>
            <a:off x="647701" y="4972102"/>
            <a:ext cx="0" cy="285698"/>
          </a:xfrm>
          <a:prstGeom prst="line">
            <a:avLst/>
          </a:prstGeom>
          <a:solidFill>
            <a:schemeClr val="tx1"/>
          </a:solidFill>
          <a:ln w="25400"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a:off x="647701" y="5257800"/>
            <a:ext cx="2476499" cy="0"/>
          </a:xfrm>
          <a:prstGeom prst="line">
            <a:avLst/>
          </a:prstGeom>
          <a:solidFill>
            <a:schemeClr val="tx1"/>
          </a:solidFill>
          <a:ln w="25400" cap="flat" cmpd="sng" algn="ctr">
            <a:solidFill>
              <a:schemeClr val="tx1"/>
            </a:solidFill>
            <a:prstDash val="solid"/>
            <a:round/>
            <a:headEnd type="none" w="med" len="med"/>
            <a:tailEnd type="none" w="med" len="med"/>
          </a:ln>
          <a:effectLst/>
        </p:spPr>
      </p:cxnSp>
      <p:cxnSp>
        <p:nvCxnSpPr>
          <p:cNvPr id="50" name="Straight Arrow Connector 49"/>
          <p:cNvCxnSpPr/>
          <p:nvPr/>
        </p:nvCxnSpPr>
        <p:spPr bwMode="auto">
          <a:xfrm>
            <a:off x="914400" y="5257800"/>
            <a:ext cx="0" cy="321988"/>
          </a:xfrm>
          <a:prstGeom prst="straightConnector1">
            <a:avLst/>
          </a:prstGeom>
          <a:solidFill>
            <a:schemeClr val="tx1"/>
          </a:solidFill>
          <a:ln w="25400" cap="flat" cmpd="sng" algn="ctr">
            <a:solidFill>
              <a:schemeClr val="tx1"/>
            </a:solidFill>
            <a:prstDash val="solid"/>
            <a:round/>
            <a:headEnd type="none" w="med" len="med"/>
            <a:tailEnd type="triangle"/>
          </a:ln>
          <a:effectLst/>
        </p:spPr>
      </p:cxnSp>
      <p:sp>
        <p:nvSpPr>
          <p:cNvPr id="51" name="Rectangle 50"/>
          <p:cNvSpPr/>
          <p:nvPr/>
        </p:nvSpPr>
        <p:spPr bwMode="auto">
          <a:xfrm>
            <a:off x="457200" y="5579788"/>
            <a:ext cx="914400" cy="914400"/>
          </a:xfrm>
          <a:prstGeom prst="rect">
            <a:avLst/>
          </a:prstGeom>
          <a:no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bg1"/>
              </a:solidFill>
              <a:effectLst/>
              <a:latin typeface="Shruti" pitchFamily="2"/>
              <a:cs typeface="Times New Roman" pitchFamily="18" charset="0"/>
            </a:endParaRPr>
          </a:p>
        </p:txBody>
      </p:sp>
      <p:sp>
        <p:nvSpPr>
          <p:cNvPr id="52" name="Rectangle 51"/>
          <p:cNvSpPr/>
          <p:nvPr/>
        </p:nvSpPr>
        <p:spPr bwMode="auto">
          <a:xfrm>
            <a:off x="1562099" y="5579788"/>
            <a:ext cx="914400" cy="914400"/>
          </a:xfrm>
          <a:prstGeom prst="rect">
            <a:avLst/>
          </a:prstGeom>
          <a:no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bg1"/>
              </a:solidFill>
              <a:effectLst/>
              <a:latin typeface="Shruti" pitchFamily="2"/>
              <a:cs typeface="Times New Roman" pitchFamily="18" charset="0"/>
            </a:endParaRPr>
          </a:p>
        </p:txBody>
      </p:sp>
      <p:sp>
        <p:nvSpPr>
          <p:cNvPr id="53" name="Rectangle 52"/>
          <p:cNvSpPr/>
          <p:nvPr/>
        </p:nvSpPr>
        <p:spPr bwMode="auto">
          <a:xfrm>
            <a:off x="2660696" y="5579788"/>
            <a:ext cx="914400" cy="914400"/>
          </a:xfrm>
          <a:prstGeom prst="rect">
            <a:avLst/>
          </a:prstGeom>
          <a:noFill/>
          <a:ln w="635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r" defTabSz="914400" rtl="0" eaLnBrk="1" fontAlgn="base" latinLnBrk="0" hangingPunct="1">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bg1"/>
              </a:solidFill>
              <a:effectLst/>
              <a:latin typeface="Shruti" pitchFamily="2"/>
              <a:cs typeface="Times New Roman" pitchFamily="18" charset="0"/>
            </a:endParaRPr>
          </a:p>
        </p:txBody>
      </p:sp>
      <p:sp>
        <p:nvSpPr>
          <p:cNvPr id="54" name="TextBox 53"/>
          <p:cNvSpPr txBox="1"/>
          <p:nvPr/>
        </p:nvSpPr>
        <p:spPr bwMode="gray">
          <a:xfrm>
            <a:off x="529972" y="5789251"/>
            <a:ext cx="990600" cy="400110"/>
          </a:xfrm>
          <a:prstGeom prst="rect">
            <a:avLst/>
          </a:prstGeom>
          <a:noFill/>
          <a:ln w="9525">
            <a:noFill/>
            <a:miter lim="800000"/>
            <a:headEnd/>
            <a:tailEnd/>
          </a:ln>
          <a:effectLst/>
        </p:spPr>
        <p:txBody>
          <a:bodyPr vert="horz" wrap="square" lIns="0" tIns="45720" rIns="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kern="0" cap="none" spc="0" normalizeH="0" baseline="0" noProof="0" dirty="0" smtClean="0">
                <a:ln>
                  <a:noFill/>
                </a:ln>
                <a:solidFill>
                  <a:schemeClr val="tx1"/>
                </a:solidFill>
                <a:effectLst/>
                <a:uLnTx/>
                <a:uFillTx/>
                <a:latin typeface="+mj-lt"/>
                <a:ea typeface="+mj-ea"/>
                <a:cs typeface="+mj-cs"/>
              </a:rPr>
              <a:t>U.S. Patent</a:t>
            </a:r>
            <a:r>
              <a:rPr kumimoji="0" lang="en-US" sz="1000" b="0" i="0" u="none" strike="noStrike" kern="0" cap="none" spc="0" normalizeH="0" noProof="0" dirty="0" smtClean="0">
                <a:ln>
                  <a:noFill/>
                </a:ln>
                <a:solidFill>
                  <a:schemeClr val="tx1"/>
                </a:solidFill>
                <a:effectLst/>
                <a:uLnTx/>
                <a:uFillTx/>
                <a:latin typeface="+mj-lt"/>
                <a:ea typeface="+mj-ea"/>
                <a:cs typeface="+mj-cs"/>
              </a:rPr>
              <a:t> – </a:t>
            </a:r>
          </a:p>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kern="0" cap="none" spc="0" normalizeH="0" noProof="0" dirty="0" smtClean="0">
                <a:ln>
                  <a:noFill/>
                </a:ln>
                <a:solidFill>
                  <a:schemeClr val="tx1"/>
                </a:solidFill>
                <a:effectLst/>
                <a:uLnTx/>
                <a:uFillTx/>
                <a:latin typeface="+mj-lt"/>
                <a:ea typeface="+mj-ea"/>
                <a:cs typeface="+mj-cs"/>
              </a:rPr>
              <a:t>Claims to B</a:t>
            </a:r>
            <a:endParaRPr kumimoji="0" lang="en-US" sz="1000" b="0" i="0" u="none" strike="noStrike" kern="0" cap="none" spc="0" normalizeH="0" baseline="0" noProof="0" dirty="0" smtClean="0">
              <a:ln>
                <a:noFill/>
              </a:ln>
              <a:solidFill>
                <a:schemeClr val="tx1"/>
              </a:solidFill>
              <a:effectLst/>
              <a:uLnTx/>
              <a:uFillTx/>
              <a:latin typeface="+mj-lt"/>
              <a:ea typeface="+mj-ea"/>
              <a:cs typeface="+mj-cs"/>
            </a:endParaRPr>
          </a:p>
        </p:txBody>
      </p:sp>
      <p:sp>
        <p:nvSpPr>
          <p:cNvPr id="55" name="TextBox 54"/>
          <p:cNvSpPr txBox="1"/>
          <p:nvPr/>
        </p:nvSpPr>
        <p:spPr bwMode="gray">
          <a:xfrm>
            <a:off x="1668663" y="5811448"/>
            <a:ext cx="990600" cy="400110"/>
          </a:xfrm>
          <a:prstGeom prst="rect">
            <a:avLst/>
          </a:prstGeom>
          <a:noFill/>
          <a:ln w="9525">
            <a:noFill/>
            <a:miter lim="800000"/>
            <a:headEnd/>
            <a:tailEnd/>
          </a:ln>
          <a:effectLst/>
        </p:spPr>
        <p:txBody>
          <a:bodyPr vert="horz" wrap="square" lIns="0" tIns="45720" rIns="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kern="0" cap="none" spc="0" normalizeH="0" baseline="0" noProof="0" dirty="0" smtClean="0">
                <a:ln>
                  <a:noFill/>
                </a:ln>
                <a:solidFill>
                  <a:schemeClr val="tx1"/>
                </a:solidFill>
                <a:effectLst/>
                <a:uLnTx/>
                <a:uFillTx/>
                <a:latin typeface="+mj-lt"/>
                <a:ea typeface="+mj-ea"/>
                <a:cs typeface="+mj-cs"/>
              </a:rPr>
              <a:t>U.S. Patent</a:t>
            </a:r>
            <a:r>
              <a:rPr kumimoji="0" lang="en-US" sz="1000" b="0" i="0" u="none" strike="noStrike" kern="0" cap="none" spc="0" normalizeH="0" noProof="0" dirty="0" smtClean="0">
                <a:ln>
                  <a:noFill/>
                </a:ln>
                <a:solidFill>
                  <a:schemeClr val="tx1"/>
                </a:solidFill>
                <a:effectLst/>
                <a:uLnTx/>
                <a:uFillTx/>
                <a:latin typeface="+mj-lt"/>
                <a:ea typeface="+mj-ea"/>
                <a:cs typeface="+mj-cs"/>
              </a:rPr>
              <a:t> – </a:t>
            </a:r>
          </a:p>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kern="0" cap="none" spc="0" normalizeH="0" noProof="0" dirty="0" smtClean="0">
                <a:ln>
                  <a:noFill/>
                </a:ln>
                <a:solidFill>
                  <a:schemeClr val="tx1"/>
                </a:solidFill>
                <a:effectLst/>
                <a:uLnTx/>
                <a:uFillTx/>
                <a:latin typeface="+mj-lt"/>
                <a:ea typeface="+mj-ea"/>
                <a:cs typeface="+mj-cs"/>
              </a:rPr>
              <a:t>Claims to </a:t>
            </a:r>
            <a:r>
              <a:rPr lang="en-US" sz="1000" kern="0" dirty="0" smtClean="0">
                <a:latin typeface="+mj-lt"/>
                <a:ea typeface="+mj-ea"/>
                <a:cs typeface="+mj-cs"/>
              </a:rPr>
              <a:t>C</a:t>
            </a:r>
            <a:endParaRPr kumimoji="0" lang="en-US" sz="1000" b="0" i="0" u="none" strike="noStrike" kern="0" cap="none" spc="0" normalizeH="0" baseline="0" noProof="0" dirty="0" smtClean="0">
              <a:ln>
                <a:noFill/>
              </a:ln>
              <a:solidFill>
                <a:schemeClr val="tx1"/>
              </a:solidFill>
              <a:effectLst/>
              <a:uLnTx/>
              <a:uFillTx/>
              <a:latin typeface="+mj-lt"/>
              <a:ea typeface="+mj-ea"/>
              <a:cs typeface="+mj-cs"/>
            </a:endParaRPr>
          </a:p>
        </p:txBody>
      </p:sp>
      <p:sp>
        <p:nvSpPr>
          <p:cNvPr id="56" name="TextBox 55"/>
          <p:cNvSpPr txBox="1"/>
          <p:nvPr/>
        </p:nvSpPr>
        <p:spPr bwMode="gray">
          <a:xfrm>
            <a:off x="2709970" y="5558419"/>
            <a:ext cx="990600" cy="861774"/>
          </a:xfrm>
          <a:prstGeom prst="rect">
            <a:avLst/>
          </a:prstGeom>
          <a:noFill/>
          <a:ln w="9525">
            <a:noFill/>
            <a:miter lim="800000"/>
            <a:headEnd/>
            <a:tailEnd/>
          </a:ln>
          <a:effectLst/>
        </p:spPr>
        <p:txBody>
          <a:bodyPr vert="horz" wrap="square" lIns="0" tIns="45720" rIns="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kern="0" cap="none" spc="0" normalizeH="0" baseline="0" noProof="0" dirty="0" smtClean="0">
                <a:ln>
                  <a:noFill/>
                </a:ln>
                <a:solidFill>
                  <a:schemeClr val="tx1"/>
                </a:solidFill>
                <a:effectLst/>
                <a:uLnTx/>
                <a:uFillTx/>
                <a:latin typeface="+mj-lt"/>
                <a:ea typeface="+mj-ea"/>
                <a:cs typeface="+mj-cs"/>
              </a:rPr>
              <a:t>Pending U.S. Non-</a:t>
            </a:r>
          </a:p>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kern="0" cap="none" spc="0" normalizeH="0" baseline="0" noProof="0" dirty="0" smtClean="0">
                <a:ln>
                  <a:noFill/>
                </a:ln>
                <a:solidFill>
                  <a:schemeClr val="tx1"/>
                </a:solidFill>
                <a:effectLst/>
                <a:uLnTx/>
                <a:uFillTx/>
                <a:latin typeface="+mj-lt"/>
                <a:ea typeface="+mj-ea"/>
                <a:cs typeface="+mj-cs"/>
              </a:rPr>
              <a:t>Provisional Application</a:t>
            </a:r>
            <a:r>
              <a:rPr kumimoji="0" lang="en-US" sz="1000" b="0" i="0" u="none" strike="noStrike" kern="0" cap="none" spc="0" normalizeH="0" noProof="0" dirty="0" smtClean="0">
                <a:ln>
                  <a:noFill/>
                </a:ln>
                <a:solidFill>
                  <a:schemeClr val="tx1"/>
                </a:solidFill>
                <a:effectLst/>
                <a:uLnTx/>
                <a:uFillTx/>
                <a:latin typeface="+mj-lt"/>
                <a:ea typeface="+mj-ea"/>
                <a:cs typeface="+mj-cs"/>
              </a:rPr>
              <a:t> – </a:t>
            </a:r>
          </a:p>
          <a:p>
            <a:pPr marL="0" marR="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kern="0" cap="none" spc="0" normalizeH="0" noProof="0" dirty="0" smtClean="0">
                <a:ln>
                  <a:noFill/>
                </a:ln>
                <a:solidFill>
                  <a:schemeClr val="tx1"/>
                </a:solidFill>
                <a:effectLst/>
                <a:uLnTx/>
                <a:uFillTx/>
                <a:latin typeface="+mj-lt"/>
                <a:ea typeface="+mj-ea"/>
                <a:cs typeface="+mj-cs"/>
              </a:rPr>
              <a:t>Claims to </a:t>
            </a:r>
            <a:r>
              <a:rPr lang="en-US" sz="1000" kern="0" dirty="0" smtClean="0">
                <a:latin typeface="+mj-lt"/>
                <a:ea typeface="+mj-ea"/>
                <a:cs typeface="+mj-cs"/>
              </a:rPr>
              <a:t>E</a:t>
            </a:r>
            <a:endParaRPr kumimoji="0" lang="en-US" sz="1000" b="0" i="0" u="none" strike="noStrike" kern="0" cap="none" spc="0" normalizeH="0" baseline="0" noProof="0" dirty="0" smtClean="0">
              <a:ln>
                <a:noFill/>
              </a:ln>
              <a:solidFill>
                <a:schemeClr val="tx1"/>
              </a:solidFill>
              <a:effectLst/>
              <a:uLnTx/>
              <a:uFillTx/>
              <a:latin typeface="+mj-lt"/>
              <a:ea typeface="+mj-ea"/>
              <a:cs typeface="+mj-cs"/>
            </a:endParaRPr>
          </a:p>
        </p:txBody>
      </p:sp>
      <p:cxnSp>
        <p:nvCxnSpPr>
          <p:cNvPr id="57" name="Straight Arrow Connector 56"/>
          <p:cNvCxnSpPr/>
          <p:nvPr/>
        </p:nvCxnSpPr>
        <p:spPr bwMode="auto">
          <a:xfrm>
            <a:off x="2027320" y="5257800"/>
            <a:ext cx="0" cy="321988"/>
          </a:xfrm>
          <a:prstGeom prst="straightConnector1">
            <a:avLst/>
          </a:prstGeom>
          <a:solidFill>
            <a:schemeClr val="tx1"/>
          </a:solidFill>
          <a:ln w="25400" cap="flat" cmpd="sng" algn="ctr">
            <a:solidFill>
              <a:schemeClr val="tx1"/>
            </a:solidFill>
            <a:prstDash val="solid"/>
            <a:round/>
            <a:headEnd type="none" w="med" len="med"/>
            <a:tailEnd type="triangle"/>
          </a:ln>
          <a:effectLst/>
        </p:spPr>
      </p:cxnSp>
      <p:cxnSp>
        <p:nvCxnSpPr>
          <p:cNvPr id="58" name="Straight Arrow Connector 57"/>
          <p:cNvCxnSpPr/>
          <p:nvPr/>
        </p:nvCxnSpPr>
        <p:spPr bwMode="auto">
          <a:xfrm>
            <a:off x="3117896" y="5249206"/>
            <a:ext cx="0" cy="321988"/>
          </a:xfrm>
          <a:prstGeom prst="straightConnector1">
            <a:avLst/>
          </a:prstGeom>
          <a:solidFill>
            <a:schemeClr val="tx1"/>
          </a:solidFill>
          <a:ln w="2540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674501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Constitutionally Granted Monopoly</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3</a:t>
            </a:fld>
            <a:endParaRPr lang="en-US" dirty="0"/>
          </a:p>
        </p:txBody>
      </p:sp>
      <p:sp>
        <p:nvSpPr>
          <p:cNvPr id="4" name="Text Placeholder 3"/>
          <p:cNvSpPr>
            <a:spLocks noGrp="1"/>
          </p:cNvSpPr>
          <p:nvPr>
            <p:ph type="body" sz="quarter" idx="11"/>
          </p:nvPr>
        </p:nvSpPr>
        <p:spPr/>
        <p:txBody>
          <a:bodyPr/>
          <a:lstStyle/>
          <a:p>
            <a:r>
              <a:rPr lang="en-US" dirty="0" smtClean="0"/>
              <a:t>Constitution – Article 1, Section 8, Clause 8:</a:t>
            </a:r>
          </a:p>
          <a:p>
            <a:pPr lvl="1"/>
            <a:r>
              <a:rPr lang="en-US" dirty="0"/>
              <a:t>To promote the progress of science and useful arts, by securing for limited times to authors and inventors the exclusive right to their respective writings and discoveries</a:t>
            </a:r>
            <a:r>
              <a:rPr lang="en-US" dirty="0" smtClean="0"/>
              <a:t>.</a:t>
            </a:r>
          </a:p>
          <a:p>
            <a:r>
              <a:rPr lang="en-US" dirty="0" smtClean="0"/>
              <a:t>US is unique in that the right is in the constitution.  In other countries, it’s merely a statutory right.</a:t>
            </a:r>
          </a:p>
          <a:p>
            <a:r>
              <a:rPr lang="en-US" dirty="0" smtClean="0"/>
              <a:t>This monopoly, or exclusivity, is what investors are paying for</a:t>
            </a:r>
            <a:endParaRPr lang="en-US" dirty="0"/>
          </a:p>
        </p:txBody>
      </p:sp>
    </p:spTree>
    <p:extLst>
      <p:ext uri="{BB962C8B-B14F-4D97-AF65-F5344CB8AC3E}">
        <p14:creationId xmlns:p14="http://schemas.microsoft.com/office/powerpoint/2010/main" val="5745373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 &amp; Filing Cost</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30</a:t>
            </a:fld>
            <a:endParaRPr lang="en-US" dirty="0"/>
          </a:p>
        </p:txBody>
      </p:sp>
      <p:sp>
        <p:nvSpPr>
          <p:cNvPr id="4" name="Text Placeholder 3"/>
          <p:cNvSpPr>
            <a:spLocks noGrp="1"/>
          </p:cNvSpPr>
          <p:nvPr>
            <p:ph type="body" sz="quarter" idx="11"/>
          </p:nvPr>
        </p:nvSpPr>
        <p:spPr>
          <a:xfrm>
            <a:off x="457200" y="1618488"/>
            <a:ext cx="8247063" cy="4782312"/>
          </a:xfrm>
        </p:spPr>
        <p:txBody>
          <a:bodyPr>
            <a:normAutofit fontScale="92500"/>
          </a:bodyPr>
          <a:lstStyle/>
          <a:p>
            <a:r>
              <a:rPr lang="en-US" b="1" dirty="0" smtClean="0"/>
              <a:t>Provisional</a:t>
            </a:r>
            <a:r>
              <a:rPr lang="en-US" dirty="0" smtClean="0"/>
              <a:t>:  $10-15k+, depending on the </a:t>
            </a:r>
            <a:r>
              <a:rPr lang="en-US" dirty="0"/>
              <a:t>scope and </a:t>
            </a:r>
            <a:r>
              <a:rPr lang="en-US" dirty="0" smtClean="0"/>
              <a:t>strength </a:t>
            </a:r>
            <a:r>
              <a:rPr lang="en-US" dirty="0"/>
              <a:t>of the application</a:t>
            </a:r>
            <a:endParaRPr lang="en-US" b="1" dirty="0" smtClean="0"/>
          </a:p>
          <a:p>
            <a:r>
              <a:rPr lang="en-US" b="1" dirty="0" smtClean="0"/>
              <a:t>US Non-provisional</a:t>
            </a:r>
            <a:r>
              <a:rPr lang="en-US" dirty="0" smtClean="0"/>
              <a:t>:  $1k in filing fees</a:t>
            </a:r>
            <a:endParaRPr lang="en-US" b="1" dirty="0" smtClean="0"/>
          </a:p>
          <a:p>
            <a:pPr lvl="1"/>
            <a:r>
              <a:rPr lang="en-US" dirty="0"/>
              <a:t>May involve some attorney fees as well if there is new data, or depending on the condition of the provisional application that was filed</a:t>
            </a:r>
          </a:p>
          <a:p>
            <a:r>
              <a:rPr lang="en-US" b="1" dirty="0" smtClean="0"/>
              <a:t>PCT</a:t>
            </a:r>
            <a:r>
              <a:rPr lang="en-US" dirty="0" smtClean="0"/>
              <a:t>:  $5k in filing fees</a:t>
            </a:r>
          </a:p>
          <a:p>
            <a:pPr lvl="1"/>
            <a:r>
              <a:rPr lang="en-US" dirty="0" smtClean="0"/>
              <a:t>May involve some attorney fees as well if there is new data, or depending on the condition of the provisional application that was filed</a:t>
            </a:r>
          </a:p>
          <a:p>
            <a:r>
              <a:rPr lang="en-US" b="1" dirty="0" smtClean="0"/>
              <a:t>Direct filed jurisdictions</a:t>
            </a:r>
            <a:r>
              <a:rPr lang="en-US" dirty="0" smtClean="0"/>
              <a:t>:  Often include translations </a:t>
            </a:r>
          </a:p>
        </p:txBody>
      </p:sp>
    </p:spTree>
    <p:extLst>
      <p:ext uri="{BB962C8B-B14F-4D97-AF65-F5344CB8AC3E}">
        <p14:creationId xmlns:p14="http://schemas.microsoft.com/office/powerpoint/2010/main" val="31225227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 &amp; Filing Cost II</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31</a:t>
            </a:fld>
            <a:endParaRPr lang="en-US" dirty="0"/>
          </a:p>
        </p:txBody>
      </p:sp>
      <p:sp>
        <p:nvSpPr>
          <p:cNvPr id="4" name="Text Placeholder 3"/>
          <p:cNvSpPr>
            <a:spLocks noGrp="1"/>
          </p:cNvSpPr>
          <p:nvPr>
            <p:ph type="body" sz="quarter" idx="11"/>
          </p:nvPr>
        </p:nvSpPr>
        <p:spPr>
          <a:xfrm>
            <a:off x="457200" y="1618488"/>
            <a:ext cx="8247063" cy="4782312"/>
          </a:xfrm>
        </p:spPr>
        <p:txBody>
          <a:bodyPr>
            <a:normAutofit/>
          </a:bodyPr>
          <a:lstStyle/>
          <a:p>
            <a:r>
              <a:rPr lang="en-US" b="1" dirty="0" smtClean="0"/>
              <a:t>National Phase filing</a:t>
            </a:r>
            <a:r>
              <a:rPr lang="en-US" dirty="0" smtClean="0"/>
              <a:t>:  $25k to $100k+</a:t>
            </a:r>
          </a:p>
          <a:p>
            <a:pPr lvl="1"/>
            <a:r>
              <a:rPr lang="en-US" dirty="0" smtClean="0"/>
              <a:t>These are filing fees; no substantial attorney time is required at this stage</a:t>
            </a:r>
          </a:p>
          <a:p>
            <a:pPr lvl="1"/>
            <a:r>
              <a:rPr lang="en-US" dirty="0" smtClean="0"/>
              <a:t>US is about $2k; Europe is about $10k; translations required in China, Japan, Korea ($$$)</a:t>
            </a:r>
          </a:p>
          <a:p>
            <a:pPr lvl="1"/>
            <a:r>
              <a:rPr lang="en-US" dirty="0" smtClean="0"/>
              <a:t>$</a:t>
            </a:r>
            <a:r>
              <a:rPr lang="en-US" dirty="0" err="1" smtClean="0"/>
              <a:t>50k</a:t>
            </a:r>
            <a:r>
              <a:rPr lang="en-US" dirty="0" smtClean="0"/>
              <a:t> could include US, Australia, Europe, Canada, China, &amp; Japan (depending on the size of the application)</a:t>
            </a:r>
          </a:p>
          <a:p>
            <a:r>
              <a:rPr lang="en-US" b="1" dirty="0" smtClean="0"/>
              <a:t>US Continuation, divisional, continuation-in-part</a:t>
            </a:r>
            <a:r>
              <a:rPr lang="en-US" dirty="0" smtClean="0"/>
              <a:t>:  $1k in filing fees; $0-3k in attorney time for new claims</a:t>
            </a:r>
          </a:p>
        </p:txBody>
      </p:sp>
    </p:spTree>
    <p:extLst>
      <p:ext uri="{BB962C8B-B14F-4D97-AF65-F5344CB8AC3E}">
        <p14:creationId xmlns:p14="http://schemas.microsoft.com/office/powerpoint/2010/main" val="28788112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Patent Prosecution</a:t>
            </a:r>
            <a:br>
              <a:rPr lang="en-US" dirty="0" smtClean="0"/>
            </a:br>
            <a:r>
              <a:rPr lang="en-US" dirty="0" smtClean="0"/>
              <a:t>(examination/review of the application)</a:t>
            </a:r>
            <a:endParaRPr lang="en-US" dirty="0"/>
          </a:p>
        </p:txBody>
      </p:sp>
      <p:sp>
        <p:nvSpPr>
          <p:cNvPr id="4" name="Slide Number Placeholder 3"/>
          <p:cNvSpPr>
            <a:spLocks noGrp="1"/>
          </p:cNvSpPr>
          <p:nvPr>
            <p:ph type="sldNum" sz="quarter" idx="10"/>
          </p:nvPr>
        </p:nvSpPr>
        <p:spPr/>
        <p:txBody>
          <a:bodyPr/>
          <a:lstStyle/>
          <a:p>
            <a:fld id="{64F63F64-1AFD-400D-9A93-B308BA7B0366}" type="slidenum">
              <a:rPr lang="en-US" smtClean="0"/>
              <a:pPr/>
              <a:t>32</a:t>
            </a:fld>
            <a:endParaRPr lang="en-US" dirty="0"/>
          </a:p>
        </p:txBody>
      </p:sp>
      <p:pic>
        <p:nvPicPr>
          <p:cNvPr id="6" name="Picture Placeholder 3"/>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4126" r="24126"/>
          <a:stretch>
            <a:fillRect/>
          </a:stretch>
        </p:blipFill>
        <p:spPr/>
      </p:pic>
    </p:spTree>
    <p:extLst>
      <p:ext uri="{BB962C8B-B14F-4D97-AF65-F5344CB8AC3E}">
        <p14:creationId xmlns:p14="http://schemas.microsoft.com/office/powerpoint/2010/main" val="23086920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Formalities</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33</a:t>
            </a:fld>
            <a:endParaRPr lang="en-US" dirty="0"/>
          </a:p>
        </p:txBody>
      </p:sp>
      <p:sp>
        <p:nvSpPr>
          <p:cNvPr id="4" name="Text Placeholder 3"/>
          <p:cNvSpPr>
            <a:spLocks noGrp="1"/>
          </p:cNvSpPr>
          <p:nvPr>
            <p:ph type="body" sz="quarter" idx="11"/>
          </p:nvPr>
        </p:nvSpPr>
        <p:spPr>
          <a:xfrm>
            <a:off x="457200" y="1618487"/>
            <a:ext cx="8247063" cy="4899787"/>
          </a:xfrm>
        </p:spPr>
        <p:txBody>
          <a:bodyPr>
            <a:normAutofit fontScale="85000" lnSpcReduction="20000"/>
          </a:bodyPr>
          <a:lstStyle/>
          <a:p>
            <a:r>
              <a:rPr lang="en-US" dirty="0" smtClean="0"/>
              <a:t>For US application, the attorney will ask for your signatures on an </a:t>
            </a:r>
            <a:r>
              <a:rPr lang="en-US" b="1" dirty="0" smtClean="0"/>
              <a:t>assignment</a:t>
            </a:r>
            <a:r>
              <a:rPr lang="en-US" dirty="0" smtClean="0"/>
              <a:t>, a </a:t>
            </a:r>
            <a:r>
              <a:rPr lang="en-US" b="1" dirty="0" smtClean="0"/>
              <a:t>declaration</a:t>
            </a:r>
            <a:r>
              <a:rPr lang="en-US" dirty="0" smtClean="0"/>
              <a:t>, and a </a:t>
            </a:r>
            <a:r>
              <a:rPr lang="en-US" b="1" dirty="0" smtClean="0"/>
              <a:t>power of attorney</a:t>
            </a:r>
          </a:p>
          <a:p>
            <a:r>
              <a:rPr lang="en-US" dirty="0" smtClean="0"/>
              <a:t>The </a:t>
            </a:r>
            <a:r>
              <a:rPr lang="en-US" b="1" dirty="0" smtClean="0"/>
              <a:t>assignment</a:t>
            </a:r>
            <a:r>
              <a:rPr lang="en-US" dirty="0" smtClean="0"/>
              <a:t> assigns your rights in the invention to your employer</a:t>
            </a:r>
          </a:p>
          <a:p>
            <a:pPr lvl="1"/>
            <a:r>
              <a:rPr lang="en-US" dirty="0" smtClean="0"/>
              <a:t>Should be obtained for any provisional, PCT application and US non-provisional application not filed from a PCT application</a:t>
            </a:r>
          </a:p>
          <a:p>
            <a:r>
              <a:rPr lang="en-US" dirty="0" smtClean="0"/>
              <a:t>The </a:t>
            </a:r>
            <a:r>
              <a:rPr lang="en-US" b="1" dirty="0" smtClean="0"/>
              <a:t>declaration</a:t>
            </a:r>
            <a:r>
              <a:rPr lang="en-US" dirty="0" smtClean="0"/>
              <a:t> is an acknowledgement by the inventor to the USPTO that the inventor is the original inventor, has read and understands the application, and that all information provided to the USPTO is material to patentability</a:t>
            </a:r>
          </a:p>
          <a:p>
            <a:pPr lvl="1"/>
            <a:r>
              <a:rPr lang="en-US" dirty="0" smtClean="0"/>
              <a:t>Signed under penalty of perjury</a:t>
            </a:r>
          </a:p>
          <a:p>
            <a:r>
              <a:rPr lang="en-US" dirty="0" smtClean="0"/>
              <a:t>The </a:t>
            </a:r>
            <a:r>
              <a:rPr lang="en-US" b="1" dirty="0" smtClean="0"/>
              <a:t>power of attorney </a:t>
            </a:r>
            <a:r>
              <a:rPr lang="en-US" dirty="0" smtClean="0"/>
              <a:t>grants the attorney the right to act on your behalf to prosecute the patent application</a:t>
            </a:r>
          </a:p>
          <a:p>
            <a:pPr lvl="1"/>
            <a:r>
              <a:rPr lang="en-US" dirty="0" smtClean="0"/>
              <a:t>A separate power of attorney is needed for each jurisdiction</a:t>
            </a:r>
          </a:p>
        </p:txBody>
      </p:sp>
    </p:spTree>
    <p:extLst>
      <p:ext uri="{BB962C8B-B14F-4D97-AF65-F5344CB8AC3E}">
        <p14:creationId xmlns:p14="http://schemas.microsoft.com/office/powerpoint/2010/main" val="27491383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Formalities</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34</a:t>
            </a:fld>
            <a:endParaRPr lang="en-US" dirty="0"/>
          </a:p>
        </p:txBody>
      </p:sp>
      <p:sp>
        <p:nvSpPr>
          <p:cNvPr id="4" name="Text Placeholder 3"/>
          <p:cNvSpPr>
            <a:spLocks noGrp="1"/>
          </p:cNvSpPr>
          <p:nvPr>
            <p:ph type="body" sz="quarter" idx="11"/>
          </p:nvPr>
        </p:nvSpPr>
        <p:spPr>
          <a:xfrm>
            <a:off x="457200" y="1618488"/>
            <a:ext cx="8247063" cy="4706112"/>
          </a:xfrm>
        </p:spPr>
        <p:txBody>
          <a:bodyPr>
            <a:normAutofit/>
          </a:bodyPr>
          <a:lstStyle/>
          <a:p>
            <a:r>
              <a:rPr lang="en-US" dirty="0" smtClean="0"/>
              <a:t>Assignment required in many foreign jurisdictions </a:t>
            </a:r>
            <a:r>
              <a:rPr lang="en-US" dirty="0" smtClean="0">
                <a:sym typeface="Wingdings" panose="05000000000000000000" pitchFamily="2" charset="2"/>
              </a:rPr>
              <a:t> but can use </a:t>
            </a:r>
            <a:r>
              <a:rPr lang="en-US" dirty="0" smtClean="0"/>
              <a:t>the assignment obtained for the PCT application</a:t>
            </a:r>
          </a:p>
          <a:p>
            <a:r>
              <a:rPr lang="en-US" dirty="0" smtClean="0"/>
              <a:t>But, many smaller jurisdictions in Asian, South American &amp; Middle East require “legalization”, a process of sending the documents to an embassy or consulate in the US to review and approve the documents</a:t>
            </a:r>
          </a:p>
          <a:p>
            <a:r>
              <a:rPr lang="en-US" dirty="0" smtClean="0"/>
              <a:t>A separate power of attorney is needed for each jurisdiction</a:t>
            </a:r>
          </a:p>
        </p:txBody>
      </p:sp>
    </p:spTree>
    <p:extLst>
      <p:ext uri="{BB962C8B-B14F-4D97-AF65-F5344CB8AC3E}">
        <p14:creationId xmlns:p14="http://schemas.microsoft.com/office/powerpoint/2010/main" val="8682985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of Process:  Prosecution</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35</a:t>
            </a:fld>
            <a:endParaRPr lang="en-US" dirty="0"/>
          </a:p>
        </p:txBody>
      </p:sp>
      <p:cxnSp>
        <p:nvCxnSpPr>
          <p:cNvPr id="8" name="Straight Arrow Connector 7"/>
          <p:cNvCxnSpPr/>
          <p:nvPr/>
        </p:nvCxnSpPr>
        <p:spPr bwMode="auto">
          <a:xfrm>
            <a:off x="304800" y="4572000"/>
            <a:ext cx="8378825" cy="0"/>
          </a:xfrm>
          <a:prstGeom prst="straightConnector1">
            <a:avLst/>
          </a:prstGeom>
          <a:solidFill>
            <a:schemeClr val="tx1"/>
          </a:solidFill>
          <a:ln w="31750" cap="flat" cmpd="sng" algn="ctr">
            <a:solidFill>
              <a:schemeClr val="tx1"/>
            </a:solidFill>
            <a:prstDash val="solid"/>
            <a:round/>
            <a:headEnd type="none" w="med" len="med"/>
            <a:tailEnd type="triangle" w="lg" len="lg"/>
          </a:ln>
          <a:effectLst/>
        </p:spPr>
      </p:cxnSp>
      <p:cxnSp>
        <p:nvCxnSpPr>
          <p:cNvPr id="12" name="Straight Connector 11"/>
          <p:cNvCxnSpPr/>
          <p:nvPr/>
        </p:nvCxnSpPr>
        <p:spPr bwMode="auto">
          <a:xfrm>
            <a:off x="757134" y="4267200"/>
            <a:ext cx="0" cy="609600"/>
          </a:xfrm>
          <a:prstGeom prst="line">
            <a:avLst/>
          </a:prstGeom>
          <a:solidFill>
            <a:schemeClr val="tx1"/>
          </a:solidFill>
          <a:ln w="31750"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8153400" y="4267200"/>
            <a:ext cx="0" cy="609600"/>
          </a:xfrm>
          <a:prstGeom prst="line">
            <a:avLst/>
          </a:prstGeom>
          <a:solidFill>
            <a:schemeClr val="tx1"/>
          </a:solidFill>
          <a:ln w="31750" cap="flat" cmpd="sng" algn="ctr">
            <a:solidFill>
              <a:schemeClr val="tx1"/>
            </a:solidFill>
            <a:prstDash val="solid"/>
            <a:round/>
            <a:headEnd type="none" w="med" len="med"/>
            <a:tailEnd type="none" w="med" len="med"/>
          </a:ln>
          <a:effectLst/>
        </p:spPr>
      </p:cxnSp>
      <p:sp>
        <p:nvSpPr>
          <p:cNvPr id="15" name="TextBox 14"/>
          <p:cNvSpPr txBox="1"/>
          <p:nvPr/>
        </p:nvSpPr>
        <p:spPr bwMode="gray">
          <a:xfrm>
            <a:off x="685800" y="4876800"/>
            <a:ext cx="142668" cy="400110"/>
          </a:xfrm>
          <a:prstGeom prst="rect">
            <a:avLst/>
          </a:prstGeom>
          <a:noFill/>
          <a:ln w="9525">
            <a:noFill/>
            <a:miter lim="800000"/>
            <a:headEnd/>
            <a:tailEnd/>
          </a:ln>
          <a:effectLst/>
        </p:spPr>
        <p:txBody>
          <a:bodyPr vert="horz" wrap="none" lIns="0" tIns="45720" rIns="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kern="0" cap="none" spc="0" normalizeH="0" baseline="0" noProof="0" dirty="0" smtClean="0">
                <a:ln>
                  <a:noFill/>
                </a:ln>
                <a:solidFill>
                  <a:schemeClr val="tx1"/>
                </a:solidFill>
                <a:effectLst/>
                <a:uLnTx/>
                <a:uFillTx/>
                <a:latin typeface="+mj-lt"/>
                <a:ea typeface="+mj-ea"/>
                <a:cs typeface="+mj-cs"/>
              </a:rPr>
              <a:t>0</a:t>
            </a:r>
          </a:p>
        </p:txBody>
      </p:sp>
      <p:sp>
        <p:nvSpPr>
          <p:cNvPr id="17" name="TextBox 16"/>
          <p:cNvSpPr txBox="1"/>
          <p:nvPr/>
        </p:nvSpPr>
        <p:spPr bwMode="gray">
          <a:xfrm>
            <a:off x="8001000" y="4876800"/>
            <a:ext cx="285335" cy="400110"/>
          </a:xfrm>
          <a:prstGeom prst="rect">
            <a:avLst/>
          </a:prstGeom>
          <a:noFill/>
          <a:ln w="9525">
            <a:noFill/>
            <a:miter lim="800000"/>
            <a:headEnd/>
            <a:tailEnd/>
          </a:ln>
          <a:effectLst/>
        </p:spPr>
        <p:txBody>
          <a:bodyPr vert="horz" wrap="none" lIns="0" tIns="45720" rIns="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kern="0" cap="none" spc="0" normalizeH="0" baseline="0" noProof="0" dirty="0" smtClean="0">
                <a:ln>
                  <a:noFill/>
                </a:ln>
                <a:solidFill>
                  <a:schemeClr val="tx1"/>
                </a:solidFill>
                <a:effectLst/>
                <a:uLnTx/>
                <a:uFillTx/>
                <a:latin typeface="+mj-lt"/>
                <a:ea typeface="+mj-ea"/>
                <a:cs typeface="+mj-cs"/>
              </a:rPr>
              <a:t>21</a:t>
            </a:r>
          </a:p>
        </p:txBody>
      </p:sp>
      <p:sp>
        <p:nvSpPr>
          <p:cNvPr id="21" name="TextBox 20"/>
          <p:cNvSpPr txBox="1"/>
          <p:nvPr/>
        </p:nvSpPr>
        <p:spPr bwMode="gray">
          <a:xfrm>
            <a:off x="6553200" y="3065621"/>
            <a:ext cx="1738002" cy="1077218"/>
          </a:xfrm>
          <a:prstGeom prst="rect">
            <a:avLst/>
          </a:prstGeom>
          <a:noFill/>
          <a:ln w="9525">
            <a:noFill/>
            <a:miter lim="800000"/>
            <a:headEnd/>
            <a:tailEnd/>
          </a:ln>
          <a:effectLst/>
        </p:spPr>
        <p:txBody>
          <a:bodyPr vert="horz" wrap="square" lIns="0" tIns="45720" rIns="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0" cap="none" spc="0" normalizeH="0" noProof="0" dirty="0" smtClean="0">
                <a:ln>
                  <a:noFill/>
                </a:ln>
                <a:solidFill>
                  <a:schemeClr val="tx1"/>
                </a:solidFill>
                <a:effectLst/>
                <a:uLnTx/>
                <a:uFillTx/>
                <a:latin typeface="+mj-lt"/>
                <a:ea typeface="+mj-ea"/>
                <a:cs typeface="+mj-cs"/>
              </a:rPr>
              <a:t>Maintenance </a:t>
            </a:r>
          </a:p>
          <a:p>
            <a:pPr marL="0" marR="0" indent="0" algn="ctr" defTabSz="914400" rtl="0" eaLnBrk="1" fontAlgn="base" latinLnBrk="0" hangingPunct="1">
              <a:lnSpc>
                <a:spcPct val="100000"/>
              </a:lnSpc>
              <a:spcBef>
                <a:spcPct val="0"/>
              </a:spcBef>
              <a:spcAft>
                <a:spcPct val="0"/>
              </a:spcAft>
              <a:buClrTx/>
              <a:buSzTx/>
              <a:buFontTx/>
              <a:buNone/>
              <a:tabLst/>
            </a:pPr>
            <a:r>
              <a:rPr lang="en-US" sz="1600" kern="0" dirty="0" smtClean="0">
                <a:latin typeface="+mj-lt"/>
                <a:ea typeface="+mj-ea"/>
                <a:cs typeface="+mj-cs"/>
              </a:rPr>
              <a:t>&amp;</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0" cap="none" spc="0" normalizeH="0" baseline="0" noProof="0" dirty="0" smtClean="0">
                <a:ln>
                  <a:noFill/>
                </a:ln>
                <a:solidFill>
                  <a:schemeClr val="tx1"/>
                </a:solidFill>
                <a:effectLst/>
                <a:uLnTx/>
                <a:uFillTx/>
                <a:latin typeface="+mj-lt"/>
                <a:ea typeface="+mj-ea"/>
                <a:cs typeface="+mj-cs"/>
              </a:rPr>
              <a:t>Enforcement</a:t>
            </a:r>
          </a:p>
          <a:p>
            <a:pPr marL="0" marR="0" indent="0" algn="ctr" defTabSz="914400" rtl="0" eaLnBrk="1" fontAlgn="base" latinLnBrk="0" hangingPunct="1">
              <a:lnSpc>
                <a:spcPct val="100000"/>
              </a:lnSpc>
              <a:spcBef>
                <a:spcPct val="0"/>
              </a:spcBef>
              <a:spcAft>
                <a:spcPct val="0"/>
              </a:spcAft>
              <a:buClrTx/>
              <a:buSzTx/>
              <a:buFontTx/>
              <a:buNone/>
              <a:tabLst/>
            </a:pPr>
            <a:r>
              <a:rPr lang="en-US" sz="1600" kern="0" noProof="0" dirty="0" smtClean="0">
                <a:latin typeface="+mj-lt"/>
                <a:ea typeface="+mj-ea"/>
                <a:cs typeface="+mj-cs"/>
              </a:rPr>
              <a:t>of patents</a:t>
            </a:r>
            <a:endParaRPr kumimoji="0" lang="en-US" sz="1600" b="0" i="0" u="none" strike="noStrike" kern="0" cap="none" spc="0" normalizeH="0" baseline="0" noProof="0" dirty="0" smtClean="0">
              <a:ln>
                <a:noFill/>
              </a:ln>
              <a:solidFill>
                <a:schemeClr val="tx1"/>
              </a:solidFill>
              <a:effectLst/>
              <a:uLnTx/>
              <a:uFillTx/>
              <a:latin typeface="+mj-lt"/>
              <a:ea typeface="+mj-ea"/>
              <a:cs typeface="+mj-cs"/>
            </a:endParaRPr>
          </a:p>
        </p:txBody>
      </p:sp>
      <p:cxnSp>
        <p:nvCxnSpPr>
          <p:cNvPr id="18" name="Straight Connector 17"/>
          <p:cNvCxnSpPr/>
          <p:nvPr/>
        </p:nvCxnSpPr>
        <p:spPr bwMode="auto">
          <a:xfrm>
            <a:off x="1991906" y="4267200"/>
            <a:ext cx="0" cy="609600"/>
          </a:xfrm>
          <a:prstGeom prst="line">
            <a:avLst/>
          </a:prstGeom>
          <a:solidFill>
            <a:schemeClr val="tx1"/>
          </a:solidFill>
          <a:ln w="31750" cap="flat" cmpd="sng" algn="ctr">
            <a:solidFill>
              <a:schemeClr val="tx1"/>
            </a:solidFill>
            <a:prstDash val="solid"/>
            <a:round/>
            <a:headEnd type="none" w="med" len="med"/>
            <a:tailEnd type="none" w="med" len="med"/>
          </a:ln>
          <a:effectLst/>
        </p:spPr>
      </p:cxnSp>
      <p:sp>
        <p:nvSpPr>
          <p:cNvPr id="22" name="TextBox 21"/>
          <p:cNvSpPr txBox="1"/>
          <p:nvPr/>
        </p:nvSpPr>
        <p:spPr bwMode="gray">
          <a:xfrm>
            <a:off x="1914732" y="4876800"/>
            <a:ext cx="142668" cy="400110"/>
          </a:xfrm>
          <a:prstGeom prst="rect">
            <a:avLst/>
          </a:prstGeom>
          <a:noFill/>
          <a:ln w="9525">
            <a:noFill/>
            <a:miter lim="800000"/>
            <a:headEnd/>
            <a:tailEnd/>
          </a:ln>
          <a:effectLst/>
        </p:spPr>
        <p:txBody>
          <a:bodyPr vert="horz" wrap="none" lIns="0" tIns="45720" rIns="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kern="0" cap="none" spc="0" normalizeH="0" baseline="0" noProof="0" dirty="0" smtClean="0">
                <a:ln>
                  <a:noFill/>
                </a:ln>
                <a:solidFill>
                  <a:schemeClr val="tx1"/>
                </a:solidFill>
                <a:effectLst/>
                <a:uLnTx/>
                <a:uFillTx/>
                <a:latin typeface="+mj-lt"/>
                <a:ea typeface="+mj-ea"/>
                <a:cs typeface="+mj-cs"/>
              </a:rPr>
              <a:t>1</a:t>
            </a:r>
          </a:p>
        </p:txBody>
      </p:sp>
      <p:sp>
        <p:nvSpPr>
          <p:cNvPr id="23" name="TextBox 22"/>
          <p:cNvSpPr txBox="1"/>
          <p:nvPr/>
        </p:nvSpPr>
        <p:spPr bwMode="gray">
          <a:xfrm>
            <a:off x="152399" y="3311842"/>
            <a:ext cx="1219201" cy="830997"/>
          </a:xfrm>
          <a:prstGeom prst="rect">
            <a:avLst/>
          </a:prstGeom>
          <a:noFill/>
          <a:ln w="9525">
            <a:noFill/>
            <a:miter lim="800000"/>
            <a:headEnd/>
            <a:tailEnd/>
          </a:ln>
          <a:effectLst/>
        </p:spPr>
        <p:txBody>
          <a:bodyPr vert="horz" wrap="square" lIns="0" tIns="45720" rIns="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0" cap="none" spc="0" normalizeH="0" noProof="0" dirty="0" smtClean="0">
                <a:ln>
                  <a:noFill/>
                </a:ln>
                <a:solidFill>
                  <a:schemeClr val="tx1"/>
                </a:solidFill>
                <a:effectLst/>
                <a:uLnTx/>
                <a:uFillTx/>
                <a:latin typeface="+mj-lt"/>
                <a:ea typeface="+mj-ea"/>
                <a:cs typeface="+mj-cs"/>
              </a:rPr>
              <a:t>File provisional application</a:t>
            </a:r>
            <a:endParaRPr kumimoji="0" lang="en-US" sz="1600" b="0" i="0" u="none" strike="noStrike" kern="0" cap="none" spc="0" normalizeH="0" baseline="0" noProof="0" dirty="0" smtClean="0">
              <a:ln>
                <a:noFill/>
              </a:ln>
              <a:solidFill>
                <a:schemeClr val="tx1"/>
              </a:solidFill>
              <a:effectLst/>
              <a:uLnTx/>
              <a:uFillTx/>
              <a:latin typeface="+mj-lt"/>
              <a:ea typeface="+mj-ea"/>
              <a:cs typeface="+mj-cs"/>
            </a:endParaRPr>
          </a:p>
        </p:txBody>
      </p:sp>
      <p:sp>
        <p:nvSpPr>
          <p:cNvPr id="24" name="TextBox 23"/>
          <p:cNvSpPr txBox="1"/>
          <p:nvPr/>
        </p:nvSpPr>
        <p:spPr bwMode="gray">
          <a:xfrm>
            <a:off x="1371599" y="3065621"/>
            <a:ext cx="1219201" cy="1077218"/>
          </a:xfrm>
          <a:prstGeom prst="rect">
            <a:avLst/>
          </a:prstGeom>
          <a:noFill/>
          <a:ln w="9525">
            <a:noFill/>
            <a:miter lim="800000"/>
            <a:headEnd/>
            <a:tailEnd/>
          </a:ln>
          <a:effectLst/>
        </p:spPr>
        <p:txBody>
          <a:bodyPr vert="horz" wrap="square" lIns="0" tIns="45720" rIns="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0" cap="none" spc="0" normalizeH="0" noProof="0" dirty="0" smtClean="0">
                <a:ln>
                  <a:noFill/>
                </a:ln>
                <a:solidFill>
                  <a:schemeClr val="tx1"/>
                </a:solidFill>
                <a:effectLst/>
                <a:uLnTx/>
                <a:uFillTx/>
                <a:latin typeface="+mj-lt"/>
                <a:ea typeface="+mj-ea"/>
                <a:cs typeface="+mj-cs"/>
              </a:rPr>
              <a:t>File PCT, US &amp; Direct Countries (TW)</a:t>
            </a:r>
            <a:endParaRPr kumimoji="0" lang="en-US" sz="1600" b="0" i="0" u="none" strike="noStrike" kern="0" cap="none" spc="0" normalizeH="0" baseline="0" noProof="0" dirty="0" smtClean="0">
              <a:ln>
                <a:noFill/>
              </a:ln>
              <a:solidFill>
                <a:schemeClr val="tx1"/>
              </a:solidFill>
              <a:effectLst/>
              <a:uLnTx/>
              <a:uFillTx/>
              <a:latin typeface="+mj-lt"/>
              <a:ea typeface="+mj-ea"/>
              <a:cs typeface="+mj-cs"/>
            </a:endParaRPr>
          </a:p>
        </p:txBody>
      </p:sp>
      <p:cxnSp>
        <p:nvCxnSpPr>
          <p:cNvPr id="25" name="Straight Connector 24"/>
          <p:cNvCxnSpPr/>
          <p:nvPr/>
        </p:nvCxnSpPr>
        <p:spPr bwMode="auto">
          <a:xfrm>
            <a:off x="3287306" y="4314110"/>
            <a:ext cx="0" cy="609600"/>
          </a:xfrm>
          <a:prstGeom prst="line">
            <a:avLst/>
          </a:prstGeom>
          <a:solidFill>
            <a:schemeClr val="tx1"/>
          </a:solidFill>
          <a:ln w="31750" cap="flat" cmpd="sng" algn="ctr">
            <a:solidFill>
              <a:schemeClr val="tx1"/>
            </a:solidFill>
            <a:prstDash val="solid"/>
            <a:round/>
            <a:headEnd type="none" w="med" len="med"/>
            <a:tailEnd type="none" w="med" len="med"/>
          </a:ln>
          <a:effectLst/>
        </p:spPr>
      </p:cxnSp>
      <p:sp>
        <p:nvSpPr>
          <p:cNvPr id="26" name="TextBox 25"/>
          <p:cNvSpPr txBox="1"/>
          <p:nvPr/>
        </p:nvSpPr>
        <p:spPr bwMode="gray">
          <a:xfrm>
            <a:off x="2743200" y="4923710"/>
            <a:ext cx="1082027" cy="400110"/>
          </a:xfrm>
          <a:prstGeom prst="rect">
            <a:avLst/>
          </a:prstGeom>
          <a:noFill/>
          <a:ln w="9525">
            <a:noFill/>
            <a:miter lim="800000"/>
            <a:headEnd/>
            <a:tailEnd/>
          </a:ln>
          <a:effectLst/>
        </p:spPr>
        <p:txBody>
          <a:bodyPr vert="horz" wrap="none" lIns="0" tIns="45720" rIns="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kern="0" cap="none" spc="0" normalizeH="0" baseline="0" noProof="0" dirty="0" smtClean="0">
                <a:ln>
                  <a:noFill/>
                </a:ln>
                <a:solidFill>
                  <a:schemeClr val="tx1"/>
                </a:solidFill>
                <a:effectLst/>
                <a:uLnTx/>
                <a:uFillTx/>
                <a:latin typeface="+mj-lt"/>
                <a:ea typeface="+mj-ea"/>
                <a:cs typeface="+mj-cs"/>
              </a:rPr>
              <a:t>2.5 years</a:t>
            </a:r>
          </a:p>
        </p:txBody>
      </p:sp>
      <p:sp>
        <p:nvSpPr>
          <p:cNvPr id="27" name="TextBox 26"/>
          <p:cNvSpPr txBox="1"/>
          <p:nvPr/>
        </p:nvSpPr>
        <p:spPr bwMode="gray">
          <a:xfrm>
            <a:off x="2666999" y="2819400"/>
            <a:ext cx="1219201" cy="1323439"/>
          </a:xfrm>
          <a:prstGeom prst="rect">
            <a:avLst/>
          </a:prstGeom>
          <a:noFill/>
          <a:ln w="9525">
            <a:noFill/>
            <a:miter lim="800000"/>
            <a:headEnd/>
            <a:tailEnd/>
          </a:ln>
          <a:effectLst/>
        </p:spPr>
        <p:txBody>
          <a:bodyPr vert="horz" wrap="square" lIns="0" tIns="45720" rIns="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0" cap="none" spc="0" normalizeH="0" noProof="0" dirty="0" smtClean="0">
                <a:ln>
                  <a:noFill/>
                </a:ln>
                <a:solidFill>
                  <a:schemeClr val="tx1"/>
                </a:solidFill>
                <a:effectLst/>
                <a:uLnTx/>
                <a:uFillTx/>
                <a:latin typeface="+mj-lt"/>
                <a:ea typeface="+mj-ea"/>
                <a:cs typeface="+mj-cs"/>
              </a:rPr>
              <a:t>Enter Foreign Countries</a:t>
            </a:r>
          </a:p>
          <a:p>
            <a:pPr marL="0" marR="0" indent="0" algn="ctr" defTabSz="914400" rtl="0" eaLnBrk="1" fontAlgn="base" latinLnBrk="0" hangingPunct="1">
              <a:lnSpc>
                <a:spcPct val="100000"/>
              </a:lnSpc>
              <a:spcBef>
                <a:spcPct val="0"/>
              </a:spcBef>
              <a:spcAft>
                <a:spcPct val="0"/>
              </a:spcAft>
              <a:buClrTx/>
              <a:buSzTx/>
              <a:buFontTx/>
              <a:buNone/>
              <a:tabLst/>
            </a:pPr>
            <a:r>
              <a:rPr lang="en-US" sz="1600" kern="0" baseline="0" dirty="0" smtClean="0">
                <a:latin typeface="+mj-lt"/>
                <a:ea typeface="+mj-ea"/>
                <a:cs typeface="+mj-cs"/>
              </a:rPr>
              <a:t>(&amp;</a:t>
            </a:r>
            <a:r>
              <a:rPr lang="en-US" sz="1600" kern="0" dirty="0" smtClean="0">
                <a:latin typeface="+mj-lt"/>
                <a:ea typeface="+mj-ea"/>
                <a:cs typeface="+mj-cs"/>
              </a:rPr>
              <a:t> US) from PCT</a:t>
            </a:r>
            <a:endParaRPr kumimoji="0" lang="en-US" sz="1600" b="0" i="0" u="none" strike="noStrike" kern="0" cap="none" spc="0" normalizeH="0" baseline="0" noProof="0" dirty="0" smtClean="0">
              <a:ln>
                <a:noFill/>
              </a:ln>
              <a:solidFill>
                <a:schemeClr val="tx1"/>
              </a:solidFill>
              <a:effectLst/>
              <a:uLnTx/>
              <a:uFillTx/>
              <a:latin typeface="+mj-lt"/>
              <a:ea typeface="+mj-ea"/>
              <a:cs typeface="+mj-cs"/>
            </a:endParaRPr>
          </a:p>
        </p:txBody>
      </p:sp>
      <p:cxnSp>
        <p:nvCxnSpPr>
          <p:cNvPr id="19" name="Straight Connector 18"/>
          <p:cNvCxnSpPr/>
          <p:nvPr/>
        </p:nvCxnSpPr>
        <p:spPr bwMode="auto">
          <a:xfrm>
            <a:off x="4735106" y="4314110"/>
            <a:ext cx="0" cy="609600"/>
          </a:xfrm>
          <a:prstGeom prst="line">
            <a:avLst/>
          </a:prstGeom>
          <a:solidFill>
            <a:schemeClr val="tx1"/>
          </a:solidFill>
          <a:ln w="31750" cap="flat" cmpd="sng" algn="ctr">
            <a:solidFill>
              <a:schemeClr val="tx1"/>
            </a:solidFill>
            <a:prstDash val="solid"/>
            <a:round/>
            <a:headEnd type="none" w="med" len="med"/>
            <a:tailEnd type="none" w="med" len="med"/>
          </a:ln>
          <a:effectLst/>
        </p:spPr>
      </p:cxnSp>
      <p:sp>
        <p:nvSpPr>
          <p:cNvPr id="20" name="TextBox 19"/>
          <p:cNvSpPr txBox="1"/>
          <p:nvPr/>
        </p:nvSpPr>
        <p:spPr bwMode="gray">
          <a:xfrm>
            <a:off x="4572000" y="4923710"/>
            <a:ext cx="525785" cy="400110"/>
          </a:xfrm>
          <a:prstGeom prst="rect">
            <a:avLst/>
          </a:prstGeom>
          <a:noFill/>
          <a:ln w="9525">
            <a:noFill/>
            <a:miter lim="800000"/>
            <a:headEnd/>
            <a:tailEnd/>
          </a:ln>
          <a:effectLst/>
        </p:spPr>
        <p:txBody>
          <a:bodyPr vert="horz" wrap="none" lIns="0" tIns="45720" rIns="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kern="0" cap="none" spc="0" normalizeH="0" baseline="0" noProof="0" dirty="0" smtClean="0">
                <a:ln>
                  <a:noFill/>
                </a:ln>
                <a:solidFill>
                  <a:schemeClr val="tx1"/>
                </a:solidFill>
                <a:effectLst/>
                <a:uLnTx/>
                <a:uFillTx/>
                <a:latin typeface="+mj-lt"/>
                <a:ea typeface="+mj-ea"/>
                <a:cs typeface="+mj-cs"/>
              </a:rPr>
              <a:t>3-7+</a:t>
            </a:r>
          </a:p>
        </p:txBody>
      </p:sp>
      <p:sp>
        <p:nvSpPr>
          <p:cNvPr id="28" name="TextBox 27"/>
          <p:cNvSpPr txBox="1"/>
          <p:nvPr/>
        </p:nvSpPr>
        <p:spPr bwMode="gray">
          <a:xfrm>
            <a:off x="4114799" y="3558064"/>
            <a:ext cx="1219201" cy="584775"/>
          </a:xfrm>
          <a:prstGeom prst="rect">
            <a:avLst/>
          </a:prstGeom>
          <a:noFill/>
          <a:ln w="9525">
            <a:noFill/>
            <a:miter lim="800000"/>
            <a:headEnd/>
            <a:tailEnd/>
          </a:ln>
          <a:effectLst/>
        </p:spPr>
        <p:txBody>
          <a:bodyPr vert="horz" wrap="square" lIns="0" tIns="45720" rIns="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kern="0" dirty="0" smtClean="0">
                <a:latin typeface="+mj-lt"/>
                <a:ea typeface="+mj-ea"/>
                <a:cs typeface="+mj-cs"/>
              </a:rPr>
              <a:t>Patent Issues</a:t>
            </a:r>
            <a:endParaRPr kumimoji="0" lang="en-US" sz="1600" b="0" i="0" u="none" strike="noStrike" kern="0" cap="none" spc="0" normalizeH="0" baseline="0" noProof="0" dirty="0" smtClean="0">
              <a:ln>
                <a:noFill/>
              </a:ln>
              <a:solidFill>
                <a:schemeClr val="tx1"/>
              </a:solidFill>
              <a:effectLst/>
              <a:uLnTx/>
              <a:uFillTx/>
              <a:latin typeface="+mj-lt"/>
              <a:ea typeface="+mj-ea"/>
              <a:cs typeface="+mj-cs"/>
            </a:endParaRPr>
          </a:p>
        </p:txBody>
      </p:sp>
      <p:cxnSp>
        <p:nvCxnSpPr>
          <p:cNvPr id="29" name="Straight Connector 28"/>
          <p:cNvCxnSpPr/>
          <p:nvPr/>
        </p:nvCxnSpPr>
        <p:spPr bwMode="auto">
          <a:xfrm>
            <a:off x="3962400" y="2133600"/>
            <a:ext cx="0" cy="609600"/>
          </a:xfrm>
          <a:prstGeom prst="line">
            <a:avLst/>
          </a:prstGeom>
          <a:solidFill>
            <a:schemeClr val="tx1"/>
          </a:solidFill>
          <a:ln w="38100" cap="flat" cmpd="sng" algn="ctr">
            <a:solidFill>
              <a:srgbClr val="FF0000"/>
            </a:solidFill>
            <a:prstDash val="sysDash"/>
            <a:round/>
            <a:headEnd type="none" w="med" len="med"/>
            <a:tailEnd type="triangle" w="lg" len="lg"/>
          </a:ln>
          <a:effectLst/>
        </p:spPr>
      </p:cxnSp>
    </p:spTree>
    <p:extLst>
      <p:ext uri="{BB962C8B-B14F-4D97-AF65-F5344CB8AC3E}">
        <p14:creationId xmlns:p14="http://schemas.microsoft.com/office/powerpoint/2010/main" val="36904683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of US Prosecution</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36</a:t>
            </a:fld>
            <a:endParaRPr lang="en-US" dirty="0"/>
          </a:p>
        </p:txBody>
      </p:sp>
      <p:cxnSp>
        <p:nvCxnSpPr>
          <p:cNvPr id="8" name="Straight Arrow Connector 7"/>
          <p:cNvCxnSpPr/>
          <p:nvPr/>
        </p:nvCxnSpPr>
        <p:spPr bwMode="auto">
          <a:xfrm>
            <a:off x="304800" y="4680942"/>
            <a:ext cx="8378825" cy="0"/>
          </a:xfrm>
          <a:prstGeom prst="straightConnector1">
            <a:avLst/>
          </a:prstGeom>
          <a:solidFill>
            <a:schemeClr val="tx1"/>
          </a:solidFill>
          <a:ln w="31750" cap="flat" cmpd="sng" algn="ctr">
            <a:solidFill>
              <a:schemeClr val="tx1"/>
            </a:solidFill>
            <a:prstDash val="solid"/>
            <a:round/>
            <a:headEnd type="none" w="med" len="med"/>
            <a:tailEnd type="triangle" w="lg" len="lg"/>
          </a:ln>
          <a:effectLst/>
        </p:spPr>
      </p:cxnSp>
      <p:cxnSp>
        <p:nvCxnSpPr>
          <p:cNvPr id="18" name="Straight Connector 17"/>
          <p:cNvCxnSpPr/>
          <p:nvPr/>
        </p:nvCxnSpPr>
        <p:spPr bwMode="auto">
          <a:xfrm>
            <a:off x="762000" y="4267200"/>
            <a:ext cx="0" cy="413742"/>
          </a:xfrm>
          <a:prstGeom prst="line">
            <a:avLst/>
          </a:prstGeom>
          <a:solidFill>
            <a:schemeClr val="tx1"/>
          </a:solidFill>
          <a:ln w="31750" cap="flat" cmpd="sng" algn="ctr">
            <a:solidFill>
              <a:schemeClr val="tx1"/>
            </a:solidFill>
            <a:prstDash val="solid"/>
            <a:round/>
            <a:headEnd type="none" w="med" len="med"/>
            <a:tailEnd type="none" w="med" len="med"/>
          </a:ln>
          <a:effectLst/>
        </p:spPr>
      </p:cxnSp>
      <p:sp>
        <p:nvSpPr>
          <p:cNvPr id="22" name="TextBox 21"/>
          <p:cNvSpPr txBox="1"/>
          <p:nvPr/>
        </p:nvSpPr>
        <p:spPr bwMode="gray">
          <a:xfrm>
            <a:off x="609601" y="4985742"/>
            <a:ext cx="355867" cy="400110"/>
          </a:xfrm>
          <a:prstGeom prst="rect">
            <a:avLst/>
          </a:prstGeom>
          <a:noFill/>
          <a:ln w="9525">
            <a:noFill/>
            <a:miter lim="800000"/>
            <a:headEnd/>
            <a:tailEnd/>
          </a:ln>
          <a:effectLst/>
        </p:spPr>
        <p:txBody>
          <a:bodyPr vert="horz" wrap="none" lIns="0" tIns="45720" rIns="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kern="0" dirty="0" smtClean="0">
                <a:latin typeface="+mj-lt"/>
                <a:ea typeface="+mj-ea"/>
                <a:cs typeface="+mj-cs"/>
              </a:rPr>
              <a:t>2.5</a:t>
            </a:r>
            <a:endParaRPr kumimoji="0" lang="en-US" sz="2000" b="0" i="0" u="none" strike="noStrike" kern="0" cap="none" spc="0" normalizeH="0" baseline="0" noProof="0" dirty="0" smtClean="0">
              <a:ln>
                <a:noFill/>
              </a:ln>
              <a:solidFill>
                <a:schemeClr val="tx1"/>
              </a:solidFill>
              <a:effectLst/>
              <a:uLnTx/>
              <a:uFillTx/>
              <a:latin typeface="+mj-lt"/>
              <a:ea typeface="+mj-ea"/>
              <a:cs typeface="+mj-cs"/>
            </a:endParaRPr>
          </a:p>
        </p:txBody>
      </p:sp>
      <p:sp>
        <p:nvSpPr>
          <p:cNvPr id="24" name="TextBox 23"/>
          <p:cNvSpPr txBox="1"/>
          <p:nvPr/>
        </p:nvSpPr>
        <p:spPr bwMode="gray">
          <a:xfrm>
            <a:off x="152400" y="3530025"/>
            <a:ext cx="1219201" cy="584775"/>
          </a:xfrm>
          <a:prstGeom prst="rect">
            <a:avLst/>
          </a:prstGeom>
          <a:noFill/>
          <a:ln w="9525">
            <a:noFill/>
            <a:miter lim="800000"/>
            <a:headEnd/>
            <a:tailEnd/>
          </a:ln>
          <a:effectLst/>
        </p:spPr>
        <p:txBody>
          <a:bodyPr vert="horz" wrap="square" lIns="0" tIns="45720" rIns="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0" cap="none" spc="0" normalizeH="0" noProof="0" dirty="0" smtClean="0">
                <a:ln>
                  <a:noFill/>
                </a:ln>
                <a:solidFill>
                  <a:schemeClr val="tx1"/>
                </a:solidFill>
                <a:effectLst/>
                <a:uLnTx/>
                <a:uFillTx/>
                <a:latin typeface="+mj-lt"/>
                <a:ea typeface="+mj-ea"/>
                <a:cs typeface="+mj-cs"/>
              </a:rPr>
              <a:t>National Phase</a:t>
            </a:r>
            <a:endParaRPr kumimoji="0" lang="en-US" sz="1600" b="0" i="0" u="none" strike="noStrike" kern="0" cap="none" spc="0" normalizeH="0" baseline="0" noProof="0" dirty="0" smtClean="0">
              <a:ln>
                <a:noFill/>
              </a:ln>
              <a:solidFill>
                <a:schemeClr val="tx1"/>
              </a:solidFill>
              <a:effectLst/>
              <a:uLnTx/>
              <a:uFillTx/>
              <a:latin typeface="+mj-lt"/>
              <a:ea typeface="+mj-ea"/>
              <a:cs typeface="+mj-cs"/>
            </a:endParaRPr>
          </a:p>
        </p:txBody>
      </p:sp>
      <p:cxnSp>
        <p:nvCxnSpPr>
          <p:cNvPr id="19" name="Straight Connector 18"/>
          <p:cNvCxnSpPr/>
          <p:nvPr/>
        </p:nvCxnSpPr>
        <p:spPr bwMode="auto">
          <a:xfrm>
            <a:off x="8240306" y="4423052"/>
            <a:ext cx="0" cy="609600"/>
          </a:xfrm>
          <a:prstGeom prst="line">
            <a:avLst/>
          </a:prstGeom>
          <a:solidFill>
            <a:schemeClr val="tx1"/>
          </a:solidFill>
          <a:ln w="31750" cap="flat" cmpd="sng" algn="ctr">
            <a:solidFill>
              <a:schemeClr val="tx1"/>
            </a:solidFill>
            <a:prstDash val="solid"/>
            <a:round/>
            <a:headEnd type="none" w="med" len="med"/>
            <a:tailEnd type="none" w="med" len="med"/>
          </a:ln>
          <a:effectLst/>
        </p:spPr>
      </p:cxnSp>
      <p:sp>
        <p:nvSpPr>
          <p:cNvPr id="20" name="TextBox 19"/>
          <p:cNvSpPr txBox="1"/>
          <p:nvPr/>
        </p:nvSpPr>
        <p:spPr bwMode="gray">
          <a:xfrm>
            <a:off x="8077200" y="5032652"/>
            <a:ext cx="370294" cy="400110"/>
          </a:xfrm>
          <a:prstGeom prst="rect">
            <a:avLst/>
          </a:prstGeom>
          <a:noFill/>
          <a:ln w="9525">
            <a:noFill/>
            <a:miter lim="800000"/>
            <a:headEnd/>
            <a:tailEnd/>
          </a:ln>
          <a:effectLst/>
        </p:spPr>
        <p:txBody>
          <a:bodyPr vert="horz" wrap="none" lIns="0" tIns="45720" rIns="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kern="0" cap="none" spc="0" normalizeH="0" baseline="0" noProof="0" dirty="0" smtClean="0">
                <a:ln>
                  <a:noFill/>
                </a:ln>
                <a:solidFill>
                  <a:schemeClr val="tx1"/>
                </a:solidFill>
                <a:effectLst/>
                <a:uLnTx/>
                <a:uFillTx/>
                <a:latin typeface="+mj-lt"/>
                <a:ea typeface="+mj-ea"/>
                <a:cs typeface="+mj-cs"/>
              </a:rPr>
              <a:t>3-7</a:t>
            </a:r>
          </a:p>
        </p:txBody>
      </p:sp>
      <p:sp>
        <p:nvSpPr>
          <p:cNvPr id="28" name="TextBox 27"/>
          <p:cNvSpPr txBox="1"/>
          <p:nvPr/>
        </p:nvSpPr>
        <p:spPr bwMode="gray">
          <a:xfrm>
            <a:off x="7619999" y="3667006"/>
            <a:ext cx="1219201" cy="584775"/>
          </a:xfrm>
          <a:prstGeom prst="rect">
            <a:avLst/>
          </a:prstGeom>
          <a:noFill/>
          <a:ln w="9525">
            <a:noFill/>
            <a:miter lim="800000"/>
            <a:headEnd/>
            <a:tailEnd/>
          </a:ln>
          <a:effectLst/>
        </p:spPr>
        <p:txBody>
          <a:bodyPr vert="horz" wrap="square" lIns="0" tIns="45720" rIns="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kern="0" dirty="0" smtClean="0">
                <a:latin typeface="+mj-lt"/>
                <a:ea typeface="+mj-ea"/>
                <a:cs typeface="+mj-cs"/>
              </a:rPr>
              <a:t>Patent Issues</a:t>
            </a:r>
            <a:endParaRPr kumimoji="0" lang="en-US" sz="1600" b="0" i="0" u="none" strike="noStrike" kern="0" cap="none" spc="0" normalizeH="0" baseline="0" noProof="0" dirty="0" smtClean="0">
              <a:ln>
                <a:noFill/>
              </a:ln>
              <a:solidFill>
                <a:schemeClr val="tx1"/>
              </a:solidFill>
              <a:effectLst/>
              <a:uLnTx/>
              <a:uFillTx/>
              <a:latin typeface="+mj-lt"/>
              <a:ea typeface="+mj-ea"/>
              <a:cs typeface="+mj-cs"/>
            </a:endParaRPr>
          </a:p>
        </p:txBody>
      </p:sp>
      <p:sp>
        <p:nvSpPr>
          <p:cNvPr id="13" name="TextBox 12"/>
          <p:cNvSpPr txBox="1"/>
          <p:nvPr/>
        </p:nvSpPr>
        <p:spPr bwMode="gray">
          <a:xfrm>
            <a:off x="1371600" y="2621340"/>
            <a:ext cx="1447800" cy="1569660"/>
          </a:xfrm>
          <a:prstGeom prst="rect">
            <a:avLst/>
          </a:prstGeom>
          <a:noFill/>
          <a:ln w="9525">
            <a:noFill/>
            <a:miter lim="800000"/>
            <a:headEnd/>
            <a:tailEnd/>
          </a:ln>
          <a:effectLst/>
        </p:spPr>
        <p:txBody>
          <a:bodyPr vert="horz" wrap="square" lIns="0" tIns="45720" rIns="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0" cap="none" spc="0" normalizeH="0" noProof="0" dirty="0" smtClean="0">
                <a:ln>
                  <a:noFill/>
                </a:ln>
                <a:solidFill>
                  <a:schemeClr val="tx1"/>
                </a:solidFill>
                <a:effectLst/>
                <a:uLnTx/>
                <a:uFillTx/>
                <a:latin typeface="+mj-lt"/>
                <a:ea typeface="+mj-ea"/>
                <a:cs typeface="+mj-cs"/>
              </a:rPr>
              <a:t>Restriction Requirement</a:t>
            </a:r>
          </a:p>
          <a:p>
            <a:pPr marL="0" marR="0" indent="0" algn="ctr" defTabSz="914400" rtl="0" eaLnBrk="1" fontAlgn="base" latinLnBrk="0" hangingPunct="1">
              <a:lnSpc>
                <a:spcPct val="100000"/>
              </a:lnSpc>
              <a:spcBef>
                <a:spcPct val="0"/>
              </a:spcBef>
              <a:spcAft>
                <a:spcPct val="0"/>
              </a:spcAft>
              <a:buClrTx/>
              <a:buSzTx/>
              <a:buFontTx/>
              <a:buNone/>
              <a:tabLst/>
            </a:pPr>
            <a:r>
              <a:rPr lang="en-US" sz="1600" kern="0" baseline="0" dirty="0" smtClean="0">
                <a:latin typeface="+mj-lt"/>
                <a:ea typeface="+mj-ea"/>
                <a:cs typeface="+mj-cs"/>
              </a:rPr>
              <a:t>(2-month initial</a:t>
            </a:r>
            <a:r>
              <a:rPr lang="en-US" sz="1600" kern="0" dirty="0" smtClean="0">
                <a:latin typeface="+mj-lt"/>
                <a:ea typeface="+mj-ea"/>
                <a:cs typeface="+mj-cs"/>
              </a:rPr>
              <a:t> deadline; extendible by 5 months)</a:t>
            </a:r>
            <a:endParaRPr kumimoji="0" lang="en-US" sz="1600" b="0" i="0" u="none" strike="noStrike" kern="0" cap="none" spc="0" normalizeH="0" baseline="0" noProof="0" dirty="0" smtClean="0">
              <a:ln>
                <a:noFill/>
              </a:ln>
              <a:solidFill>
                <a:schemeClr val="tx1"/>
              </a:solidFill>
              <a:effectLst/>
              <a:uLnTx/>
              <a:uFillTx/>
              <a:latin typeface="+mj-lt"/>
              <a:ea typeface="+mj-ea"/>
              <a:cs typeface="+mj-cs"/>
            </a:endParaRPr>
          </a:p>
        </p:txBody>
      </p:sp>
      <p:sp>
        <p:nvSpPr>
          <p:cNvPr id="16" name="TextBox 15"/>
          <p:cNvSpPr txBox="1"/>
          <p:nvPr/>
        </p:nvSpPr>
        <p:spPr bwMode="gray">
          <a:xfrm>
            <a:off x="3048000" y="2621340"/>
            <a:ext cx="1447800" cy="1569660"/>
          </a:xfrm>
          <a:prstGeom prst="rect">
            <a:avLst/>
          </a:prstGeom>
          <a:noFill/>
          <a:ln w="9525">
            <a:noFill/>
            <a:miter lim="800000"/>
            <a:headEnd/>
            <a:tailEnd/>
          </a:ln>
          <a:effectLst/>
        </p:spPr>
        <p:txBody>
          <a:bodyPr vert="horz" wrap="square" lIns="0" tIns="45720" rIns="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0" cap="none" spc="0" normalizeH="0" noProof="0" dirty="0" smtClean="0">
                <a:ln>
                  <a:noFill/>
                </a:ln>
                <a:solidFill>
                  <a:schemeClr val="tx1"/>
                </a:solidFill>
                <a:effectLst/>
                <a:uLnTx/>
                <a:uFillTx/>
                <a:latin typeface="+mj-lt"/>
                <a:ea typeface="+mj-ea"/>
                <a:cs typeface="+mj-cs"/>
              </a:rPr>
              <a:t>Non-Final Office Action</a:t>
            </a:r>
          </a:p>
          <a:p>
            <a:pPr marL="0" marR="0" indent="0" algn="ctr" defTabSz="914400" rtl="0" eaLnBrk="1" fontAlgn="base" latinLnBrk="0" hangingPunct="1">
              <a:lnSpc>
                <a:spcPct val="100000"/>
              </a:lnSpc>
              <a:spcBef>
                <a:spcPct val="0"/>
              </a:spcBef>
              <a:spcAft>
                <a:spcPct val="0"/>
              </a:spcAft>
              <a:buClrTx/>
              <a:buSzTx/>
              <a:buFontTx/>
              <a:buNone/>
              <a:tabLst/>
            </a:pPr>
            <a:r>
              <a:rPr lang="en-US" sz="1600" kern="0" baseline="0" dirty="0" smtClean="0">
                <a:latin typeface="+mj-lt"/>
                <a:ea typeface="+mj-ea"/>
                <a:cs typeface="+mj-cs"/>
              </a:rPr>
              <a:t>(3-month initial deadline; extendible</a:t>
            </a:r>
            <a:r>
              <a:rPr lang="en-US" sz="1600" kern="0" dirty="0" smtClean="0">
                <a:latin typeface="+mj-lt"/>
                <a:ea typeface="+mj-ea"/>
                <a:cs typeface="+mj-cs"/>
              </a:rPr>
              <a:t> by 3 months)</a:t>
            </a:r>
            <a:endParaRPr kumimoji="0" lang="en-US" sz="1600" b="0" i="0" u="none" strike="noStrike" kern="0" cap="none" spc="0" normalizeH="0" baseline="0" noProof="0" dirty="0" smtClean="0">
              <a:ln>
                <a:noFill/>
              </a:ln>
              <a:solidFill>
                <a:schemeClr val="tx1"/>
              </a:solidFill>
              <a:effectLst/>
              <a:uLnTx/>
              <a:uFillTx/>
              <a:latin typeface="+mj-lt"/>
              <a:ea typeface="+mj-ea"/>
              <a:cs typeface="+mj-cs"/>
            </a:endParaRPr>
          </a:p>
        </p:txBody>
      </p:sp>
      <p:sp>
        <p:nvSpPr>
          <p:cNvPr id="23" name="TextBox 22"/>
          <p:cNvSpPr txBox="1"/>
          <p:nvPr/>
        </p:nvSpPr>
        <p:spPr bwMode="gray">
          <a:xfrm>
            <a:off x="2209800" y="5181600"/>
            <a:ext cx="1295401" cy="830997"/>
          </a:xfrm>
          <a:prstGeom prst="rect">
            <a:avLst/>
          </a:prstGeom>
          <a:noFill/>
          <a:ln w="9525">
            <a:noFill/>
            <a:miter lim="800000"/>
            <a:headEnd/>
            <a:tailEnd/>
          </a:ln>
          <a:effectLst/>
        </p:spPr>
        <p:txBody>
          <a:bodyPr vert="horz" wrap="square" lIns="0" tIns="45720" rIns="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0" cap="none" spc="0" normalizeH="0" noProof="0" dirty="0" smtClean="0">
                <a:ln>
                  <a:noFill/>
                </a:ln>
                <a:solidFill>
                  <a:schemeClr val="tx1"/>
                </a:solidFill>
                <a:effectLst/>
                <a:uLnTx/>
                <a:uFillTx/>
                <a:latin typeface="+mj-lt"/>
                <a:ea typeface="+mj-ea"/>
                <a:cs typeface="+mj-cs"/>
              </a:rPr>
              <a:t>Response to Restriction Requirement</a:t>
            </a:r>
            <a:endParaRPr kumimoji="0" lang="en-US" sz="1600" b="0" i="0" u="none" strike="noStrike" kern="0" cap="none" spc="0" normalizeH="0" baseline="0" noProof="0" dirty="0" smtClean="0">
              <a:ln>
                <a:noFill/>
              </a:ln>
              <a:solidFill>
                <a:schemeClr val="tx1"/>
              </a:solidFill>
              <a:effectLst/>
              <a:uLnTx/>
              <a:uFillTx/>
              <a:latin typeface="+mj-lt"/>
              <a:ea typeface="+mj-ea"/>
              <a:cs typeface="+mj-cs"/>
            </a:endParaRPr>
          </a:p>
        </p:txBody>
      </p:sp>
      <p:sp>
        <p:nvSpPr>
          <p:cNvPr id="27" name="TextBox 26"/>
          <p:cNvSpPr txBox="1"/>
          <p:nvPr/>
        </p:nvSpPr>
        <p:spPr bwMode="gray">
          <a:xfrm>
            <a:off x="4724400" y="2604969"/>
            <a:ext cx="1447800" cy="1569660"/>
          </a:xfrm>
          <a:prstGeom prst="rect">
            <a:avLst/>
          </a:prstGeom>
          <a:noFill/>
          <a:ln w="9525">
            <a:noFill/>
            <a:miter lim="800000"/>
            <a:headEnd/>
            <a:tailEnd/>
          </a:ln>
          <a:effectLst/>
        </p:spPr>
        <p:txBody>
          <a:bodyPr vert="horz" wrap="square" lIns="0" tIns="45720" rIns="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kern="0" cap="none" spc="0" normalizeH="0" noProof="0" dirty="0" smtClean="0">
                <a:ln>
                  <a:noFill/>
                </a:ln>
                <a:solidFill>
                  <a:schemeClr val="tx1"/>
                </a:solidFill>
                <a:effectLst/>
                <a:uLnTx/>
                <a:uFillTx/>
                <a:latin typeface="+mj-lt"/>
                <a:ea typeface="+mj-ea"/>
                <a:cs typeface="+mj-cs"/>
              </a:rPr>
              <a:t>FINAL </a:t>
            </a:r>
            <a:br>
              <a:rPr kumimoji="0" lang="en-US" sz="1600" b="1" i="0" u="none" strike="noStrike" kern="0" cap="none" spc="0" normalizeH="0" noProof="0" dirty="0" smtClean="0">
                <a:ln>
                  <a:noFill/>
                </a:ln>
                <a:solidFill>
                  <a:schemeClr val="tx1"/>
                </a:solidFill>
                <a:effectLst/>
                <a:uLnTx/>
                <a:uFillTx/>
                <a:latin typeface="+mj-lt"/>
                <a:ea typeface="+mj-ea"/>
                <a:cs typeface="+mj-cs"/>
              </a:rPr>
            </a:br>
            <a:r>
              <a:rPr kumimoji="0" lang="en-US" sz="1600" b="1" i="0" u="none" strike="noStrike" kern="0" cap="none" spc="0" normalizeH="0" noProof="0" dirty="0" smtClean="0">
                <a:ln>
                  <a:noFill/>
                </a:ln>
                <a:solidFill>
                  <a:schemeClr val="tx1"/>
                </a:solidFill>
                <a:effectLst/>
                <a:uLnTx/>
                <a:uFillTx/>
                <a:latin typeface="+mj-lt"/>
                <a:ea typeface="+mj-ea"/>
                <a:cs typeface="+mj-cs"/>
              </a:rPr>
              <a:t>Office Action</a:t>
            </a:r>
          </a:p>
          <a:p>
            <a:pPr marL="0" marR="0" indent="0" algn="ctr" defTabSz="914400" rtl="0" eaLnBrk="1" fontAlgn="base" latinLnBrk="0" hangingPunct="1">
              <a:lnSpc>
                <a:spcPct val="100000"/>
              </a:lnSpc>
              <a:spcBef>
                <a:spcPct val="0"/>
              </a:spcBef>
              <a:spcAft>
                <a:spcPct val="0"/>
              </a:spcAft>
              <a:buClrTx/>
              <a:buSzTx/>
              <a:buFontTx/>
              <a:buNone/>
              <a:tabLst/>
            </a:pPr>
            <a:r>
              <a:rPr lang="en-US" sz="1600" kern="0" baseline="0" dirty="0" smtClean="0">
                <a:latin typeface="+mj-lt"/>
                <a:ea typeface="+mj-ea"/>
                <a:cs typeface="+mj-cs"/>
              </a:rPr>
              <a:t>(3-month initial deadline; extendible</a:t>
            </a:r>
            <a:r>
              <a:rPr lang="en-US" sz="1600" kern="0" dirty="0" smtClean="0">
                <a:latin typeface="+mj-lt"/>
                <a:ea typeface="+mj-ea"/>
                <a:cs typeface="+mj-cs"/>
              </a:rPr>
              <a:t> by 3 months)</a:t>
            </a:r>
            <a:endParaRPr kumimoji="0" lang="en-US" sz="1600" b="0" i="0" u="none" strike="noStrike" kern="0" cap="none" spc="0" normalizeH="0" baseline="0" noProof="0" dirty="0" smtClean="0">
              <a:ln>
                <a:noFill/>
              </a:ln>
              <a:solidFill>
                <a:schemeClr val="tx1"/>
              </a:solidFill>
              <a:effectLst/>
              <a:uLnTx/>
              <a:uFillTx/>
              <a:latin typeface="+mj-lt"/>
              <a:ea typeface="+mj-ea"/>
              <a:cs typeface="+mj-cs"/>
            </a:endParaRPr>
          </a:p>
        </p:txBody>
      </p:sp>
      <p:sp>
        <p:nvSpPr>
          <p:cNvPr id="30" name="TextBox 29"/>
          <p:cNvSpPr txBox="1"/>
          <p:nvPr/>
        </p:nvSpPr>
        <p:spPr bwMode="gray">
          <a:xfrm>
            <a:off x="3809999" y="5210889"/>
            <a:ext cx="1447801" cy="830997"/>
          </a:xfrm>
          <a:prstGeom prst="rect">
            <a:avLst/>
          </a:prstGeom>
          <a:noFill/>
          <a:ln w="9525">
            <a:noFill/>
            <a:miter lim="800000"/>
            <a:headEnd/>
            <a:tailEnd/>
          </a:ln>
          <a:effectLst/>
        </p:spPr>
        <p:txBody>
          <a:bodyPr vert="horz" wrap="square" lIns="0" tIns="45720" rIns="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0" cap="none" spc="0" normalizeH="0" noProof="0" dirty="0" smtClean="0">
                <a:ln>
                  <a:noFill/>
                </a:ln>
                <a:solidFill>
                  <a:schemeClr val="tx1"/>
                </a:solidFill>
                <a:effectLst/>
                <a:uLnTx/>
                <a:uFillTx/>
                <a:latin typeface="+mj-lt"/>
                <a:ea typeface="+mj-ea"/>
                <a:cs typeface="+mj-cs"/>
              </a:rPr>
              <a:t>Response to Non-Final Office Action</a:t>
            </a:r>
            <a:endParaRPr kumimoji="0" lang="en-US" sz="1600" b="0" i="0" u="none" strike="noStrike" kern="0" cap="none" spc="0" normalizeH="0" baseline="0" noProof="0" dirty="0" smtClean="0">
              <a:ln>
                <a:noFill/>
              </a:ln>
              <a:solidFill>
                <a:schemeClr val="tx1"/>
              </a:solidFill>
              <a:effectLst/>
              <a:uLnTx/>
              <a:uFillTx/>
              <a:latin typeface="+mj-lt"/>
              <a:ea typeface="+mj-ea"/>
              <a:cs typeface="+mj-cs"/>
            </a:endParaRPr>
          </a:p>
        </p:txBody>
      </p:sp>
      <p:sp>
        <p:nvSpPr>
          <p:cNvPr id="36" name="TextBox 35"/>
          <p:cNvSpPr txBox="1"/>
          <p:nvPr/>
        </p:nvSpPr>
        <p:spPr bwMode="gray">
          <a:xfrm>
            <a:off x="6934201" y="4995921"/>
            <a:ext cx="370294" cy="400110"/>
          </a:xfrm>
          <a:prstGeom prst="rect">
            <a:avLst/>
          </a:prstGeom>
          <a:noFill/>
          <a:ln w="9525">
            <a:noFill/>
            <a:miter lim="800000"/>
            <a:headEnd/>
            <a:tailEnd/>
          </a:ln>
          <a:effectLst/>
        </p:spPr>
        <p:txBody>
          <a:bodyPr vert="horz" wrap="none" lIns="0" tIns="45720" rIns="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kern="0" dirty="0" smtClean="0">
                <a:latin typeface="+mj-lt"/>
                <a:ea typeface="+mj-ea"/>
                <a:cs typeface="+mj-cs"/>
              </a:rPr>
              <a:t>5-6</a:t>
            </a:r>
            <a:endParaRPr kumimoji="0" lang="en-US" sz="2000" b="0" i="0" u="none" strike="noStrike" kern="0" cap="none" spc="0" normalizeH="0" baseline="0" noProof="0" dirty="0" smtClean="0">
              <a:ln>
                <a:noFill/>
              </a:ln>
              <a:solidFill>
                <a:schemeClr val="tx1"/>
              </a:solidFill>
              <a:effectLst/>
              <a:uLnTx/>
              <a:uFillTx/>
              <a:latin typeface="+mj-lt"/>
              <a:ea typeface="+mj-ea"/>
              <a:cs typeface="+mj-cs"/>
            </a:endParaRPr>
          </a:p>
        </p:txBody>
      </p:sp>
      <p:sp>
        <p:nvSpPr>
          <p:cNvPr id="37" name="TextBox 36"/>
          <p:cNvSpPr txBox="1"/>
          <p:nvPr/>
        </p:nvSpPr>
        <p:spPr bwMode="gray">
          <a:xfrm>
            <a:off x="6324600" y="3852446"/>
            <a:ext cx="1447800" cy="338554"/>
          </a:xfrm>
          <a:prstGeom prst="rect">
            <a:avLst/>
          </a:prstGeom>
          <a:noFill/>
          <a:ln w="9525">
            <a:noFill/>
            <a:miter lim="800000"/>
            <a:headEnd/>
            <a:tailEnd/>
          </a:ln>
          <a:effectLst/>
        </p:spPr>
        <p:txBody>
          <a:bodyPr vert="horz" wrap="square" lIns="0" tIns="45720" rIns="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1600" b="1" kern="0" dirty="0" smtClean="0">
                <a:latin typeface="+mj-lt"/>
                <a:ea typeface="+mj-ea"/>
                <a:cs typeface="+mj-cs"/>
              </a:rPr>
              <a:t>Allowance</a:t>
            </a:r>
            <a:endParaRPr kumimoji="0" lang="en-US" sz="1600" b="0" i="0" u="none" strike="noStrike" kern="0" cap="none" spc="0" normalizeH="0" baseline="0" noProof="0" dirty="0" smtClean="0">
              <a:ln>
                <a:noFill/>
              </a:ln>
              <a:solidFill>
                <a:schemeClr val="tx1"/>
              </a:solidFill>
              <a:effectLst/>
              <a:uLnTx/>
              <a:uFillTx/>
              <a:latin typeface="+mj-lt"/>
              <a:ea typeface="+mj-ea"/>
              <a:cs typeface="+mj-cs"/>
            </a:endParaRPr>
          </a:p>
        </p:txBody>
      </p:sp>
      <p:sp>
        <p:nvSpPr>
          <p:cNvPr id="39" name="TextBox 38"/>
          <p:cNvSpPr txBox="1"/>
          <p:nvPr/>
        </p:nvSpPr>
        <p:spPr bwMode="gray">
          <a:xfrm>
            <a:off x="5410199" y="5210889"/>
            <a:ext cx="1447801" cy="830997"/>
          </a:xfrm>
          <a:prstGeom prst="rect">
            <a:avLst/>
          </a:prstGeom>
          <a:noFill/>
          <a:ln w="9525">
            <a:noFill/>
            <a:miter lim="800000"/>
            <a:headEnd/>
            <a:tailEnd/>
          </a:ln>
          <a:effectLst/>
        </p:spPr>
        <p:txBody>
          <a:bodyPr vert="horz" wrap="square" lIns="0" tIns="45720" rIns="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0" cap="none" spc="0" normalizeH="0" noProof="0" dirty="0" smtClean="0">
                <a:ln>
                  <a:noFill/>
                </a:ln>
                <a:solidFill>
                  <a:schemeClr val="tx1"/>
                </a:solidFill>
                <a:effectLst/>
                <a:uLnTx/>
                <a:uFillTx/>
                <a:latin typeface="+mj-lt"/>
                <a:ea typeface="+mj-ea"/>
                <a:cs typeface="+mj-cs"/>
              </a:rPr>
              <a:t>Response to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kern="0" cap="none" spc="0" normalizeH="0" noProof="0" dirty="0" smtClean="0">
                <a:ln>
                  <a:noFill/>
                </a:ln>
                <a:solidFill>
                  <a:schemeClr val="tx1"/>
                </a:solidFill>
                <a:effectLst/>
                <a:uLnTx/>
                <a:uFillTx/>
                <a:latin typeface="+mj-lt"/>
                <a:ea typeface="+mj-ea"/>
                <a:cs typeface="+mj-cs"/>
              </a:rPr>
              <a:t>Final Office Action</a:t>
            </a:r>
            <a:endParaRPr kumimoji="0" lang="en-US" sz="1600" b="0" i="0" u="none" strike="noStrike" kern="0" cap="none" spc="0" normalizeH="0" baseline="0" noProof="0" dirty="0" smtClean="0">
              <a:ln>
                <a:noFill/>
              </a:ln>
              <a:solidFill>
                <a:schemeClr val="tx1"/>
              </a:solidFill>
              <a:effectLst/>
              <a:uLnTx/>
              <a:uFillTx/>
              <a:latin typeface="+mj-lt"/>
              <a:ea typeface="+mj-ea"/>
              <a:cs typeface="+mj-cs"/>
            </a:endParaRPr>
          </a:p>
        </p:txBody>
      </p:sp>
      <p:cxnSp>
        <p:nvCxnSpPr>
          <p:cNvPr id="40" name="Straight Connector 39"/>
          <p:cNvCxnSpPr/>
          <p:nvPr/>
        </p:nvCxnSpPr>
        <p:spPr bwMode="auto">
          <a:xfrm>
            <a:off x="7086600" y="4423052"/>
            <a:ext cx="0" cy="528698"/>
          </a:xfrm>
          <a:prstGeom prst="line">
            <a:avLst/>
          </a:prstGeom>
          <a:solidFill>
            <a:schemeClr val="tx1"/>
          </a:solidFill>
          <a:ln w="31750"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a:off x="2133600" y="4251781"/>
            <a:ext cx="0" cy="413742"/>
          </a:xfrm>
          <a:prstGeom prst="line">
            <a:avLst/>
          </a:prstGeom>
          <a:solidFill>
            <a:schemeClr val="tx1"/>
          </a:solidFill>
          <a:ln w="31750" cap="flat" cmpd="sng" algn="ctr">
            <a:solidFill>
              <a:schemeClr val="tx1"/>
            </a:solidFill>
            <a:prstDash val="solid"/>
            <a:round/>
            <a:headEnd type="none" w="med" len="med"/>
            <a:tailEnd type="none" w="med" len="med"/>
          </a:ln>
          <a:effectLst/>
        </p:spPr>
      </p:cxnSp>
      <p:cxnSp>
        <p:nvCxnSpPr>
          <p:cNvPr id="42" name="Straight Connector 41"/>
          <p:cNvCxnSpPr/>
          <p:nvPr/>
        </p:nvCxnSpPr>
        <p:spPr bwMode="auto">
          <a:xfrm>
            <a:off x="2895600" y="4680942"/>
            <a:ext cx="0" cy="413742"/>
          </a:xfrm>
          <a:prstGeom prst="line">
            <a:avLst/>
          </a:prstGeom>
          <a:solidFill>
            <a:schemeClr val="tx1"/>
          </a:solidFill>
          <a:ln w="31750"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a:off x="3809999" y="4262106"/>
            <a:ext cx="0" cy="413742"/>
          </a:xfrm>
          <a:prstGeom prst="line">
            <a:avLst/>
          </a:prstGeom>
          <a:solidFill>
            <a:schemeClr val="tx1"/>
          </a:solidFill>
          <a:ln w="31750"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a:off x="4572000" y="4680942"/>
            <a:ext cx="0" cy="413742"/>
          </a:xfrm>
          <a:prstGeom prst="line">
            <a:avLst/>
          </a:prstGeom>
          <a:solidFill>
            <a:schemeClr val="tx1"/>
          </a:solidFill>
          <a:ln w="31750"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a:off x="5562600" y="4262106"/>
            <a:ext cx="0" cy="413742"/>
          </a:xfrm>
          <a:prstGeom prst="line">
            <a:avLst/>
          </a:prstGeom>
          <a:solidFill>
            <a:schemeClr val="tx1"/>
          </a:solidFill>
          <a:ln w="31750"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a:off x="6172200" y="4680942"/>
            <a:ext cx="0" cy="413742"/>
          </a:xfrm>
          <a:prstGeom prst="line">
            <a:avLst/>
          </a:prstGeom>
          <a:solidFill>
            <a:schemeClr val="tx1"/>
          </a:solidFill>
          <a:ln w="3175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9769677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My Invention Patentable?</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37</a:t>
            </a:fld>
            <a:endParaRPr lang="en-US" dirty="0"/>
          </a:p>
        </p:txBody>
      </p:sp>
      <p:sp>
        <p:nvSpPr>
          <p:cNvPr id="4" name="Text Placeholder 3"/>
          <p:cNvSpPr>
            <a:spLocks noGrp="1"/>
          </p:cNvSpPr>
          <p:nvPr>
            <p:ph type="body" sz="quarter" idx="11"/>
          </p:nvPr>
        </p:nvSpPr>
        <p:spPr/>
        <p:txBody>
          <a:bodyPr/>
          <a:lstStyle/>
          <a:p>
            <a:r>
              <a:rPr lang="en-US" dirty="0" smtClean="0"/>
              <a:t>Must meet statutory category of subject matter (35 </a:t>
            </a:r>
            <a:r>
              <a:rPr lang="en-US" dirty="0"/>
              <a:t>USC </a:t>
            </a:r>
            <a:r>
              <a:rPr lang="en-US" dirty="0" smtClean="0"/>
              <a:t>101 – machine, composition of matter, methods, etc.)</a:t>
            </a:r>
            <a:endParaRPr lang="en-US" dirty="0"/>
          </a:p>
          <a:p>
            <a:r>
              <a:rPr lang="en-US" dirty="0" smtClean="0"/>
              <a:t>Must </a:t>
            </a:r>
            <a:r>
              <a:rPr lang="en-US" dirty="0"/>
              <a:t>be novel (35 USC 102) </a:t>
            </a:r>
            <a:r>
              <a:rPr lang="en-US" dirty="0">
                <a:sym typeface="Wingdings" panose="05000000000000000000" pitchFamily="2" charset="2"/>
              </a:rPr>
              <a:t> </a:t>
            </a:r>
            <a:r>
              <a:rPr lang="en-US" dirty="0" smtClean="0">
                <a:sym typeface="Wingdings" panose="05000000000000000000" pitchFamily="2" charset="2"/>
              </a:rPr>
              <a:t>Has anyone else done the exact same thing?</a:t>
            </a:r>
            <a:endParaRPr lang="en-US" dirty="0">
              <a:sym typeface="Wingdings" panose="05000000000000000000" pitchFamily="2" charset="2"/>
            </a:endParaRPr>
          </a:p>
          <a:p>
            <a:r>
              <a:rPr lang="en-US" dirty="0"/>
              <a:t>Must be non-obvious (35 USC 103) </a:t>
            </a:r>
            <a:r>
              <a:rPr lang="en-US" dirty="0">
                <a:sym typeface="Wingdings" panose="05000000000000000000" pitchFamily="2" charset="2"/>
              </a:rPr>
              <a:t> </a:t>
            </a:r>
            <a:r>
              <a:rPr lang="en-US" dirty="0" smtClean="0">
                <a:sym typeface="Wingdings" panose="05000000000000000000" pitchFamily="2" charset="2"/>
              </a:rPr>
              <a:t>Is my innovation inventive enough?</a:t>
            </a:r>
            <a:endParaRPr lang="en-US" dirty="0">
              <a:sym typeface="Wingdings" panose="05000000000000000000" pitchFamily="2" charset="2"/>
            </a:endParaRPr>
          </a:p>
          <a:p>
            <a:r>
              <a:rPr lang="en-US" i="1" dirty="0" smtClean="0"/>
              <a:t>Quid Pro Quo</a:t>
            </a:r>
            <a:r>
              <a:rPr lang="en-US" dirty="0" smtClean="0"/>
              <a:t> </a:t>
            </a:r>
            <a:r>
              <a:rPr lang="en-US" dirty="0"/>
              <a:t>(35 USC </a:t>
            </a:r>
            <a:r>
              <a:rPr lang="en-US" dirty="0" smtClean="0"/>
              <a:t>112)</a:t>
            </a:r>
            <a:r>
              <a:rPr lang="en-US" dirty="0">
                <a:sym typeface="Wingdings" panose="05000000000000000000" pitchFamily="2" charset="2"/>
              </a:rPr>
              <a:t>  </a:t>
            </a:r>
            <a:r>
              <a:rPr lang="en-US" dirty="0" smtClean="0">
                <a:sym typeface="Wingdings" panose="05000000000000000000" pitchFamily="2" charset="2"/>
              </a:rPr>
              <a:t>Have I put the public in possession of the invention in adequate detail and taught how to make and use the technology? </a:t>
            </a:r>
            <a:endParaRPr lang="en-US" i="1" dirty="0"/>
          </a:p>
        </p:txBody>
      </p:sp>
    </p:spTree>
    <p:extLst>
      <p:ext uri="{BB962C8B-B14F-4D97-AF65-F5344CB8AC3E}">
        <p14:creationId xmlns:p14="http://schemas.microsoft.com/office/powerpoint/2010/main" val="16522554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Prosecution Vocabulary</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38</a:t>
            </a:fld>
            <a:endParaRPr lang="en-US" dirty="0"/>
          </a:p>
        </p:txBody>
      </p:sp>
      <p:sp>
        <p:nvSpPr>
          <p:cNvPr id="4" name="Text Placeholder 3"/>
          <p:cNvSpPr>
            <a:spLocks noGrp="1"/>
          </p:cNvSpPr>
          <p:nvPr>
            <p:ph type="body" sz="quarter" idx="11"/>
          </p:nvPr>
        </p:nvSpPr>
        <p:spPr/>
        <p:txBody>
          <a:bodyPr>
            <a:normAutofit fontScale="92500" lnSpcReduction="20000"/>
          </a:bodyPr>
          <a:lstStyle/>
          <a:p>
            <a:r>
              <a:rPr lang="en-US" b="1" dirty="0" smtClean="0"/>
              <a:t>Restriction Requirement</a:t>
            </a:r>
            <a:r>
              <a:rPr lang="en-US" dirty="0" smtClean="0"/>
              <a:t>:  where the PTO considers the claims to cover at least 2 inventions, </a:t>
            </a:r>
            <a:r>
              <a:rPr lang="en-US" dirty="0"/>
              <a:t>the PTO asks </a:t>
            </a:r>
            <a:r>
              <a:rPr lang="en-US" dirty="0" smtClean="0"/>
              <a:t>the </a:t>
            </a:r>
            <a:r>
              <a:rPr lang="en-US" dirty="0"/>
              <a:t>Applicant to </a:t>
            </a:r>
            <a:r>
              <a:rPr lang="en-US" dirty="0" smtClean="0"/>
              <a:t>pick one invention </a:t>
            </a:r>
            <a:r>
              <a:rPr lang="en-US" dirty="0"/>
              <a:t>to be searched and examined </a:t>
            </a:r>
            <a:r>
              <a:rPr lang="en-US" dirty="0" smtClean="0"/>
              <a:t>because only one invention can be searched and examined</a:t>
            </a:r>
            <a:endParaRPr lang="en-US" dirty="0"/>
          </a:p>
          <a:p>
            <a:pPr lvl="1"/>
            <a:r>
              <a:rPr lang="en-US" dirty="0" smtClean="0"/>
              <a:t>Unelected inventions can be pursued in one or more divisional applications</a:t>
            </a:r>
          </a:p>
          <a:p>
            <a:r>
              <a:rPr lang="en-US" b="1" dirty="0" smtClean="0"/>
              <a:t>Species election</a:t>
            </a:r>
            <a:r>
              <a:rPr lang="en-US" dirty="0" smtClean="0"/>
              <a:t>:  oftentimes a secondary request in a Restriction Requirement for the Applicant to pick a single example the PTO will use as a starting point for the search</a:t>
            </a:r>
          </a:p>
          <a:p>
            <a:pPr lvl="1"/>
            <a:r>
              <a:rPr lang="en-US" dirty="0" smtClean="0"/>
              <a:t>This does not restrict the claims, unless the exact combination of elements selected is found in the examiner’s search</a:t>
            </a:r>
          </a:p>
        </p:txBody>
      </p:sp>
    </p:spTree>
    <p:extLst>
      <p:ext uri="{BB962C8B-B14F-4D97-AF65-F5344CB8AC3E}">
        <p14:creationId xmlns:p14="http://schemas.microsoft.com/office/powerpoint/2010/main" val="10425866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Prosecution Vocabulary</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39</a:t>
            </a:fld>
            <a:endParaRPr lang="en-US" dirty="0"/>
          </a:p>
        </p:txBody>
      </p:sp>
      <p:sp>
        <p:nvSpPr>
          <p:cNvPr id="4" name="Text Placeholder 3"/>
          <p:cNvSpPr>
            <a:spLocks noGrp="1"/>
          </p:cNvSpPr>
          <p:nvPr>
            <p:ph type="body" sz="quarter" idx="11"/>
          </p:nvPr>
        </p:nvSpPr>
        <p:spPr>
          <a:xfrm>
            <a:off x="457200" y="1618488"/>
            <a:ext cx="8247063" cy="4706112"/>
          </a:xfrm>
        </p:spPr>
        <p:txBody>
          <a:bodyPr/>
          <a:lstStyle/>
          <a:p>
            <a:r>
              <a:rPr lang="en-US" b="1" dirty="0" smtClean="0"/>
              <a:t>Non-Final Office Action</a:t>
            </a:r>
            <a:r>
              <a:rPr lang="en-US" dirty="0" smtClean="0"/>
              <a:t>:  following an initial review of the patent application and a search, the PTO rejects the claims as not patentable</a:t>
            </a:r>
          </a:p>
          <a:p>
            <a:r>
              <a:rPr lang="en-US" b="1" dirty="0" smtClean="0"/>
              <a:t>Response/Amendment</a:t>
            </a:r>
            <a:r>
              <a:rPr lang="en-US" dirty="0" smtClean="0"/>
              <a:t>:  Applicant’s response to the Office Action that includes claim amendments and remarks to the rejections</a:t>
            </a:r>
          </a:p>
          <a:p>
            <a:r>
              <a:rPr lang="en-US" b="1" dirty="0" smtClean="0"/>
              <a:t>Final Office Action</a:t>
            </a:r>
            <a:r>
              <a:rPr lang="en-US" dirty="0" smtClean="0"/>
              <a:t>:  a second office action</a:t>
            </a:r>
          </a:p>
          <a:p>
            <a:pPr lvl="1"/>
            <a:r>
              <a:rPr lang="en-US" dirty="0" smtClean="0"/>
              <a:t>Final in name only, as you can continue prosecution by paying a fee (Request for Continued Examination) to rescind the finality of the Final Office Action</a:t>
            </a:r>
            <a:endParaRPr lang="en-US" dirty="0"/>
          </a:p>
        </p:txBody>
      </p:sp>
    </p:spTree>
    <p:extLst>
      <p:ext uri="{BB962C8B-B14F-4D97-AF65-F5344CB8AC3E}">
        <p14:creationId xmlns:p14="http://schemas.microsoft.com/office/powerpoint/2010/main" val="2786059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for a Limited Time</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4</a:t>
            </a:fld>
            <a:endParaRPr lang="en-US" dirty="0"/>
          </a:p>
        </p:txBody>
      </p:sp>
      <p:sp>
        <p:nvSpPr>
          <p:cNvPr id="4" name="Text Placeholder 3"/>
          <p:cNvSpPr>
            <a:spLocks noGrp="1"/>
          </p:cNvSpPr>
          <p:nvPr>
            <p:ph type="body" sz="quarter" idx="11"/>
          </p:nvPr>
        </p:nvSpPr>
        <p:spPr/>
        <p:txBody>
          <a:bodyPr/>
          <a:lstStyle/>
          <a:p>
            <a:r>
              <a:rPr lang="en-US" dirty="0" smtClean="0"/>
              <a:t>Patent term is for </a:t>
            </a:r>
            <a:r>
              <a:rPr lang="en-US" b="1" dirty="0" smtClean="0"/>
              <a:t>20 years</a:t>
            </a:r>
            <a:r>
              <a:rPr lang="en-US" dirty="0" smtClean="0"/>
              <a:t>, starting from the earliest non-provisional priority date</a:t>
            </a:r>
          </a:p>
          <a:p>
            <a:pPr lvl="1"/>
            <a:r>
              <a:rPr lang="en-US" dirty="0" smtClean="0"/>
              <a:t>Used to be 17 years from issuance</a:t>
            </a:r>
          </a:p>
          <a:p>
            <a:r>
              <a:rPr lang="en-US" dirty="0" smtClean="0"/>
              <a:t>Can be extended some due to delays at the patent office and/or FDA regulatory review</a:t>
            </a:r>
          </a:p>
          <a:p>
            <a:r>
              <a:rPr lang="en-US" dirty="0" smtClean="0"/>
              <a:t>Upon expiration of the patent, the subject matter is in the public domain and free to be practiced by anyone (assuming there is no other patent encompassing the subject matter)</a:t>
            </a:r>
            <a:endParaRPr lang="en-US" dirty="0"/>
          </a:p>
        </p:txBody>
      </p:sp>
    </p:spTree>
    <p:extLst>
      <p:ext uri="{BB962C8B-B14F-4D97-AF65-F5344CB8AC3E}">
        <p14:creationId xmlns:p14="http://schemas.microsoft.com/office/powerpoint/2010/main" val="32043353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Duty of Disclosure</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40</a:t>
            </a:fld>
            <a:endParaRPr lang="en-US" dirty="0"/>
          </a:p>
        </p:txBody>
      </p:sp>
      <p:sp>
        <p:nvSpPr>
          <p:cNvPr id="4" name="Text Placeholder 3"/>
          <p:cNvSpPr>
            <a:spLocks noGrp="1"/>
          </p:cNvSpPr>
          <p:nvPr>
            <p:ph type="body" sz="quarter" idx="11"/>
          </p:nvPr>
        </p:nvSpPr>
        <p:spPr>
          <a:xfrm>
            <a:off x="457200" y="1618487"/>
            <a:ext cx="8247063" cy="4899787"/>
          </a:xfrm>
        </p:spPr>
        <p:txBody>
          <a:bodyPr>
            <a:normAutofit fontScale="92500" lnSpcReduction="20000"/>
          </a:bodyPr>
          <a:lstStyle/>
          <a:p>
            <a:r>
              <a:rPr lang="en-US" dirty="0" smtClean="0"/>
              <a:t>USPTO has a duty of disclosure that applies to the patent attorney, the inventors, and anyone else involved with filing and prosecuting the patent application</a:t>
            </a:r>
          </a:p>
          <a:p>
            <a:r>
              <a:rPr lang="en-US" dirty="0" smtClean="0"/>
              <a:t>The duty requires disclosure to the USPTO of documents and references that may be relevant to the patentability of the invention</a:t>
            </a:r>
          </a:p>
          <a:p>
            <a:pPr lvl="1"/>
            <a:r>
              <a:rPr lang="en-US" dirty="0" smtClean="0"/>
              <a:t>This disclosure is called an Information Disclosure Statement (IDS)</a:t>
            </a:r>
          </a:p>
          <a:p>
            <a:r>
              <a:rPr lang="en-US" dirty="0" smtClean="0"/>
              <a:t>The duty is satisfied by providing the patent attorney with relevant references you are aware of</a:t>
            </a:r>
          </a:p>
          <a:p>
            <a:pPr lvl="1"/>
            <a:r>
              <a:rPr lang="en-US" dirty="0" smtClean="0"/>
              <a:t>Does not need to include all references you are aware of, or duplicative references</a:t>
            </a:r>
            <a:r>
              <a:rPr lang="en-US" dirty="0"/>
              <a:t> </a:t>
            </a:r>
            <a:r>
              <a:rPr lang="en-US" dirty="0" smtClean="0"/>
              <a:t>that include the same or similar description provided by another reference already cited</a:t>
            </a:r>
            <a:endParaRPr lang="en-US" dirty="0"/>
          </a:p>
        </p:txBody>
      </p:sp>
    </p:spTree>
    <p:extLst>
      <p:ext uri="{BB962C8B-B14F-4D97-AF65-F5344CB8AC3E}">
        <p14:creationId xmlns:p14="http://schemas.microsoft.com/office/powerpoint/2010/main" val="29875654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Foreign Prosecution</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41</a:t>
            </a:fld>
            <a:endParaRPr lang="en-US" dirty="0"/>
          </a:p>
        </p:txBody>
      </p:sp>
      <p:sp>
        <p:nvSpPr>
          <p:cNvPr id="4" name="Text Placeholder 3"/>
          <p:cNvSpPr>
            <a:spLocks noGrp="1"/>
          </p:cNvSpPr>
          <p:nvPr>
            <p:ph type="body" sz="quarter" idx="11"/>
          </p:nvPr>
        </p:nvSpPr>
        <p:spPr>
          <a:xfrm>
            <a:off x="457200" y="1618488"/>
            <a:ext cx="8247063" cy="4782312"/>
          </a:xfrm>
        </p:spPr>
        <p:txBody>
          <a:bodyPr>
            <a:normAutofit fontScale="92500" lnSpcReduction="20000"/>
          </a:bodyPr>
          <a:lstStyle/>
          <a:p>
            <a:r>
              <a:rPr lang="en-US" dirty="0" smtClean="0"/>
              <a:t>Prosecution begins 1-5 years after entry, and only after a </a:t>
            </a:r>
            <a:r>
              <a:rPr lang="en-US" b="1" dirty="0" smtClean="0"/>
              <a:t>Request for Examination </a:t>
            </a:r>
            <a:r>
              <a:rPr lang="en-US" dirty="0" smtClean="0"/>
              <a:t>is filed and a fee is paid </a:t>
            </a:r>
            <a:r>
              <a:rPr lang="en-US" dirty="0" smtClean="0">
                <a:sym typeface="Wingdings" panose="05000000000000000000" pitchFamily="2" charset="2"/>
              </a:rPr>
              <a:t> </a:t>
            </a:r>
            <a:r>
              <a:rPr lang="en-US" dirty="0" smtClean="0"/>
              <a:t>another delay mechanism for the applicant to consider whether the application should be examined or abandoned</a:t>
            </a:r>
          </a:p>
          <a:p>
            <a:pPr lvl="1"/>
            <a:r>
              <a:rPr lang="en-US" dirty="0" smtClean="0"/>
              <a:t>Also a fee-generating opportunity for the foreign patent office</a:t>
            </a:r>
          </a:p>
          <a:p>
            <a:r>
              <a:rPr lang="en-US" dirty="0" smtClean="0"/>
              <a:t>Prosecution then proceeds with one or more office actions</a:t>
            </a:r>
          </a:p>
          <a:p>
            <a:r>
              <a:rPr lang="en-US" dirty="0" smtClean="0"/>
              <a:t>Deadlines may be extendible, depending on the jurisdiction</a:t>
            </a:r>
          </a:p>
          <a:p>
            <a:r>
              <a:rPr lang="en-US" dirty="0" smtClean="0"/>
              <a:t>Some jurisdictions operate by setting an </a:t>
            </a:r>
            <a:r>
              <a:rPr lang="en-US" b="1" dirty="0" smtClean="0"/>
              <a:t>Acceptance</a:t>
            </a:r>
            <a:r>
              <a:rPr lang="en-US" dirty="0" smtClean="0"/>
              <a:t> deadline from the first office action </a:t>
            </a:r>
            <a:r>
              <a:rPr lang="en-US" dirty="0" smtClean="0">
                <a:sym typeface="Wingdings" panose="05000000000000000000" pitchFamily="2" charset="2"/>
              </a:rPr>
              <a:t> a deadline by which time the application must be placed in condition for allowance, typically 1-year</a:t>
            </a:r>
          </a:p>
          <a:p>
            <a:pPr lvl="1"/>
            <a:r>
              <a:rPr lang="en-US" dirty="0" smtClean="0">
                <a:sym typeface="Wingdings" panose="05000000000000000000" pitchFamily="2" charset="2"/>
              </a:rPr>
              <a:t>Must be more timely in responding and more proactive with claim amendments</a:t>
            </a:r>
            <a:endParaRPr lang="en-US" dirty="0" smtClean="0"/>
          </a:p>
        </p:txBody>
      </p:sp>
    </p:spTree>
    <p:extLst>
      <p:ext uri="{BB962C8B-B14F-4D97-AF65-F5344CB8AC3E}">
        <p14:creationId xmlns:p14="http://schemas.microsoft.com/office/powerpoint/2010/main" val="36826808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&amp; Searching</a:t>
            </a:r>
            <a:endParaRPr lang="en-US" dirty="0"/>
          </a:p>
        </p:txBody>
      </p:sp>
      <p:sp>
        <p:nvSpPr>
          <p:cNvPr id="4" name="Slide Number Placeholder 3"/>
          <p:cNvSpPr>
            <a:spLocks noGrp="1"/>
          </p:cNvSpPr>
          <p:nvPr>
            <p:ph type="sldNum" sz="quarter" idx="10"/>
          </p:nvPr>
        </p:nvSpPr>
        <p:spPr/>
        <p:txBody>
          <a:bodyPr/>
          <a:lstStyle/>
          <a:p>
            <a:fld id="{64F63F64-1AFD-400D-9A93-B308BA7B0366}" type="slidenum">
              <a:rPr lang="en-US" smtClean="0"/>
              <a:pPr/>
              <a:t>42</a:t>
            </a:fld>
            <a:endParaRPr lang="en-US" dirty="0"/>
          </a:p>
        </p:txBody>
      </p:sp>
      <p:pic>
        <p:nvPicPr>
          <p:cNvPr id="6" name="Picture Placeholder 3"/>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4126" r="24126"/>
          <a:stretch>
            <a:fillRect/>
          </a:stretch>
        </p:blipFill>
        <p:spPr/>
      </p:pic>
    </p:spTree>
    <p:extLst>
      <p:ext uri="{BB962C8B-B14F-4D97-AF65-F5344CB8AC3E}">
        <p14:creationId xmlns:p14="http://schemas.microsoft.com/office/powerpoint/2010/main" val="183560207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Strategy</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43</a:t>
            </a:fld>
            <a:endParaRPr lang="en-US" dirty="0"/>
          </a:p>
        </p:txBody>
      </p:sp>
      <p:sp>
        <p:nvSpPr>
          <p:cNvPr id="4" name="Text Placeholder 3"/>
          <p:cNvSpPr>
            <a:spLocks noGrp="1"/>
          </p:cNvSpPr>
          <p:nvPr>
            <p:ph type="body" sz="quarter" idx="11"/>
          </p:nvPr>
        </p:nvSpPr>
        <p:spPr/>
        <p:txBody>
          <a:bodyPr/>
          <a:lstStyle/>
          <a:p>
            <a:r>
              <a:rPr lang="en-US" dirty="0" smtClean="0"/>
              <a:t>Filing strategy</a:t>
            </a:r>
          </a:p>
          <a:p>
            <a:r>
              <a:rPr lang="en-US" dirty="0" smtClean="0"/>
              <a:t>Defensive filings</a:t>
            </a:r>
          </a:p>
          <a:p>
            <a:r>
              <a:rPr lang="en-US" dirty="0" smtClean="0"/>
              <a:t>Accelerated filings</a:t>
            </a:r>
          </a:p>
          <a:p>
            <a:r>
              <a:rPr lang="en-US" dirty="0" smtClean="0"/>
              <a:t>International filings</a:t>
            </a:r>
          </a:p>
          <a:p>
            <a:r>
              <a:rPr lang="en-US" dirty="0"/>
              <a:t>Trade secret v. patents</a:t>
            </a:r>
          </a:p>
          <a:p>
            <a:r>
              <a:rPr lang="en-US" dirty="0" smtClean="0"/>
              <a:t>Other Forms of IP: Trade Secrets, Design patents, Plant Patents, Plant Varieties &amp; trademarks</a:t>
            </a:r>
            <a:endParaRPr lang="en-US" dirty="0"/>
          </a:p>
        </p:txBody>
      </p:sp>
    </p:spTree>
    <p:extLst>
      <p:ext uri="{BB962C8B-B14F-4D97-AF65-F5344CB8AC3E}">
        <p14:creationId xmlns:p14="http://schemas.microsoft.com/office/powerpoint/2010/main" val="27320047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the IP to Maximize Value</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44</a:t>
            </a:fld>
            <a:endParaRPr lang="en-US" dirty="0"/>
          </a:p>
        </p:txBody>
      </p:sp>
      <p:sp>
        <p:nvSpPr>
          <p:cNvPr id="4" name="Text Placeholder 3"/>
          <p:cNvSpPr>
            <a:spLocks noGrp="1"/>
          </p:cNvSpPr>
          <p:nvPr>
            <p:ph type="body" sz="quarter" idx="11"/>
          </p:nvPr>
        </p:nvSpPr>
        <p:spPr>
          <a:xfrm>
            <a:off x="457200" y="1618488"/>
            <a:ext cx="8247063" cy="4553712"/>
          </a:xfrm>
        </p:spPr>
        <p:txBody>
          <a:bodyPr>
            <a:normAutofit fontScale="92500" lnSpcReduction="10000"/>
          </a:bodyPr>
          <a:lstStyle/>
          <a:p>
            <a:r>
              <a:rPr lang="en-US" dirty="0" smtClean="0"/>
              <a:t>For patents:  pursue multiple patents and multiple types of claims to best protect the technology and its improvements</a:t>
            </a:r>
          </a:p>
          <a:p>
            <a:pPr lvl="1"/>
            <a:r>
              <a:rPr lang="en-US" dirty="0" smtClean="0"/>
              <a:t>Product/Composition of Matter claims</a:t>
            </a:r>
          </a:p>
          <a:p>
            <a:pPr lvl="1"/>
            <a:r>
              <a:rPr lang="en-US" dirty="0" smtClean="0"/>
              <a:t>Method of using claims</a:t>
            </a:r>
          </a:p>
          <a:p>
            <a:pPr lvl="1"/>
            <a:r>
              <a:rPr lang="en-US" dirty="0" smtClean="0"/>
              <a:t>Method of making</a:t>
            </a:r>
          </a:p>
          <a:p>
            <a:r>
              <a:rPr lang="en-US" dirty="0" smtClean="0"/>
              <a:t>Cover your product and its improvements</a:t>
            </a:r>
          </a:p>
          <a:p>
            <a:r>
              <a:rPr lang="en-US" dirty="0" smtClean="0"/>
              <a:t>Cover  improvements on your competitors' products (leverage)</a:t>
            </a:r>
          </a:p>
          <a:p>
            <a:r>
              <a:rPr lang="en-US" dirty="0" smtClean="0"/>
              <a:t>Later filings provide the opportunity to obtain protection </a:t>
            </a:r>
            <a:r>
              <a:rPr lang="en-US" dirty="0"/>
              <a:t>in additional foreign </a:t>
            </a:r>
            <a:r>
              <a:rPr lang="en-US" dirty="0" smtClean="0"/>
              <a:t>jurisdictions especially where earlier filings were filed more conservatively</a:t>
            </a:r>
            <a:endParaRPr lang="en-US" dirty="0"/>
          </a:p>
        </p:txBody>
      </p:sp>
    </p:spTree>
    <p:extLst>
      <p:ext uri="{BB962C8B-B14F-4D97-AF65-F5344CB8AC3E}">
        <p14:creationId xmlns:p14="http://schemas.microsoft.com/office/powerpoint/2010/main" val="41312948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the IP to Maximize Value</a:t>
            </a:r>
          </a:p>
        </p:txBody>
      </p:sp>
      <p:sp>
        <p:nvSpPr>
          <p:cNvPr id="3" name="Slide Number Placeholder 2"/>
          <p:cNvSpPr>
            <a:spLocks noGrp="1"/>
          </p:cNvSpPr>
          <p:nvPr>
            <p:ph type="sldNum" sz="quarter" idx="10"/>
          </p:nvPr>
        </p:nvSpPr>
        <p:spPr/>
        <p:txBody>
          <a:bodyPr/>
          <a:lstStyle/>
          <a:p>
            <a:fld id="{64F63F64-1AFD-400D-9A93-B308BA7B0366}" type="slidenum">
              <a:rPr lang="en-US" smtClean="0"/>
              <a:pPr/>
              <a:t>45</a:t>
            </a:fld>
            <a:endParaRPr lang="en-US" dirty="0"/>
          </a:p>
        </p:txBody>
      </p:sp>
      <p:sp>
        <p:nvSpPr>
          <p:cNvPr id="4" name="Text Placeholder 3"/>
          <p:cNvSpPr>
            <a:spLocks noGrp="1"/>
          </p:cNvSpPr>
          <p:nvPr>
            <p:ph type="body" sz="quarter" idx="11"/>
          </p:nvPr>
        </p:nvSpPr>
        <p:spPr>
          <a:xfrm>
            <a:off x="5430203" y="7082028"/>
            <a:ext cx="5937885" cy="3147060"/>
          </a:xfrm>
        </p:spPr>
        <p:txBody>
          <a:bodyPr/>
          <a:lstStyle/>
          <a:p>
            <a:endParaRPr lang="en-US" dirty="0"/>
          </a:p>
        </p:txBody>
      </p:sp>
      <p:pic>
        <p:nvPicPr>
          <p:cNvPr id="1026" name="Picture 2" descr="Image result for toll brid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240661"/>
            <a:ext cx="41148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f bay area toll brid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023" y="1524000"/>
            <a:ext cx="4114800" cy="4302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0903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Prioritizing Filings from Lots of Ideas</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46</a:t>
            </a:fld>
            <a:endParaRPr lang="en-US" dirty="0"/>
          </a:p>
        </p:txBody>
      </p:sp>
      <p:sp>
        <p:nvSpPr>
          <p:cNvPr id="9" name="Text Placeholder 8"/>
          <p:cNvSpPr>
            <a:spLocks noGrp="1"/>
          </p:cNvSpPr>
          <p:nvPr>
            <p:ph type="body" sz="quarter" idx="12"/>
          </p:nvPr>
        </p:nvSpPr>
        <p:spPr/>
        <p:txBody>
          <a:bodyPr/>
          <a:lstStyle/>
          <a:p>
            <a:r>
              <a:rPr lang="en-US" dirty="0" smtClean="0"/>
              <a:t>Cover the contemplated commercial product</a:t>
            </a:r>
          </a:p>
          <a:p>
            <a:r>
              <a:rPr lang="en-US" dirty="0" smtClean="0"/>
              <a:t>Cover a competitor’s product</a:t>
            </a:r>
          </a:p>
          <a:p>
            <a:r>
              <a:rPr lang="en-US" dirty="0" smtClean="0">
                <a:sym typeface="Wingdings" panose="05000000000000000000" pitchFamily="2" charset="2"/>
              </a:rPr>
              <a:t>Consider deprioritizing methods of making/screening</a:t>
            </a:r>
          </a:p>
          <a:p>
            <a:r>
              <a:rPr lang="en-US" dirty="0" smtClean="0">
                <a:sym typeface="Wingdings" panose="05000000000000000000" pitchFamily="2" charset="2"/>
              </a:rPr>
              <a:t>Does the filing create value?</a:t>
            </a:r>
            <a:endParaRPr lang="en-US" dirty="0" smtClean="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3600" y="5419538"/>
            <a:ext cx="620636" cy="942094"/>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5400" y="3996750"/>
            <a:ext cx="2249766" cy="1337250"/>
          </a:xfrm>
          <a:prstGeom prst="rect">
            <a:avLst/>
          </a:prstGeom>
        </p:spPr>
      </p:pic>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2535103"/>
            <a:ext cx="620636" cy="942094"/>
          </a:xfrm>
          <a:prstGeom prst="rect">
            <a:avLst/>
          </a:prstGeo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235" y="1544503"/>
            <a:ext cx="620636" cy="942094"/>
          </a:xfrm>
          <a:prstGeom prst="rect">
            <a:avLst/>
          </a:prstGeom>
        </p:spPr>
      </p:pic>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4797" y="1978518"/>
            <a:ext cx="620636" cy="942094"/>
          </a:xfrm>
          <a:prstGeom prst="rect">
            <a:avLst/>
          </a:prstGeom>
        </p:spPr>
      </p:pic>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4073" y="2809595"/>
            <a:ext cx="620636" cy="942094"/>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8365" y="1693257"/>
            <a:ext cx="620636" cy="942094"/>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7489" y="2645086"/>
            <a:ext cx="620636" cy="942094"/>
          </a:xfrm>
          <a:prstGeom prst="rect">
            <a:avLst/>
          </a:prstGeom>
        </p:spPr>
      </p:pic>
    </p:spTree>
    <p:extLst>
      <p:ext uri="{BB962C8B-B14F-4D97-AF65-F5344CB8AC3E}">
        <p14:creationId xmlns:p14="http://schemas.microsoft.com/office/powerpoint/2010/main" val="23636375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Maximizing Value</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47</a:t>
            </a:fld>
            <a:endParaRPr lang="en-US" dirty="0"/>
          </a:p>
        </p:txBody>
      </p:sp>
      <p:sp>
        <p:nvSpPr>
          <p:cNvPr id="4" name="Text Placeholder 3"/>
          <p:cNvSpPr>
            <a:spLocks noGrp="1"/>
          </p:cNvSpPr>
          <p:nvPr>
            <p:ph type="body" sz="quarter" idx="11"/>
          </p:nvPr>
        </p:nvSpPr>
        <p:spPr/>
        <p:txBody>
          <a:bodyPr/>
          <a:lstStyle/>
          <a:p>
            <a:r>
              <a:rPr lang="en-US" dirty="0" smtClean="0"/>
              <a:t>Revisit the patent strategy at least once a year</a:t>
            </a:r>
          </a:p>
          <a:p>
            <a:r>
              <a:rPr lang="en-US" dirty="0" smtClean="0"/>
              <a:t>Has the contemplated commercial product changed, or are there new aspects?</a:t>
            </a:r>
          </a:p>
          <a:p>
            <a:r>
              <a:rPr lang="en-US" dirty="0" smtClean="0"/>
              <a:t>Do the existing patent filings continue to provide protection?  If not, are the existing filings worth maintaining?</a:t>
            </a:r>
            <a:endParaRPr lang="en-US" dirty="0"/>
          </a:p>
        </p:txBody>
      </p:sp>
    </p:spTree>
    <p:extLst>
      <p:ext uri="{BB962C8B-B14F-4D97-AF65-F5344CB8AC3E}">
        <p14:creationId xmlns:p14="http://schemas.microsoft.com/office/powerpoint/2010/main" val="36050269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Strategy:  Accelerated Applications</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48</a:t>
            </a:fld>
            <a:endParaRPr lang="en-US" dirty="0"/>
          </a:p>
        </p:txBody>
      </p:sp>
      <p:sp>
        <p:nvSpPr>
          <p:cNvPr id="4" name="Text Placeholder 3"/>
          <p:cNvSpPr>
            <a:spLocks noGrp="1"/>
          </p:cNvSpPr>
          <p:nvPr>
            <p:ph type="body" sz="quarter" idx="11"/>
          </p:nvPr>
        </p:nvSpPr>
        <p:spPr/>
        <p:txBody>
          <a:bodyPr>
            <a:normAutofit fontScale="70000" lnSpcReduction="20000"/>
          </a:bodyPr>
          <a:lstStyle/>
          <a:p>
            <a:r>
              <a:rPr lang="en-US" dirty="0" smtClean="0"/>
              <a:t>Consider where </a:t>
            </a:r>
            <a:r>
              <a:rPr lang="en-US" dirty="0"/>
              <a:t>an issued patent would help with fund raising or for </a:t>
            </a:r>
            <a:r>
              <a:rPr lang="en-US" dirty="0" smtClean="0"/>
              <a:t>enforcement</a:t>
            </a:r>
          </a:p>
          <a:p>
            <a:r>
              <a:rPr lang="en-US" b="1" dirty="0" smtClean="0"/>
              <a:t>US non-provisional</a:t>
            </a:r>
            <a:r>
              <a:rPr lang="en-US" dirty="0" smtClean="0"/>
              <a:t> as the first application</a:t>
            </a:r>
          </a:p>
          <a:p>
            <a:pPr lvl="1"/>
            <a:r>
              <a:rPr lang="en-US" dirty="0" smtClean="0"/>
              <a:t>Accelerates by 1-year the start of the 20-year patent term, but potentially enables enforcement that much sooner</a:t>
            </a:r>
          </a:p>
          <a:p>
            <a:r>
              <a:rPr lang="en-US" b="1" dirty="0" smtClean="0"/>
              <a:t>Track One</a:t>
            </a:r>
            <a:r>
              <a:rPr lang="en-US" dirty="0" smtClean="0"/>
              <a:t>:  application receives priority attention at the USPTO, with the goal of issuing a patent within 1-year of filing</a:t>
            </a:r>
          </a:p>
          <a:p>
            <a:pPr lvl="1"/>
            <a:r>
              <a:rPr lang="en-US" dirty="0" smtClean="0"/>
              <a:t>Filing fee is about 2-3x the regular fee</a:t>
            </a:r>
          </a:p>
          <a:p>
            <a:pPr lvl="1"/>
            <a:r>
              <a:rPr lang="en-US" dirty="0" smtClean="0"/>
              <a:t>No extensions of time are available</a:t>
            </a:r>
          </a:p>
          <a:p>
            <a:pPr lvl="1"/>
            <a:r>
              <a:rPr lang="en-US" dirty="0" smtClean="0"/>
              <a:t>Best to pursue narrowed claims focused on a commercial embodiment</a:t>
            </a:r>
          </a:p>
          <a:p>
            <a:r>
              <a:rPr lang="en-US" b="1" dirty="0" smtClean="0"/>
              <a:t>“Special Status” </a:t>
            </a:r>
            <a:r>
              <a:rPr lang="en-US" dirty="0" smtClean="0">
                <a:sym typeface="Wingdings" panose="05000000000000000000" pitchFamily="2" charset="2"/>
              </a:rPr>
              <a:t> </a:t>
            </a:r>
            <a:r>
              <a:rPr lang="en-US" dirty="0" smtClean="0"/>
              <a:t>Certain circumstances can qualify for accelerated or “special” examination (applicant health, age, certain technologies)</a:t>
            </a:r>
          </a:p>
          <a:p>
            <a:r>
              <a:rPr lang="en-US" b="1" dirty="0"/>
              <a:t>Alternative </a:t>
            </a:r>
            <a:r>
              <a:rPr lang="en-US" dirty="0">
                <a:sym typeface="Wingdings" panose="05000000000000000000" pitchFamily="2" charset="2"/>
              </a:rPr>
              <a:t> </a:t>
            </a:r>
            <a:r>
              <a:rPr lang="en-US" dirty="0"/>
              <a:t>simply pursue focused claims from the beginning, and respond quickly</a:t>
            </a:r>
            <a:endParaRPr lang="en-US" dirty="0" smtClean="0"/>
          </a:p>
          <a:p>
            <a:pPr marL="0" indent="0">
              <a:buNone/>
            </a:pPr>
            <a:endParaRPr lang="en-US" dirty="0"/>
          </a:p>
        </p:txBody>
      </p:sp>
    </p:spTree>
    <p:extLst>
      <p:ext uri="{BB962C8B-B14F-4D97-AF65-F5344CB8AC3E}">
        <p14:creationId xmlns:p14="http://schemas.microsoft.com/office/powerpoint/2010/main" val="8104344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Strategy:  International Filings</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49</a:t>
            </a:fld>
            <a:endParaRPr lang="en-US" dirty="0"/>
          </a:p>
        </p:txBody>
      </p:sp>
      <p:sp>
        <p:nvSpPr>
          <p:cNvPr id="4" name="Text Placeholder 3"/>
          <p:cNvSpPr>
            <a:spLocks noGrp="1"/>
          </p:cNvSpPr>
          <p:nvPr>
            <p:ph type="body" sz="quarter" idx="11"/>
          </p:nvPr>
        </p:nvSpPr>
        <p:spPr/>
        <p:txBody>
          <a:bodyPr/>
          <a:lstStyle/>
          <a:p>
            <a:r>
              <a:rPr lang="en-US" dirty="0" smtClean="0"/>
              <a:t>Costly endeavor</a:t>
            </a:r>
          </a:p>
          <a:p>
            <a:pPr lvl="1"/>
            <a:r>
              <a:rPr lang="en-US" dirty="0" smtClean="0"/>
              <a:t>Translation costs to enter</a:t>
            </a:r>
          </a:p>
          <a:p>
            <a:pPr lvl="1"/>
            <a:r>
              <a:rPr lang="en-US" dirty="0" smtClean="0"/>
              <a:t>Parallel prosecution costs in multiple jurisdictions</a:t>
            </a:r>
          </a:p>
          <a:p>
            <a:pPr lvl="1"/>
            <a:r>
              <a:rPr lang="en-US" dirty="0" smtClean="0"/>
              <a:t>Annual fees in each jurisdiction just to maintain application in good standing</a:t>
            </a:r>
          </a:p>
          <a:p>
            <a:pPr lvl="1"/>
            <a:r>
              <a:rPr lang="en-US" dirty="0" smtClean="0"/>
              <a:t>Multiple fee-generating opportunities (Request for Examination)</a:t>
            </a:r>
          </a:p>
          <a:p>
            <a:r>
              <a:rPr lang="en-US" dirty="0" smtClean="0"/>
              <a:t>Trade-off is patent protection in more markets leading to greater value</a:t>
            </a:r>
          </a:p>
          <a:p>
            <a:r>
              <a:rPr lang="en-US" dirty="0" smtClean="0"/>
              <a:t>File broadly only for cornerstone technologies</a:t>
            </a:r>
            <a:endParaRPr lang="en-US" dirty="0"/>
          </a:p>
        </p:txBody>
      </p:sp>
    </p:spTree>
    <p:extLst>
      <p:ext uri="{BB962C8B-B14F-4D97-AF65-F5344CB8AC3E}">
        <p14:creationId xmlns:p14="http://schemas.microsoft.com/office/powerpoint/2010/main" val="29073307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Patents</a:t>
            </a:r>
          </a:p>
        </p:txBody>
      </p:sp>
      <p:sp>
        <p:nvSpPr>
          <p:cNvPr id="3" name="Slide Number Placeholder 2"/>
          <p:cNvSpPr>
            <a:spLocks noGrp="1"/>
          </p:cNvSpPr>
          <p:nvPr>
            <p:ph type="sldNum" sz="quarter" idx="10"/>
          </p:nvPr>
        </p:nvSpPr>
        <p:spPr/>
        <p:txBody>
          <a:bodyPr/>
          <a:lstStyle/>
          <a:p>
            <a:fld id="{64F63F64-1AFD-400D-9A93-B308BA7B0366}" type="slidenum">
              <a:rPr lang="en-US" smtClean="0"/>
              <a:pPr/>
              <a:t>5</a:t>
            </a:fld>
            <a:endParaRPr lang="en-US" dirty="0"/>
          </a:p>
        </p:txBody>
      </p:sp>
      <p:sp>
        <p:nvSpPr>
          <p:cNvPr id="4" name="Text Placeholder 3"/>
          <p:cNvSpPr>
            <a:spLocks noGrp="1"/>
          </p:cNvSpPr>
          <p:nvPr>
            <p:ph type="body" sz="quarter" idx="11"/>
          </p:nvPr>
        </p:nvSpPr>
        <p:spPr/>
        <p:txBody>
          <a:bodyPr/>
          <a:lstStyle/>
          <a:p>
            <a:r>
              <a:rPr lang="en-US" dirty="0"/>
              <a:t>Competitive business advantage - “Speed bumps” &amp; “Barriers”</a:t>
            </a:r>
          </a:p>
          <a:p>
            <a:r>
              <a:rPr lang="en-US" dirty="0"/>
              <a:t>Revenue stream from licensing </a:t>
            </a:r>
          </a:p>
          <a:p>
            <a:r>
              <a:rPr lang="en-US" dirty="0"/>
              <a:t>Access to others’ technology via cross-licenses</a:t>
            </a:r>
          </a:p>
          <a:p>
            <a:r>
              <a:rPr lang="en-US" dirty="0"/>
              <a:t>Leverage - Patents are </a:t>
            </a:r>
            <a:r>
              <a:rPr lang="en-US" dirty="0" smtClean="0"/>
              <a:t>a sword, not a shield</a:t>
            </a:r>
            <a:endParaRPr lang="en-US" dirty="0"/>
          </a:p>
          <a:p>
            <a:r>
              <a:rPr lang="en-US" dirty="0"/>
              <a:t>Demonstrate viability and value to investors</a:t>
            </a:r>
          </a:p>
          <a:p>
            <a:r>
              <a:rPr lang="en-US" dirty="0"/>
              <a:t>Ability to collect damages via litigation</a:t>
            </a:r>
          </a:p>
          <a:p>
            <a:r>
              <a:rPr lang="en-US" dirty="0"/>
              <a:t>Reasonable royalty / lost profits / hybrid approach</a:t>
            </a:r>
          </a:p>
          <a:p>
            <a:r>
              <a:rPr lang="en-US" dirty="0"/>
              <a:t>Enhanced Damages for willful infringement</a:t>
            </a:r>
          </a:p>
          <a:p>
            <a:endParaRPr lang="en-US" dirty="0"/>
          </a:p>
          <a:p>
            <a:endParaRPr lang="en-US" dirty="0"/>
          </a:p>
          <a:p>
            <a:endParaRPr lang="en-US" dirty="0"/>
          </a:p>
        </p:txBody>
      </p:sp>
    </p:spTree>
    <p:extLst>
      <p:ext uri="{BB962C8B-B14F-4D97-AF65-F5344CB8AC3E}">
        <p14:creationId xmlns:p14="http://schemas.microsoft.com/office/powerpoint/2010/main" val="21263352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Enforcement:  A Right to Exclude</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50</a:t>
            </a:fld>
            <a:endParaRPr lang="en-US" dirty="0"/>
          </a:p>
        </p:txBody>
      </p:sp>
      <p:sp>
        <p:nvSpPr>
          <p:cNvPr id="4" name="Text Placeholder 3"/>
          <p:cNvSpPr>
            <a:spLocks noGrp="1"/>
          </p:cNvSpPr>
          <p:nvPr>
            <p:ph type="body" sz="quarter" idx="11"/>
          </p:nvPr>
        </p:nvSpPr>
        <p:spPr/>
        <p:txBody>
          <a:bodyPr/>
          <a:lstStyle/>
          <a:p>
            <a:r>
              <a:rPr lang="en-US" dirty="0"/>
              <a:t>35 USC 271(a): Except as otherwise provided in this title, whoever without authority makes, uses, offers to sell, or sells any patented invention, within the United States or imports into the United States any patented invention during the term of the patent therefor, infringes the patent.</a:t>
            </a:r>
          </a:p>
          <a:p>
            <a:endParaRPr lang="en-US" dirty="0" smtClean="0"/>
          </a:p>
          <a:p>
            <a:r>
              <a:rPr lang="en-US" b="1" i="1" dirty="0" smtClean="0">
                <a:solidFill>
                  <a:srgbClr val="FF0000"/>
                </a:solidFill>
              </a:rPr>
              <a:t>There is no right to practice your own invention</a:t>
            </a:r>
            <a:endParaRPr lang="en-US" b="1" i="1" dirty="0">
              <a:solidFill>
                <a:srgbClr val="FF0000"/>
              </a:solidFill>
            </a:endParaRPr>
          </a:p>
        </p:txBody>
      </p:sp>
    </p:spTree>
    <p:extLst>
      <p:ext uri="{BB962C8B-B14F-4D97-AF65-F5344CB8AC3E}">
        <p14:creationId xmlns:p14="http://schemas.microsoft.com/office/powerpoint/2010/main" val="401478333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dirty="0"/>
              <a:t>is a Trade Secret?</a:t>
            </a:r>
          </a:p>
        </p:txBody>
      </p:sp>
      <p:sp>
        <p:nvSpPr>
          <p:cNvPr id="6" name="Text Placeholder 5"/>
          <p:cNvSpPr>
            <a:spLocks noGrp="1"/>
          </p:cNvSpPr>
          <p:nvPr>
            <p:ph type="body" sz="quarter" idx="11"/>
          </p:nvPr>
        </p:nvSpPr>
        <p:spPr>
          <a:xfrm>
            <a:off x="457200" y="1524000"/>
            <a:ext cx="8458200" cy="4495800"/>
          </a:xfrm>
        </p:spPr>
        <p:txBody>
          <a:bodyPr>
            <a:normAutofit fontScale="32500" lnSpcReduction="20000"/>
          </a:bodyPr>
          <a:lstStyle/>
          <a:p>
            <a:pPr>
              <a:spcAft>
                <a:spcPts val="0"/>
              </a:spcAft>
            </a:pPr>
            <a:r>
              <a:rPr lang="en-US" sz="5000" dirty="0"/>
              <a:t>Information that is valuable because it’s secret</a:t>
            </a:r>
          </a:p>
          <a:p>
            <a:pPr lvl="1">
              <a:spcAft>
                <a:spcPts val="0"/>
              </a:spcAft>
            </a:pPr>
            <a:r>
              <a:rPr lang="en-US" sz="5000" dirty="0">
                <a:ea typeface="+mn-ea"/>
                <a:cs typeface="+mn-cs"/>
              </a:rPr>
              <a:t>Owner must make reasonable efforts to maintain secrecy (e.g., NDAs)</a:t>
            </a:r>
          </a:p>
          <a:p>
            <a:pPr lvl="1">
              <a:spcAft>
                <a:spcPts val="0"/>
              </a:spcAft>
            </a:pPr>
            <a:r>
              <a:rPr lang="en-US" sz="5000" dirty="0">
                <a:ea typeface="+mn-ea"/>
                <a:cs typeface="+mn-cs"/>
              </a:rPr>
              <a:t>Protection lost if becomes public (unlike patent protection)</a:t>
            </a:r>
          </a:p>
          <a:p>
            <a:pPr>
              <a:spcAft>
                <a:spcPts val="0"/>
              </a:spcAft>
            </a:pPr>
            <a:r>
              <a:rPr lang="en-US" sz="5000" dirty="0"/>
              <a:t>Examples:</a:t>
            </a:r>
          </a:p>
          <a:p>
            <a:pPr lvl="1">
              <a:spcAft>
                <a:spcPts val="0"/>
              </a:spcAft>
            </a:pPr>
            <a:r>
              <a:rPr lang="en-US" sz="5000" dirty="0">
                <a:ea typeface="+mn-ea"/>
                <a:cs typeface="+mn-cs"/>
              </a:rPr>
              <a:t>Formulas (e.g., for Coke)</a:t>
            </a:r>
          </a:p>
          <a:p>
            <a:pPr lvl="1">
              <a:spcAft>
                <a:spcPts val="0"/>
              </a:spcAft>
            </a:pPr>
            <a:r>
              <a:rPr lang="en-US" sz="5000" dirty="0">
                <a:ea typeface="+mn-ea"/>
                <a:cs typeface="+mn-cs"/>
              </a:rPr>
              <a:t>Manufacturing methods</a:t>
            </a:r>
          </a:p>
          <a:p>
            <a:pPr lvl="1">
              <a:spcAft>
                <a:spcPts val="0"/>
              </a:spcAft>
            </a:pPr>
            <a:r>
              <a:rPr lang="en-US" sz="5000" dirty="0">
                <a:ea typeface="+mn-ea"/>
                <a:cs typeface="+mn-cs"/>
              </a:rPr>
              <a:t>Software programs</a:t>
            </a:r>
          </a:p>
          <a:p>
            <a:pPr lvl="1">
              <a:spcAft>
                <a:spcPts val="0"/>
              </a:spcAft>
            </a:pPr>
            <a:r>
              <a:rPr lang="en-US" sz="5000" dirty="0">
                <a:ea typeface="+mn-ea"/>
                <a:cs typeface="+mn-cs"/>
              </a:rPr>
              <a:t>Business plans</a:t>
            </a:r>
          </a:p>
          <a:p>
            <a:pPr lvl="1">
              <a:spcAft>
                <a:spcPts val="0"/>
              </a:spcAft>
            </a:pPr>
            <a:r>
              <a:rPr lang="en-US" sz="5000" dirty="0">
                <a:ea typeface="+mn-ea"/>
                <a:cs typeface="+mn-cs"/>
              </a:rPr>
              <a:t>Customer lists</a:t>
            </a:r>
          </a:p>
          <a:p>
            <a:pPr lvl="1">
              <a:spcAft>
                <a:spcPts val="0"/>
              </a:spcAft>
            </a:pPr>
            <a:r>
              <a:rPr lang="en-US" sz="5000" dirty="0">
                <a:ea typeface="+mn-ea"/>
                <a:cs typeface="+mn-cs"/>
              </a:rPr>
              <a:t>Pricing information</a:t>
            </a:r>
          </a:p>
          <a:p>
            <a:pPr>
              <a:spcAft>
                <a:spcPts val="0"/>
              </a:spcAft>
            </a:pPr>
            <a:r>
              <a:rPr lang="en-US" sz="5000" dirty="0"/>
              <a:t>Enforcement</a:t>
            </a:r>
          </a:p>
          <a:p>
            <a:pPr lvl="1">
              <a:spcAft>
                <a:spcPts val="0"/>
              </a:spcAft>
            </a:pPr>
            <a:r>
              <a:rPr lang="en-US" sz="5000" dirty="0">
                <a:ea typeface="+mn-ea"/>
                <a:cs typeface="+mn-cs"/>
              </a:rPr>
              <a:t>Misappropriation</a:t>
            </a:r>
          </a:p>
          <a:p>
            <a:pPr lvl="1">
              <a:spcAft>
                <a:spcPts val="0"/>
              </a:spcAft>
            </a:pPr>
            <a:r>
              <a:rPr lang="en-US" sz="5000" dirty="0">
                <a:ea typeface="+mn-ea"/>
                <a:cs typeface="+mn-cs"/>
              </a:rPr>
              <a:t>Damages, injunction</a:t>
            </a:r>
          </a:p>
          <a:p>
            <a:pPr marL="731520" lvl="1" indent="-457200">
              <a:spcAft>
                <a:spcPts val="0"/>
              </a:spcAft>
              <a:buFont typeface="+mj-lt"/>
              <a:buAutoNum type="arabicPeriod"/>
            </a:pPr>
            <a:endParaRPr lang="en-US" dirty="0"/>
          </a:p>
        </p:txBody>
      </p:sp>
      <p:sp>
        <p:nvSpPr>
          <p:cNvPr id="7" name="Slide Number Placeholder 6"/>
          <p:cNvSpPr>
            <a:spLocks noGrp="1"/>
          </p:cNvSpPr>
          <p:nvPr>
            <p:ph type="sldNum" sz="quarter" idx="10"/>
          </p:nvPr>
        </p:nvSpPr>
        <p:spPr/>
        <p:txBody>
          <a:bodyPr/>
          <a:lstStyle/>
          <a:p>
            <a:fld id="{64F63F64-1AFD-400D-9A93-B308BA7B0366}" type="slidenum">
              <a:rPr lang="en-US" smtClean="0"/>
              <a:pPr/>
              <a:t>51</a:t>
            </a:fld>
            <a:endParaRPr 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495" t="13637" r="10531" b="16515"/>
          <a:stretch/>
        </p:blipFill>
        <p:spPr bwMode="auto">
          <a:xfrm>
            <a:off x="5176462" y="3138251"/>
            <a:ext cx="2976938" cy="3262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91633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 Trade Secret or Patent Protection?</a:t>
            </a:r>
            <a:endParaRPr lang="en-US" dirty="0"/>
          </a:p>
        </p:txBody>
      </p:sp>
      <p:sp>
        <p:nvSpPr>
          <p:cNvPr id="4" name="Slide Number Placeholder 3"/>
          <p:cNvSpPr>
            <a:spLocks noGrp="1"/>
          </p:cNvSpPr>
          <p:nvPr>
            <p:ph type="sldNum" sz="quarter" idx="10"/>
          </p:nvPr>
        </p:nvSpPr>
        <p:spPr/>
        <p:txBody>
          <a:bodyPr/>
          <a:lstStyle/>
          <a:p>
            <a:fld id="{64F63F64-1AFD-400D-9A93-B308BA7B0366}" type="slidenum">
              <a:rPr lang="en-US" smtClean="0"/>
              <a:pPr/>
              <a:t>52</a:t>
            </a:fld>
            <a:endParaRPr lang="en-US" dirty="0"/>
          </a:p>
        </p:txBody>
      </p:sp>
      <p:sp>
        <p:nvSpPr>
          <p:cNvPr id="2" name="Text Placeholder 1"/>
          <p:cNvSpPr>
            <a:spLocks noGrp="1"/>
          </p:cNvSpPr>
          <p:nvPr>
            <p:ph type="body" sz="quarter" idx="11"/>
          </p:nvPr>
        </p:nvSpPr>
        <p:spPr/>
        <p:txBody>
          <a:bodyPr>
            <a:normAutofit/>
          </a:bodyPr>
          <a:lstStyle/>
          <a:p>
            <a:pPr marL="0" indent="0">
              <a:buNone/>
            </a:pPr>
            <a:r>
              <a:rPr lang="en-US" sz="1800" b="1" u="sng" dirty="0"/>
              <a:t>Advantages of Trade Secrets</a:t>
            </a:r>
          </a:p>
          <a:p>
            <a:pPr marL="285750" indent="-285750"/>
            <a:r>
              <a:rPr lang="en-US" sz="1800" dirty="0"/>
              <a:t>No set expiration</a:t>
            </a:r>
          </a:p>
          <a:p>
            <a:pPr marL="285750" indent="-285750"/>
            <a:r>
              <a:rPr lang="en-US" sz="1800" dirty="0"/>
              <a:t>No examination costs (aside from maintaining confidentiality) </a:t>
            </a:r>
          </a:p>
          <a:p>
            <a:pPr marL="285750" indent="-285750"/>
            <a:r>
              <a:rPr lang="en-US" sz="1800" dirty="0"/>
              <a:t>No need to show patentability (novel/non-obvious/eligible</a:t>
            </a:r>
            <a:r>
              <a:rPr lang="en-US" sz="1800" dirty="0" smtClean="0"/>
              <a:t>)</a:t>
            </a:r>
            <a:endParaRPr lang="en-US" sz="1800" dirty="0"/>
          </a:p>
        </p:txBody>
      </p:sp>
      <p:sp>
        <p:nvSpPr>
          <p:cNvPr id="3" name="Text Placeholder 2"/>
          <p:cNvSpPr>
            <a:spLocks noGrp="1"/>
          </p:cNvSpPr>
          <p:nvPr>
            <p:ph type="body" sz="quarter" idx="12"/>
          </p:nvPr>
        </p:nvSpPr>
        <p:spPr/>
        <p:txBody>
          <a:bodyPr>
            <a:noAutofit/>
          </a:bodyPr>
          <a:lstStyle/>
          <a:p>
            <a:pPr marL="0" indent="0">
              <a:spcAft>
                <a:spcPts val="0"/>
              </a:spcAft>
              <a:buNone/>
            </a:pPr>
            <a:r>
              <a:rPr lang="en-US" sz="1800" b="1" u="sng" dirty="0" smtClean="0"/>
              <a:t>Disadvantages </a:t>
            </a:r>
            <a:r>
              <a:rPr lang="en-US" sz="1800" b="1" u="sng" dirty="0"/>
              <a:t>of Trade Secrets</a:t>
            </a:r>
          </a:p>
          <a:p>
            <a:pPr marL="285750" indent="-285750">
              <a:spcAft>
                <a:spcPts val="0"/>
              </a:spcAft>
            </a:pPr>
            <a:r>
              <a:rPr lang="en-US" sz="1800" dirty="0"/>
              <a:t>Do not protect your invention if </a:t>
            </a:r>
          </a:p>
          <a:p>
            <a:pPr lvl="1">
              <a:spcAft>
                <a:spcPts val="0"/>
              </a:spcAft>
              <a:buFont typeface="Arial" panose="020B0604020202020204" pitchFamily="34" charset="0"/>
              <a:buChar char="–"/>
            </a:pPr>
            <a:r>
              <a:rPr lang="en-US" sz="1600" dirty="0"/>
              <a:t>Reverse engineered</a:t>
            </a:r>
          </a:p>
          <a:p>
            <a:pPr lvl="1">
              <a:spcAft>
                <a:spcPts val="0"/>
              </a:spcAft>
              <a:buFont typeface="Arial" panose="020B0604020202020204" pitchFamily="34" charset="0"/>
              <a:buChar char="–"/>
            </a:pPr>
            <a:r>
              <a:rPr lang="en-US" sz="1600" dirty="0"/>
              <a:t>Independently invented </a:t>
            </a:r>
          </a:p>
          <a:p>
            <a:pPr lvl="1">
              <a:spcAft>
                <a:spcPts val="0"/>
              </a:spcAft>
              <a:buFont typeface="Arial" panose="020B0604020202020204" pitchFamily="34" charset="0"/>
              <a:buChar char="–"/>
            </a:pPr>
            <a:r>
              <a:rPr lang="en-US" sz="1600" dirty="0"/>
              <a:t>Accidentally becomes public</a:t>
            </a:r>
          </a:p>
          <a:p>
            <a:pPr marL="285750" indent="-285750">
              <a:spcAft>
                <a:spcPts val="0"/>
              </a:spcAft>
              <a:buClr>
                <a:schemeClr val="tx1"/>
              </a:buClr>
            </a:pPr>
            <a:r>
              <a:rPr lang="en-US" sz="1800" dirty="0" smtClean="0"/>
              <a:t>Difficult </a:t>
            </a:r>
            <a:r>
              <a:rPr lang="en-US" sz="1800" dirty="0"/>
              <a:t>to enforce and </a:t>
            </a:r>
            <a:r>
              <a:rPr lang="en-US" sz="1800" dirty="0" smtClean="0"/>
              <a:t>license</a:t>
            </a:r>
            <a:endParaRPr lang="en-US" sz="1800" dirty="0"/>
          </a:p>
          <a:p>
            <a:pPr lvl="1">
              <a:spcAft>
                <a:spcPts val="0"/>
              </a:spcAft>
              <a:buFont typeface="Arial" panose="020B0604020202020204" pitchFamily="34" charset="0"/>
              <a:buChar char="–"/>
            </a:pPr>
            <a:r>
              <a:rPr lang="en-US" sz="1600" dirty="0"/>
              <a:t>Must prove technology obtained by improper means (e.g., violation of </a:t>
            </a:r>
            <a:r>
              <a:rPr lang="en-US" sz="1600" dirty="0" smtClean="0"/>
              <a:t>NDA</a:t>
            </a:r>
            <a:r>
              <a:rPr lang="en-US" sz="1600" dirty="0"/>
              <a:t>, breaking and entering)</a:t>
            </a:r>
          </a:p>
          <a:p>
            <a:pPr>
              <a:spcAft>
                <a:spcPts val="0"/>
              </a:spcAft>
            </a:pPr>
            <a:r>
              <a:rPr lang="en-US" sz="1800" b="1" u="sng" dirty="0"/>
              <a:t>Only patents </a:t>
            </a:r>
            <a:r>
              <a:rPr lang="en-US" sz="1800" b="1" u="sng" dirty="0" smtClean="0"/>
              <a:t>provide </a:t>
            </a:r>
            <a:r>
              <a:rPr lang="en-US" sz="1800" b="1" u="sng" dirty="0"/>
              <a:t>exclusive rights to an invention</a:t>
            </a:r>
            <a:endParaRPr lang="en-US" sz="1800" dirty="0"/>
          </a:p>
          <a:p>
            <a:pPr>
              <a:spcAft>
                <a:spcPts val="0"/>
              </a:spcAft>
            </a:pPr>
            <a:endParaRPr lang="en-US" sz="1800" dirty="0"/>
          </a:p>
        </p:txBody>
      </p:sp>
    </p:spTree>
    <p:extLst>
      <p:ext uri="{BB962C8B-B14F-4D97-AF65-F5344CB8AC3E}">
        <p14:creationId xmlns:p14="http://schemas.microsoft.com/office/powerpoint/2010/main" val="5023590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Strategy:  Trade Secret v. Patent</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53</a:t>
            </a:fld>
            <a:endParaRPr lang="en-US" dirty="0"/>
          </a:p>
        </p:txBody>
      </p:sp>
      <p:sp>
        <p:nvSpPr>
          <p:cNvPr id="4" name="Text Placeholder 3"/>
          <p:cNvSpPr>
            <a:spLocks noGrp="1"/>
          </p:cNvSpPr>
          <p:nvPr>
            <p:ph type="body" sz="quarter" idx="11"/>
          </p:nvPr>
        </p:nvSpPr>
        <p:spPr/>
        <p:txBody>
          <a:bodyPr/>
          <a:lstStyle/>
          <a:p>
            <a:r>
              <a:rPr lang="en-US" dirty="0" smtClean="0"/>
              <a:t>One or the other </a:t>
            </a:r>
            <a:r>
              <a:rPr lang="en-US" dirty="0" smtClean="0">
                <a:sym typeface="Wingdings" panose="05000000000000000000" pitchFamily="2" charset="2"/>
              </a:rPr>
              <a:t> there’s no getting both, and no changing your mind later</a:t>
            </a:r>
          </a:p>
          <a:p>
            <a:r>
              <a:rPr lang="en-US" dirty="0" smtClean="0">
                <a:sym typeface="Wingdings" panose="05000000000000000000" pitchFamily="2" charset="2"/>
              </a:rPr>
              <a:t>When filing a patent application, you are required to disclose, but not identify, the “best mode”, i.e., the best way of practicing the invention or the most preferred embodiment</a:t>
            </a:r>
          </a:p>
          <a:p>
            <a:r>
              <a:rPr lang="en-US" dirty="0" smtClean="0"/>
              <a:t>Trade secret enables you to keep that best mode secret</a:t>
            </a:r>
          </a:p>
          <a:p>
            <a:r>
              <a:rPr lang="en-US" b="1" dirty="0" smtClean="0"/>
              <a:t>Nearly always more advantageous to obtain patent protection (which most inventors recognize)</a:t>
            </a:r>
            <a:endParaRPr lang="en-US" b="1" dirty="0"/>
          </a:p>
        </p:txBody>
      </p:sp>
    </p:spTree>
    <p:extLst>
      <p:ext uri="{BB962C8B-B14F-4D97-AF65-F5344CB8AC3E}">
        <p14:creationId xmlns:p14="http://schemas.microsoft.com/office/powerpoint/2010/main" val="29720292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Patents</a:t>
            </a:r>
            <a:endParaRPr lang="en-US" dirty="0"/>
          </a:p>
        </p:txBody>
      </p:sp>
      <p:sp>
        <p:nvSpPr>
          <p:cNvPr id="4" name="Slide Number Placeholder 3"/>
          <p:cNvSpPr>
            <a:spLocks noGrp="1"/>
          </p:cNvSpPr>
          <p:nvPr>
            <p:ph type="sldNum" sz="quarter" idx="10"/>
          </p:nvPr>
        </p:nvSpPr>
        <p:spPr/>
        <p:txBody>
          <a:bodyPr/>
          <a:lstStyle/>
          <a:p>
            <a:fld id="{64F63F64-1AFD-400D-9A93-B308BA7B0366}" type="slidenum">
              <a:rPr lang="en-US" smtClean="0"/>
              <a:pPr/>
              <a:t>54</a:t>
            </a:fld>
            <a:endParaRPr lang="en-US" dirty="0"/>
          </a:p>
        </p:txBody>
      </p:sp>
      <p:pic>
        <p:nvPicPr>
          <p:cNvPr id="1026" name="Picture 2" descr="http://upload.wikimedia.org/wikipedia/commons/7/70/Coke_bottle_patent.JPG"/>
          <p:cNvPicPr>
            <a:picLocks noChangeAspect="1" noChangeArrowheads="1"/>
          </p:cNvPicPr>
          <p:nvPr/>
        </p:nvPicPr>
        <p:blipFill rotWithShape="1">
          <a:blip r:embed="rId3">
            <a:extLst>
              <a:ext uri="{28A0092B-C50C-407E-A947-70E740481C1C}">
                <a14:useLocalDpi xmlns:a14="http://schemas.microsoft.com/office/drawing/2010/main" val="0"/>
              </a:ext>
            </a:extLst>
          </a:blip>
          <a:srcRect b="45062"/>
          <a:stretch/>
        </p:blipFill>
        <p:spPr bwMode="auto">
          <a:xfrm>
            <a:off x="6403738" y="1752600"/>
            <a:ext cx="2511662" cy="222397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81000" y="1752600"/>
            <a:ext cx="6629400" cy="3339376"/>
          </a:xfrm>
          <a:prstGeom prst="rect">
            <a:avLst/>
          </a:prstGeom>
        </p:spPr>
        <p:txBody>
          <a:bodyPr wrap="square">
            <a:spAutoFit/>
          </a:bodyPr>
          <a:lstStyle/>
          <a:p>
            <a:pPr marL="285750" indent="-285750">
              <a:spcBef>
                <a:spcPts val="600"/>
              </a:spcBef>
              <a:buFont typeface="Arial" panose="020B0604020202020204" pitchFamily="34" charset="0"/>
              <a:buChar char="•"/>
            </a:pPr>
            <a:r>
              <a:rPr lang="en-US" sz="2000" dirty="0" smtClean="0">
                <a:latin typeface="Century Gothic" panose="020B0502020202020204" pitchFamily="34" charset="0"/>
              </a:rPr>
              <a:t>Protect </a:t>
            </a:r>
            <a:r>
              <a:rPr lang="en-US" sz="2000" dirty="0">
                <a:latin typeface="Century Gothic" panose="020B0502020202020204" pitchFamily="34" charset="0"/>
              </a:rPr>
              <a:t>article's </a:t>
            </a:r>
            <a:r>
              <a:rPr lang="en-US" sz="2000" dirty="0" smtClean="0">
                <a:latin typeface="Century Gothic" panose="020B0502020202020204" pitchFamily="34" charset="0"/>
              </a:rPr>
              <a:t>unique design/appearance </a:t>
            </a:r>
          </a:p>
          <a:p>
            <a:pPr marL="548640" lvl="1" indent="-274320" fontAlgn="base">
              <a:spcBef>
                <a:spcPts val="600"/>
              </a:spcBef>
              <a:spcAft>
                <a:spcPts val="600"/>
              </a:spcAft>
              <a:buClr>
                <a:schemeClr val="tx1"/>
              </a:buClr>
              <a:buFont typeface="Arial" panose="020B0604020202020204" pitchFamily="34" charset="0"/>
              <a:buChar char="–"/>
            </a:pPr>
            <a:r>
              <a:rPr lang="en-US" sz="2000" dirty="0">
                <a:latin typeface="Century Gothic" panose="020B0502020202020204" pitchFamily="34" charset="0"/>
              </a:rPr>
              <a:t>Cannot be functional </a:t>
            </a:r>
          </a:p>
          <a:p>
            <a:pPr marL="285750" indent="-285750">
              <a:spcBef>
                <a:spcPts val="600"/>
              </a:spcBef>
              <a:buFont typeface="Arial" panose="020B0604020202020204" pitchFamily="34" charset="0"/>
              <a:buChar char="•"/>
            </a:pPr>
            <a:r>
              <a:rPr lang="en-US" sz="2000" dirty="0" smtClean="0">
                <a:latin typeface="Century Gothic" panose="020B0502020202020204" pitchFamily="34" charset="0"/>
              </a:rPr>
              <a:t>Examples:  Ornamental designs </a:t>
            </a:r>
            <a:r>
              <a:rPr lang="en-US" sz="2000" dirty="0">
                <a:latin typeface="Century Gothic" panose="020B0502020202020204" pitchFamily="34" charset="0"/>
              </a:rPr>
              <a:t>of jewelry, furniture, beverage </a:t>
            </a:r>
            <a:r>
              <a:rPr lang="en-US" sz="2000" dirty="0" smtClean="0">
                <a:latin typeface="Century Gothic" panose="020B0502020202020204" pitchFamily="34" charset="0"/>
              </a:rPr>
              <a:t>containers</a:t>
            </a:r>
          </a:p>
          <a:p>
            <a:pPr marL="285750" indent="-285750">
              <a:spcBef>
                <a:spcPts val="600"/>
              </a:spcBef>
              <a:buFont typeface="Arial" panose="020B0604020202020204" pitchFamily="34" charset="0"/>
              <a:buChar char="•"/>
            </a:pPr>
            <a:endParaRPr lang="en-US" sz="1100" dirty="0" smtClean="0">
              <a:latin typeface="Century Gothic" panose="020B0502020202020204" pitchFamily="34" charset="0"/>
            </a:endParaRPr>
          </a:p>
          <a:p>
            <a:pPr marL="285750" indent="-285750">
              <a:spcBef>
                <a:spcPts val="600"/>
              </a:spcBef>
              <a:buFont typeface="Arial" panose="020B0604020202020204" pitchFamily="34" charset="0"/>
              <a:buChar char="•"/>
            </a:pPr>
            <a:r>
              <a:rPr lang="en-US" sz="2000" dirty="0" smtClean="0">
                <a:latin typeface="Century Gothic" panose="020B0502020202020204" pitchFamily="34" charset="0"/>
              </a:rPr>
              <a:t>Examination by USPTO</a:t>
            </a:r>
          </a:p>
          <a:p>
            <a:pPr marL="548640" lvl="1" indent="-274320" fontAlgn="base">
              <a:spcBef>
                <a:spcPts val="600"/>
              </a:spcBef>
              <a:buClr>
                <a:schemeClr val="tx1"/>
              </a:buClr>
              <a:buFont typeface="Arial" panose="020B0604020202020204" pitchFamily="34" charset="0"/>
              <a:buChar char="–"/>
            </a:pPr>
            <a:r>
              <a:rPr lang="en-US" sz="2000" dirty="0">
                <a:latin typeface="Century Gothic" panose="020B0502020202020204" pitchFamily="34" charset="0"/>
              </a:rPr>
              <a:t>Easy application</a:t>
            </a:r>
          </a:p>
          <a:p>
            <a:pPr marL="548640" lvl="1" indent="-274320" fontAlgn="base">
              <a:spcBef>
                <a:spcPts val="600"/>
              </a:spcBef>
              <a:buClr>
                <a:schemeClr val="tx1"/>
              </a:buClr>
              <a:buFont typeface="Arial" panose="020B0604020202020204" pitchFamily="34" charset="0"/>
              <a:buChar char="–"/>
            </a:pPr>
            <a:r>
              <a:rPr lang="en-US" sz="2000" dirty="0">
                <a:latin typeface="Century Gothic" panose="020B0502020202020204" pitchFamily="34" charset="0"/>
              </a:rPr>
              <a:t>Must be novel, non-obvious</a:t>
            </a:r>
          </a:p>
          <a:p>
            <a:pPr marL="285750" indent="-285750">
              <a:spcBef>
                <a:spcPts val="600"/>
              </a:spcBef>
              <a:buFont typeface="Arial" panose="020B0604020202020204" pitchFamily="34" charset="0"/>
              <a:buChar char="•"/>
            </a:pPr>
            <a:r>
              <a:rPr lang="en-US" sz="2000" dirty="0" smtClean="0">
                <a:latin typeface="Century Gothic" panose="020B0502020202020204" pitchFamily="34" charset="0"/>
              </a:rPr>
              <a:t>14 year term</a:t>
            </a:r>
          </a:p>
        </p:txBody>
      </p:sp>
      <p:pic>
        <p:nvPicPr>
          <p:cNvPr id="6" name="Picture 4" descr="http://www.patentadesign.com/gallery/volkswagen-beetle-car-design-pate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4495800"/>
            <a:ext cx="2892662" cy="1375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71794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Trademark Protection</a:t>
            </a:r>
            <a:endParaRPr lang="en-US" dirty="0"/>
          </a:p>
        </p:txBody>
      </p:sp>
      <p:sp>
        <p:nvSpPr>
          <p:cNvPr id="3" name="Text Placeholder 2"/>
          <p:cNvSpPr>
            <a:spLocks noGrp="1"/>
          </p:cNvSpPr>
          <p:nvPr>
            <p:ph type="body" sz="quarter" idx="11"/>
          </p:nvPr>
        </p:nvSpPr>
        <p:spPr>
          <a:xfrm>
            <a:off x="457200" y="1618488"/>
            <a:ext cx="8247063" cy="4706112"/>
          </a:xfrm>
        </p:spPr>
        <p:txBody>
          <a:bodyPr/>
          <a:lstStyle/>
          <a:p>
            <a:pPr marL="0" indent="0">
              <a:buNone/>
            </a:pPr>
            <a:r>
              <a:rPr lang="en-US" b="1" u="sng" dirty="0" smtClean="0"/>
              <a:t>Trademark Rights</a:t>
            </a:r>
          </a:p>
          <a:p>
            <a:r>
              <a:rPr lang="en-US" dirty="0"/>
              <a:t>Right to prevent others from </a:t>
            </a:r>
            <a:r>
              <a:rPr lang="en-US" dirty="0" smtClean="0"/>
              <a:t>using confusingly </a:t>
            </a:r>
            <a:r>
              <a:rPr lang="en-US" dirty="0"/>
              <a:t>similar marks</a:t>
            </a:r>
          </a:p>
          <a:p>
            <a:r>
              <a:rPr lang="en-US" i="1" u="sng" dirty="0" smtClean="0"/>
              <a:t>Must be the first to use</a:t>
            </a:r>
            <a:r>
              <a:rPr lang="en-US" dirty="0" smtClean="0"/>
              <a:t> mark on the particular goods/services in order to have the rights</a:t>
            </a:r>
          </a:p>
          <a:p>
            <a:pPr marL="0" indent="0">
              <a:buNone/>
            </a:pPr>
            <a:r>
              <a:rPr lang="en-US" b="1" u="sng" dirty="0" smtClean="0"/>
              <a:t>Types of Protection</a:t>
            </a:r>
            <a:endParaRPr lang="en-US" b="1" u="sng" dirty="0"/>
          </a:p>
          <a:p>
            <a:r>
              <a:rPr lang="en-US" dirty="0" smtClean="0"/>
              <a:t>Common law (use-based) </a:t>
            </a:r>
            <a:r>
              <a:rPr lang="en-US" dirty="0"/>
              <a:t>= limited geographically</a:t>
            </a:r>
            <a:endParaRPr lang="en-US" dirty="0" smtClean="0"/>
          </a:p>
          <a:p>
            <a:r>
              <a:rPr lang="en-US" dirty="0" smtClean="0"/>
              <a:t>State registration</a:t>
            </a:r>
          </a:p>
          <a:p>
            <a:r>
              <a:rPr lang="en-US" dirty="0" smtClean="0"/>
              <a:t>Federal registration = nationwide priority rights</a:t>
            </a:r>
          </a:p>
          <a:p>
            <a:endParaRPr lang="en-US" dirty="0" smtClean="0"/>
          </a:p>
          <a:p>
            <a:endParaRPr lang="en-US" dirty="0" smtClean="0"/>
          </a:p>
          <a:p>
            <a:endParaRPr lang="en-US" dirty="0"/>
          </a:p>
          <a:p>
            <a:endParaRPr lang="en-US" dirty="0"/>
          </a:p>
          <a:p>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fld id="{64F63F64-1AFD-400D-9A93-B308BA7B0366}" type="slidenum">
              <a:rPr lang="en-US" smtClean="0"/>
              <a:pPr/>
              <a:t>55</a:t>
            </a:fld>
            <a:endParaRPr lang="en-US" dirty="0"/>
          </a:p>
        </p:txBody>
      </p:sp>
    </p:spTree>
    <p:extLst>
      <p:ext uri="{BB962C8B-B14F-4D97-AF65-F5344CB8AC3E}">
        <p14:creationId xmlns:p14="http://schemas.microsoft.com/office/powerpoint/2010/main" val="29446578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Freedom to Operate</a:t>
            </a:r>
            <a:endParaRPr lang="en-US" dirty="0"/>
          </a:p>
        </p:txBody>
      </p:sp>
      <p:sp>
        <p:nvSpPr>
          <p:cNvPr id="4" name="Slide Number Placeholder 3"/>
          <p:cNvSpPr>
            <a:spLocks noGrp="1"/>
          </p:cNvSpPr>
          <p:nvPr>
            <p:ph type="sldNum" sz="quarter" idx="10"/>
          </p:nvPr>
        </p:nvSpPr>
        <p:spPr/>
        <p:txBody>
          <a:bodyPr/>
          <a:lstStyle/>
          <a:p>
            <a:fld id="{64F63F64-1AFD-400D-9A93-B308BA7B0366}" type="slidenum">
              <a:rPr lang="en-US" smtClean="0"/>
              <a:pPr/>
              <a:t>56</a:t>
            </a:fld>
            <a:endParaRPr lang="en-US" dirty="0"/>
          </a:p>
        </p:txBody>
      </p:sp>
      <p:pic>
        <p:nvPicPr>
          <p:cNvPr id="6" name="Picture Placeholder 3"/>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4126" r="24126"/>
          <a:stretch>
            <a:fillRect/>
          </a:stretch>
        </p:blipFill>
        <p:spPr/>
      </p:pic>
    </p:spTree>
    <p:extLst>
      <p:ext uri="{BB962C8B-B14F-4D97-AF65-F5344CB8AC3E}">
        <p14:creationId xmlns:p14="http://schemas.microsoft.com/office/powerpoint/2010/main" val="27760512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FTO Searching</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57</a:t>
            </a:fld>
            <a:endParaRPr lang="en-US" dirty="0"/>
          </a:p>
        </p:txBody>
      </p:sp>
      <p:sp>
        <p:nvSpPr>
          <p:cNvPr id="4" name="Text Placeholder 3"/>
          <p:cNvSpPr>
            <a:spLocks noGrp="1"/>
          </p:cNvSpPr>
          <p:nvPr>
            <p:ph type="body" sz="quarter" idx="11"/>
          </p:nvPr>
        </p:nvSpPr>
        <p:spPr>
          <a:xfrm>
            <a:off x="457200" y="1618488"/>
            <a:ext cx="8247063" cy="4706112"/>
          </a:xfrm>
        </p:spPr>
        <p:txBody>
          <a:bodyPr>
            <a:normAutofit lnSpcReduction="10000"/>
          </a:bodyPr>
          <a:lstStyle/>
          <a:p>
            <a:r>
              <a:rPr lang="en-US" dirty="0" smtClean="0"/>
              <a:t>What? </a:t>
            </a:r>
            <a:r>
              <a:rPr lang="en-US" dirty="0" smtClean="0">
                <a:sym typeface="Wingdings" panose="05000000000000000000" pitchFamily="2" charset="2"/>
              </a:rPr>
              <a:t> a search to identify issued patents with claims that appear to cover one or more aspects of a contemplated </a:t>
            </a:r>
            <a:r>
              <a:rPr lang="en-US" b="1" dirty="0" smtClean="0">
                <a:sym typeface="Wingdings" panose="05000000000000000000" pitchFamily="2" charset="2"/>
              </a:rPr>
              <a:t>product</a:t>
            </a:r>
            <a:endParaRPr lang="en-US" b="1" dirty="0" smtClean="0"/>
          </a:p>
          <a:p>
            <a:r>
              <a:rPr lang="en-US" dirty="0" smtClean="0"/>
              <a:t>Why? </a:t>
            </a:r>
            <a:r>
              <a:rPr lang="en-US" dirty="0" smtClean="0">
                <a:sym typeface="Wingdings" panose="05000000000000000000" pitchFamily="2" charset="2"/>
              </a:rPr>
              <a:t> can </a:t>
            </a:r>
            <a:r>
              <a:rPr lang="en-US" dirty="0" smtClean="0"/>
              <a:t>then design around to avoid paying a license fee</a:t>
            </a:r>
          </a:p>
          <a:p>
            <a:pPr lvl="1"/>
            <a:r>
              <a:rPr lang="en-US" dirty="0" smtClean="0"/>
              <a:t>Investors want to see freedom-to-operate</a:t>
            </a:r>
          </a:p>
          <a:p>
            <a:r>
              <a:rPr lang="en-US" dirty="0" smtClean="0"/>
              <a:t>When? </a:t>
            </a:r>
            <a:r>
              <a:rPr lang="en-US" dirty="0" smtClean="0">
                <a:sym typeface="Wingdings" panose="05000000000000000000" pitchFamily="2" charset="2"/>
              </a:rPr>
              <a:t> when specific marketed product identified, but may need to accelerate if investors are asking, or you’re in a competitive area with a lot of patents</a:t>
            </a:r>
          </a:p>
          <a:p>
            <a:r>
              <a:rPr lang="en-US" dirty="0" smtClean="0">
                <a:sym typeface="Wingdings" panose="05000000000000000000" pitchFamily="2" charset="2"/>
              </a:rPr>
              <a:t>Cost?  $5-</a:t>
            </a:r>
            <a:r>
              <a:rPr lang="en-US" dirty="0" err="1" smtClean="0">
                <a:sym typeface="Wingdings" panose="05000000000000000000" pitchFamily="2" charset="2"/>
              </a:rPr>
              <a:t>15k</a:t>
            </a:r>
            <a:r>
              <a:rPr lang="en-US" dirty="0" smtClean="0">
                <a:sym typeface="Wingdings" panose="05000000000000000000" pitchFamily="2" charset="2"/>
              </a:rPr>
              <a:t>+ depending on scope, technology and number of patents resulting from search</a:t>
            </a:r>
            <a:endParaRPr lang="en-US" dirty="0" smtClean="0"/>
          </a:p>
        </p:txBody>
      </p:sp>
    </p:spTree>
    <p:extLst>
      <p:ext uri="{BB962C8B-B14F-4D97-AF65-F5344CB8AC3E}">
        <p14:creationId xmlns:p14="http://schemas.microsoft.com/office/powerpoint/2010/main" val="41679853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Freedom-to-Operate</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58</a:t>
            </a:fld>
            <a:endParaRPr lang="en-US" dirty="0"/>
          </a:p>
        </p:txBody>
      </p:sp>
      <p:sp>
        <p:nvSpPr>
          <p:cNvPr id="4" name="Text Placeholder 3"/>
          <p:cNvSpPr>
            <a:spLocks noGrp="1"/>
          </p:cNvSpPr>
          <p:nvPr>
            <p:ph type="body" sz="quarter" idx="11"/>
          </p:nvPr>
        </p:nvSpPr>
        <p:spPr>
          <a:xfrm>
            <a:off x="457200" y="1618488"/>
            <a:ext cx="8247063" cy="4782312"/>
          </a:xfrm>
        </p:spPr>
        <p:txBody>
          <a:bodyPr/>
          <a:lstStyle/>
          <a:p>
            <a:r>
              <a:rPr lang="en-US" b="1" dirty="0" smtClean="0"/>
              <a:t>Expired patent </a:t>
            </a:r>
            <a:r>
              <a:rPr lang="en-US" dirty="0" smtClean="0">
                <a:sym typeface="Wingdings" panose="05000000000000000000" pitchFamily="2" charset="2"/>
              </a:rPr>
              <a:t> </a:t>
            </a:r>
            <a:r>
              <a:rPr lang="en-US" dirty="0" smtClean="0"/>
              <a:t>If a patent is identified as creating an FTO issue, but expires </a:t>
            </a:r>
            <a:r>
              <a:rPr lang="en-US" dirty="0" smtClean="0">
                <a:sym typeface="Wingdings" panose="05000000000000000000" pitchFamily="2" charset="2"/>
              </a:rPr>
              <a:t>before your contemplated product launch, then not a barrier</a:t>
            </a:r>
          </a:p>
          <a:p>
            <a:pPr lvl="1"/>
            <a:r>
              <a:rPr lang="en-US" dirty="0" smtClean="0">
                <a:sym typeface="Wingdings" panose="05000000000000000000" pitchFamily="2" charset="2"/>
              </a:rPr>
              <a:t>The subject matter of an expired patent is in the public domain and free to be practiced by anyone  assuming there isn’t another continuation/divisional on file</a:t>
            </a:r>
          </a:p>
          <a:p>
            <a:r>
              <a:rPr lang="en-US" b="1" dirty="0" smtClean="0">
                <a:sym typeface="Wingdings" panose="05000000000000000000" pitchFamily="2" charset="2"/>
              </a:rPr>
              <a:t>Innovate!</a:t>
            </a:r>
            <a:r>
              <a:rPr lang="en-US" dirty="0" smtClean="0">
                <a:sym typeface="Wingdings" panose="05000000000000000000" pitchFamily="2" charset="2"/>
              </a:rPr>
              <a:t>  developing your own innovations and IP allows you to move away from dominating patents</a:t>
            </a:r>
          </a:p>
          <a:p>
            <a:r>
              <a:rPr lang="en-US" b="1" dirty="0" smtClean="0">
                <a:sym typeface="Wingdings" panose="05000000000000000000" pitchFamily="2" charset="2"/>
              </a:rPr>
              <a:t>License </a:t>
            </a:r>
            <a:r>
              <a:rPr lang="en-US" dirty="0" smtClean="0">
                <a:sym typeface="Wingdings" panose="05000000000000000000" pitchFamily="2" charset="2"/>
              </a:rPr>
              <a:t> not ideal, but sometimes obtaining a license at a reasonable cost can be worthwhile</a:t>
            </a:r>
            <a:endParaRPr lang="en-US" dirty="0" smtClean="0"/>
          </a:p>
        </p:txBody>
      </p:sp>
    </p:spTree>
    <p:extLst>
      <p:ext uri="{BB962C8B-B14F-4D97-AF65-F5344CB8AC3E}">
        <p14:creationId xmlns:p14="http://schemas.microsoft.com/office/powerpoint/2010/main" val="23639842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Landscape Searching</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59</a:t>
            </a:fld>
            <a:endParaRPr lang="en-US" dirty="0"/>
          </a:p>
        </p:txBody>
      </p:sp>
      <p:sp>
        <p:nvSpPr>
          <p:cNvPr id="4" name="Text Placeholder 3"/>
          <p:cNvSpPr>
            <a:spLocks noGrp="1"/>
          </p:cNvSpPr>
          <p:nvPr>
            <p:ph type="body" sz="quarter" idx="11"/>
          </p:nvPr>
        </p:nvSpPr>
        <p:spPr>
          <a:xfrm>
            <a:off x="457200" y="1618488"/>
            <a:ext cx="8247063" cy="4782312"/>
          </a:xfrm>
        </p:spPr>
        <p:txBody>
          <a:bodyPr/>
          <a:lstStyle/>
          <a:p>
            <a:r>
              <a:rPr lang="en-US" dirty="0" smtClean="0"/>
              <a:t>A search to identify what the patent landscape looks like in a particular space</a:t>
            </a:r>
          </a:p>
          <a:p>
            <a:pPr lvl="1"/>
            <a:r>
              <a:rPr lang="en-US" dirty="0" smtClean="0"/>
              <a:t>Also useful to keep track of competitors</a:t>
            </a:r>
          </a:p>
          <a:p>
            <a:r>
              <a:rPr lang="en-US" dirty="0" smtClean="0"/>
              <a:t>Useful when considering entering a busy space as it helps identify areas to avoid, such as those that would create a FTO issue, and possibly areas that are less crowded</a:t>
            </a:r>
          </a:p>
          <a:p>
            <a:r>
              <a:rPr lang="en-US" dirty="0" smtClean="0"/>
              <a:t>Costly because the search terms are typically broad, and involves very open-ended searching</a:t>
            </a:r>
          </a:p>
          <a:p>
            <a:r>
              <a:rPr lang="en-US" dirty="0" smtClean="0"/>
              <a:t>Best to consider when closer to market entry</a:t>
            </a:r>
            <a:endParaRPr lang="en-US" dirty="0"/>
          </a:p>
        </p:txBody>
      </p:sp>
    </p:spTree>
    <p:extLst>
      <p:ext uri="{BB962C8B-B14F-4D97-AF65-F5344CB8AC3E}">
        <p14:creationId xmlns:p14="http://schemas.microsoft.com/office/powerpoint/2010/main" val="3969155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  Get Ready to Practice Patience</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6</a:t>
            </a:fld>
            <a:endParaRPr lang="en-US" dirty="0"/>
          </a:p>
        </p:txBody>
      </p:sp>
      <p:cxnSp>
        <p:nvCxnSpPr>
          <p:cNvPr id="8" name="Straight Arrow Connector 7"/>
          <p:cNvCxnSpPr/>
          <p:nvPr/>
        </p:nvCxnSpPr>
        <p:spPr bwMode="auto">
          <a:xfrm>
            <a:off x="304800" y="4572000"/>
            <a:ext cx="8378825" cy="0"/>
          </a:xfrm>
          <a:prstGeom prst="straightConnector1">
            <a:avLst/>
          </a:prstGeom>
          <a:solidFill>
            <a:schemeClr val="tx1"/>
          </a:solidFill>
          <a:ln w="31750" cap="flat" cmpd="sng" algn="ctr">
            <a:solidFill>
              <a:schemeClr val="tx1"/>
            </a:solidFill>
            <a:prstDash val="solid"/>
            <a:round/>
            <a:headEnd type="none" w="med" len="med"/>
            <a:tailEnd type="triangle" w="lg" len="lg"/>
          </a:ln>
          <a:effectLst/>
        </p:spPr>
      </p:cxnSp>
      <p:cxnSp>
        <p:nvCxnSpPr>
          <p:cNvPr id="11" name="Straight Connector 10"/>
          <p:cNvCxnSpPr/>
          <p:nvPr/>
        </p:nvCxnSpPr>
        <p:spPr bwMode="auto">
          <a:xfrm>
            <a:off x="304800" y="4267200"/>
            <a:ext cx="0" cy="609600"/>
          </a:xfrm>
          <a:prstGeom prst="line">
            <a:avLst/>
          </a:prstGeom>
          <a:solidFill>
            <a:schemeClr val="tx1"/>
          </a:solidFill>
          <a:ln w="31750"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1981200" y="4267200"/>
            <a:ext cx="0" cy="609600"/>
          </a:xfrm>
          <a:prstGeom prst="line">
            <a:avLst/>
          </a:prstGeom>
          <a:solidFill>
            <a:schemeClr val="tx1"/>
          </a:solidFill>
          <a:ln w="31750"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4343400" y="4267200"/>
            <a:ext cx="0" cy="609600"/>
          </a:xfrm>
          <a:prstGeom prst="line">
            <a:avLst/>
          </a:prstGeom>
          <a:solidFill>
            <a:schemeClr val="tx1"/>
          </a:solidFill>
          <a:ln w="31750"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8153400" y="4267200"/>
            <a:ext cx="0" cy="609600"/>
          </a:xfrm>
          <a:prstGeom prst="line">
            <a:avLst/>
          </a:prstGeom>
          <a:solidFill>
            <a:schemeClr val="tx1"/>
          </a:solidFill>
          <a:ln w="31750" cap="flat" cmpd="sng" algn="ctr">
            <a:solidFill>
              <a:schemeClr val="tx1"/>
            </a:solidFill>
            <a:prstDash val="solid"/>
            <a:round/>
            <a:headEnd type="none" w="med" len="med"/>
            <a:tailEnd type="none" w="med" len="med"/>
          </a:ln>
          <a:effectLst/>
        </p:spPr>
      </p:cxnSp>
      <p:sp>
        <p:nvSpPr>
          <p:cNvPr id="15" name="TextBox 14"/>
          <p:cNvSpPr txBox="1"/>
          <p:nvPr/>
        </p:nvSpPr>
        <p:spPr bwMode="gray">
          <a:xfrm>
            <a:off x="1909866" y="4876800"/>
            <a:ext cx="142668" cy="400110"/>
          </a:xfrm>
          <a:prstGeom prst="rect">
            <a:avLst/>
          </a:prstGeom>
          <a:noFill/>
          <a:ln w="9525">
            <a:noFill/>
            <a:miter lim="800000"/>
            <a:headEnd/>
            <a:tailEnd/>
          </a:ln>
          <a:effectLst/>
        </p:spPr>
        <p:txBody>
          <a:bodyPr vert="horz" wrap="none" lIns="0" tIns="45720" rIns="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kern="0" cap="none" spc="0" normalizeH="0" baseline="0" noProof="0" dirty="0" smtClean="0">
                <a:ln>
                  <a:noFill/>
                </a:ln>
                <a:solidFill>
                  <a:schemeClr val="tx1"/>
                </a:solidFill>
                <a:effectLst/>
                <a:uLnTx/>
                <a:uFillTx/>
                <a:latin typeface="+mj-lt"/>
                <a:ea typeface="+mj-ea"/>
                <a:cs typeface="+mj-cs"/>
              </a:rPr>
              <a:t>0</a:t>
            </a:r>
          </a:p>
        </p:txBody>
      </p:sp>
      <p:sp>
        <p:nvSpPr>
          <p:cNvPr id="16" name="TextBox 15"/>
          <p:cNvSpPr txBox="1"/>
          <p:nvPr/>
        </p:nvSpPr>
        <p:spPr bwMode="gray">
          <a:xfrm>
            <a:off x="3810000" y="4876800"/>
            <a:ext cx="1251946" cy="400110"/>
          </a:xfrm>
          <a:prstGeom prst="rect">
            <a:avLst/>
          </a:prstGeom>
          <a:noFill/>
          <a:ln w="9525">
            <a:noFill/>
            <a:miter lim="800000"/>
            <a:headEnd/>
            <a:tailEnd/>
          </a:ln>
          <a:effectLst/>
        </p:spPr>
        <p:txBody>
          <a:bodyPr vert="horz" wrap="none" lIns="0" tIns="45720" rIns="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kern="0" cap="none" spc="0" normalizeH="0" baseline="0" noProof="0" dirty="0" smtClean="0">
                <a:ln>
                  <a:noFill/>
                </a:ln>
                <a:solidFill>
                  <a:schemeClr val="tx1"/>
                </a:solidFill>
                <a:effectLst/>
                <a:uLnTx/>
                <a:uFillTx/>
                <a:latin typeface="+mj-lt"/>
                <a:ea typeface="+mj-ea"/>
                <a:cs typeface="+mj-cs"/>
              </a:rPr>
              <a:t>3-7+ years</a:t>
            </a:r>
          </a:p>
        </p:txBody>
      </p:sp>
      <p:sp>
        <p:nvSpPr>
          <p:cNvPr id="17" name="TextBox 16"/>
          <p:cNvSpPr txBox="1"/>
          <p:nvPr/>
        </p:nvSpPr>
        <p:spPr bwMode="gray">
          <a:xfrm>
            <a:off x="8001000" y="4876800"/>
            <a:ext cx="285335" cy="400110"/>
          </a:xfrm>
          <a:prstGeom prst="rect">
            <a:avLst/>
          </a:prstGeom>
          <a:noFill/>
          <a:ln w="9525">
            <a:noFill/>
            <a:miter lim="800000"/>
            <a:headEnd/>
            <a:tailEnd/>
          </a:ln>
          <a:effectLst/>
        </p:spPr>
        <p:txBody>
          <a:bodyPr vert="horz" wrap="none" lIns="0" tIns="45720" rIns="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kern="0" cap="none" spc="0" normalizeH="0" baseline="0" noProof="0" dirty="0" smtClean="0">
                <a:ln>
                  <a:noFill/>
                </a:ln>
                <a:solidFill>
                  <a:schemeClr val="tx1"/>
                </a:solidFill>
                <a:effectLst/>
                <a:uLnTx/>
                <a:uFillTx/>
                <a:latin typeface="+mj-lt"/>
                <a:ea typeface="+mj-ea"/>
                <a:cs typeface="+mj-cs"/>
              </a:rPr>
              <a:t>21</a:t>
            </a:r>
          </a:p>
        </p:txBody>
      </p:sp>
      <p:sp>
        <p:nvSpPr>
          <p:cNvPr id="19" name="TextBox 18"/>
          <p:cNvSpPr txBox="1"/>
          <p:nvPr/>
        </p:nvSpPr>
        <p:spPr bwMode="gray">
          <a:xfrm>
            <a:off x="314532" y="2652981"/>
            <a:ext cx="1738002" cy="1323439"/>
          </a:xfrm>
          <a:prstGeom prst="rect">
            <a:avLst/>
          </a:prstGeom>
          <a:noFill/>
          <a:ln w="9525">
            <a:noFill/>
            <a:miter lim="800000"/>
            <a:headEnd/>
            <a:tailEnd/>
          </a:ln>
          <a:effectLst/>
        </p:spPr>
        <p:txBody>
          <a:bodyPr vert="horz" wrap="square" lIns="0" tIns="45720" rIns="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0" cap="none" spc="0" normalizeH="0" baseline="0" noProof="0" dirty="0" smtClean="0">
                <a:ln>
                  <a:noFill/>
                </a:ln>
                <a:solidFill>
                  <a:schemeClr val="tx1"/>
                </a:solidFill>
                <a:effectLst/>
                <a:uLnTx/>
                <a:uFillTx/>
                <a:latin typeface="+mj-lt"/>
                <a:ea typeface="+mj-ea"/>
                <a:cs typeface="+mj-cs"/>
              </a:rPr>
              <a:t>Development and optimization</a:t>
            </a:r>
            <a:r>
              <a:rPr kumimoji="0" lang="en-US" sz="2000" b="0" i="0" u="none" strike="noStrike" kern="0" cap="none" spc="0" normalizeH="0" noProof="0" dirty="0" smtClean="0">
                <a:ln>
                  <a:noFill/>
                </a:ln>
                <a:solidFill>
                  <a:schemeClr val="tx1"/>
                </a:solidFill>
                <a:effectLst/>
                <a:uLnTx/>
                <a:uFillTx/>
                <a:latin typeface="+mj-lt"/>
                <a:ea typeface="+mj-ea"/>
                <a:cs typeface="+mj-cs"/>
              </a:rPr>
              <a:t> of invention</a:t>
            </a:r>
            <a:endParaRPr kumimoji="0" lang="en-US" sz="2000" b="0" i="0" u="none" strike="noStrike" kern="0" cap="none" spc="0" normalizeH="0" baseline="0" noProof="0" dirty="0" smtClean="0">
              <a:ln>
                <a:noFill/>
              </a:ln>
              <a:solidFill>
                <a:schemeClr val="tx1"/>
              </a:solidFill>
              <a:effectLst/>
              <a:uLnTx/>
              <a:uFillTx/>
              <a:latin typeface="+mj-lt"/>
              <a:ea typeface="+mj-ea"/>
              <a:cs typeface="+mj-cs"/>
            </a:endParaRPr>
          </a:p>
        </p:txBody>
      </p:sp>
      <p:sp>
        <p:nvSpPr>
          <p:cNvPr id="20" name="TextBox 19"/>
          <p:cNvSpPr txBox="1"/>
          <p:nvPr/>
        </p:nvSpPr>
        <p:spPr bwMode="gray">
          <a:xfrm>
            <a:off x="2362200" y="2667000"/>
            <a:ext cx="1738002" cy="1323439"/>
          </a:xfrm>
          <a:prstGeom prst="rect">
            <a:avLst/>
          </a:prstGeom>
          <a:noFill/>
          <a:ln w="9525">
            <a:noFill/>
            <a:miter lim="800000"/>
            <a:headEnd/>
            <a:tailEnd/>
          </a:ln>
          <a:effectLst/>
        </p:spPr>
        <p:txBody>
          <a:bodyPr vert="horz" wrap="square" lIns="0" tIns="45720" rIns="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0" cap="none" spc="0" normalizeH="0" noProof="0" dirty="0" smtClean="0">
                <a:ln>
                  <a:noFill/>
                </a:ln>
                <a:solidFill>
                  <a:schemeClr val="tx1"/>
                </a:solidFill>
                <a:effectLst/>
                <a:uLnTx/>
                <a:uFillTx/>
                <a:latin typeface="+mj-lt"/>
                <a:ea typeface="+mj-ea"/>
                <a:cs typeface="+mj-cs"/>
              </a:rPr>
              <a:t>Filing and prosecution of patent application</a:t>
            </a:r>
            <a:endParaRPr kumimoji="0" lang="en-US" sz="2000" b="0" i="0" u="none" strike="noStrike" kern="0" cap="none" spc="0" normalizeH="0" baseline="0" noProof="0" dirty="0" smtClean="0">
              <a:ln>
                <a:noFill/>
              </a:ln>
              <a:solidFill>
                <a:schemeClr val="tx1"/>
              </a:solidFill>
              <a:effectLst/>
              <a:uLnTx/>
              <a:uFillTx/>
              <a:latin typeface="+mj-lt"/>
              <a:ea typeface="+mj-ea"/>
              <a:cs typeface="+mj-cs"/>
            </a:endParaRPr>
          </a:p>
        </p:txBody>
      </p:sp>
      <p:sp>
        <p:nvSpPr>
          <p:cNvPr id="21" name="TextBox 20"/>
          <p:cNvSpPr txBox="1"/>
          <p:nvPr/>
        </p:nvSpPr>
        <p:spPr bwMode="gray">
          <a:xfrm>
            <a:off x="5577198" y="2667000"/>
            <a:ext cx="1738002" cy="1323439"/>
          </a:xfrm>
          <a:prstGeom prst="rect">
            <a:avLst/>
          </a:prstGeom>
          <a:noFill/>
          <a:ln w="9525">
            <a:noFill/>
            <a:miter lim="800000"/>
            <a:headEnd/>
            <a:tailEnd/>
          </a:ln>
          <a:effectLst/>
        </p:spPr>
        <p:txBody>
          <a:bodyPr vert="horz" wrap="square" lIns="0" tIns="45720" rIns="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0" cap="none" spc="0" normalizeH="0" noProof="0" dirty="0" smtClean="0">
                <a:ln>
                  <a:noFill/>
                </a:ln>
                <a:solidFill>
                  <a:schemeClr val="tx1"/>
                </a:solidFill>
                <a:effectLst/>
                <a:uLnTx/>
                <a:uFillTx/>
                <a:latin typeface="+mj-lt"/>
                <a:ea typeface="+mj-ea"/>
                <a:cs typeface="+mj-cs"/>
              </a:rPr>
              <a:t>Maintenance </a:t>
            </a:r>
          </a:p>
          <a:p>
            <a:pPr marL="0" marR="0" indent="0" algn="ctr" defTabSz="914400" rtl="0" eaLnBrk="1" fontAlgn="base" latinLnBrk="0" hangingPunct="1">
              <a:lnSpc>
                <a:spcPct val="100000"/>
              </a:lnSpc>
              <a:spcBef>
                <a:spcPct val="0"/>
              </a:spcBef>
              <a:spcAft>
                <a:spcPct val="0"/>
              </a:spcAft>
              <a:buClrTx/>
              <a:buSzTx/>
              <a:buFontTx/>
              <a:buNone/>
              <a:tabLst/>
            </a:pPr>
            <a:r>
              <a:rPr lang="en-US" sz="2000" kern="0" dirty="0" smtClean="0">
                <a:latin typeface="+mj-lt"/>
                <a:ea typeface="+mj-ea"/>
                <a:cs typeface="+mj-cs"/>
              </a:rPr>
              <a:t>&amp;</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0" cap="none" spc="0" normalizeH="0" baseline="0" noProof="0" dirty="0" smtClean="0">
                <a:ln>
                  <a:noFill/>
                </a:ln>
                <a:solidFill>
                  <a:schemeClr val="tx1"/>
                </a:solidFill>
                <a:effectLst/>
                <a:uLnTx/>
                <a:uFillTx/>
                <a:latin typeface="+mj-lt"/>
                <a:ea typeface="+mj-ea"/>
                <a:cs typeface="+mj-cs"/>
              </a:rPr>
              <a:t>Enforcement</a:t>
            </a:r>
          </a:p>
          <a:p>
            <a:pPr marL="0" marR="0" indent="0" algn="ctr" defTabSz="914400" rtl="0" eaLnBrk="1" fontAlgn="base" latinLnBrk="0" hangingPunct="1">
              <a:lnSpc>
                <a:spcPct val="100000"/>
              </a:lnSpc>
              <a:spcBef>
                <a:spcPct val="0"/>
              </a:spcBef>
              <a:spcAft>
                <a:spcPct val="0"/>
              </a:spcAft>
              <a:buClrTx/>
              <a:buSzTx/>
              <a:buFontTx/>
              <a:buNone/>
              <a:tabLst/>
            </a:pPr>
            <a:r>
              <a:rPr lang="en-US" sz="2000" kern="0" noProof="0" dirty="0" smtClean="0">
                <a:latin typeface="+mj-lt"/>
                <a:ea typeface="+mj-ea"/>
                <a:cs typeface="+mj-cs"/>
              </a:rPr>
              <a:t>of patents</a:t>
            </a:r>
            <a:endParaRPr kumimoji="0" lang="en-US" sz="2000" b="0" i="0" u="none" strike="noStrike" kern="0" cap="none" spc="0" normalizeH="0" baseline="0" noProof="0" dirty="0" smtClean="0">
              <a:ln>
                <a:noFill/>
              </a:ln>
              <a:solidFill>
                <a:schemeClr val="tx1"/>
              </a:solidFill>
              <a:effectLst/>
              <a:uLnTx/>
              <a:uFillTx/>
              <a:latin typeface="+mj-lt"/>
              <a:ea typeface="+mj-ea"/>
              <a:cs typeface="+mj-cs"/>
            </a:endParaRPr>
          </a:p>
        </p:txBody>
      </p:sp>
      <p:cxnSp>
        <p:nvCxnSpPr>
          <p:cNvPr id="18" name="Straight Connector 17"/>
          <p:cNvCxnSpPr/>
          <p:nvPr/>
        </p:nvCxnSpPr>
        <p:spPr bwMode="auto">
          <a:xfrm>
            <a:off x="2637346" y="4267200"/>
            <a:ext cx="0" cy="609600"/>
          </a:xfrm>
          <a:prstGeom prst="line">
            <a:avLst/>
          </a:prstGeom>
          <a:solidFill>
            <a:schemeClr val="tx1"/>
          </a:solidFill>
          <a:ln w="31750" cap="flat" cmpd="sng" algn="ctr">
            <a:solidFill>
              <a:schemeClr val="tx1"/>
            </a:solidFill>
            <a:prstDash val="solid"/>
            <a:round/>
            <a:headEnd type="none" w="med" len="med"/>
            <a:tailEnd type="none" w="med" len="med"/>
          </a:ln>
          <a:effectLst/>
        </p:spPr>
      </p:cxnSp>
      <p:sp>
        <p:nvSpPr>
          <p:cNvPr id="22" name="TextBox 21"/>
          <p:cNvSpPr txBox="1"/>
          <p:nvPr/>
        </p:nvSpPr>
        <p:spPr bwMode="gray">
          <a:xfrm>
            <a:off x="2590800" y="4876800"/>
            <a:ext cx="142668" cy="400110"/>
          </a:xfrm>
          <a:prstGeom prst="rect">
            <a:avLst/>
          </a:prstGeom>
          <a:noFill/>
          <a:ln w="9525">
            <a:noFill/>
            <a:miter lim="800000"/>
            <a:headEnd/>
            <a:tailEnd/>
          </a:ln>
          <a:effectLst/>
        </p:spPr>
        <p:txBody>
          <a:bodyPr vert="horz" wrap="none" lIns="0" tIns="45720" rIns="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lang="en-US" sz="2000" kern="0" dirty="0">
                <a:latin typeface="+mj-lt"/>
                <a:ea typeface="+mj-ea"/>
                <a:cs typeface="+mj-cs"/>
              </a:rPr>
              <a:t>1</a:t>
            </a:r>
            <a:endParaRPr kumimoji="0" lang="en-US" sz="2000" b="0" i="0" u="none" strike="noStrike" kern="0" cap="none" spc="0" normalizeH="0" baseline="0" noProof="0" dirty="0" smtClean="0">
              <a:ln>
                <a:noFill/>
              </a:ln>
              <a:solidFill>
                <a:schemeClr val="tx1"/>
              </a:solidFill>
              <a:effectLst/>
              <a:uLnTx/>
              <a:uFillTx/>
              <a:latin typeface="+mj-lt"/>
              <a:ea typeface="+mj-ea"/>
              <a:cs typeface="+mj-cs"/>
            </a:endParaRPr>
          </a:p>
        </p:txBody>
      </p:sp>
      <p:sp>
        <p:nvSpPr>
          <p:cNvPr id="23" name="TextBox 22"/>
          <p:cNvSpPr txBox="1"/>
          <p:nvPr/>
        </p:nvSpPr>
        <p:spPr bwMode="gray">
          <a:xfrm>
            <a:off x="1447800" y="5153561"/>
            <a:ext cx="1738002" cy="1323439"/>
          </a:xfrm>
          <a:prstGeom prst="rect">
            <a:avLst/>
          </a:prstGeom>
          <a:noFill/>
          <a:ln w="9525">
            <a:noFill/>
            <a:miter lim="800000"/>
            <a:headEnd/>
            <a:tailEnd/>
          </a:ln>
          <a:effectLst/>
        </p:spPr>
        <p:txBody>
          <a:bodyPr vert="horz" wrap="square" lIns="0" tIns="45720" rIns="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kern="0" cap="none" spc="0" normalizeH="0" noProof="0" dirty="0" smtClean="0">
                <a:ln>
                  <a:noFill/>
                </a:ln>
                <a:solidFill>
                  <a:schemeClr val="tx1"/>
                </a:solidFill>
                <a:effectLst/>
                <a:uLnTx/>
                <a:uFillTx/>
                <a:latin typeface="+mj-lt"/>
                <a:ea typeface="+mj-ea"/>
                <a:cs typeface="+mj-cs"/>
              </a:rPr>
              <a:t>Filing provisional patent application</a:t>
            </a:r>
            <a:endParaRPr kumimoji="0" lang="en-US" sz="2000" b="0" i="0" u="none" strike="noStrike" kern="0" cap="none" spc="0" normalizeH="0" baseline="0" noProof="0" dirty="0" smtClean="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264943051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FTO</a:t>
            </a:r>
            <a:r>
              <a:rPr lang="en-US" dirty="0" smtClean="0"/>
              <a:t> v. Patentability/Validity</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60</a:t>
            </a:fld>
            <a:endParaRPr lang="en-US" dirty="0"/>
          </a:p>
        </p:txBody>
      </p:sp>
      <p:sp>
        <p:nvSpPr>
          <p:cNvPr id="4" name="Text Placeholder 3"/>
          <p:cNvSpPr>
            <a:spLocks noGrp="1"/>
          </p:cNvSpPr>
          <p:nvPr>
            <p:ph type="body" sz="quarter" idx="11"/>
          </p:nvPr>
        </p:nvSpPr>
        <p:spPr/>
        <p:txBody>
          <a:bodyPr/>
          <a:lstStyle/>
          <a:p>
            <a:r>
              <a:rPr lang="en-US" dirty="0" err="1" smtClean="0"/>
              <a:t>FTO</a:t>
            </a:r>
            <a:r>
              <a:rPr lang="en-US" dirty="0" smtClean="0"/>
              <a:t> does not mean you are entitled to a patent</a:t>
            </a:r>
          </a:p>
          <a:p>
            <a:pPr lvl="1"/>
            <a:r>
              <a:rPr lang="en-US" dirty="0" err="1" smtClean="0"/>
              <a:t>FTO</a:t>
            </a:r>
            <a:r>
              <a:rPr lang="en-US" dirty="0" smtClean="0"/>
              <a:t> ≠ novelty of your claims</a:t>
            </a:r>
          </a:p>
          <a:p>
            <a:pPr lvl="1"/>
            <a:r>
              <a:rPr lang="en-US" dirty="0" err="1"/>
              <a:t>FTO</a:t>
            </a:r>
            <a:r>
              <a:rPr lang="en-US" dirty="0"/>
              <a:t> ≠ </a:t>
            </a:r>
            <a:r>
              <a:rPr lang="en-US" dirty="0" smtClean="0"/>
              <a:t>non-obviousness </a:t>
            </a:r>
            <a:r>
              <a:rPr lang="en-US" dirty="0"/>
              <a:t>of your </a:t>
            </a:r>
            <a:r>
              <a:rPr lang="en-US" dirty="0" smtClean="0"/>
              <a:t>claims</a:t>
            </a:r>
          </a:p>
          <a:p>
            <a:r>
              <a:rPr lang="en-US" dirty="0" smtClean="0"/>
              <a:t>Granting of a patent does not mean you have </a:t>
            </a:r>
            <a:r>
              <a:rPr lang="en-US" dirty="0" err="1" smtClean="0"/>
              <a:t>FTO</a:t>
            </a:r>
            <a:endParaRPr lang="en-US" dirty="0" smtClean="0"/>
          </a:p>
          <a:p>
            <a:pPr lvl="1"/>
            <a:r>
              <a:rPr lang="en-US" dirty="0" smtClean="0"/>
              <a:t>Granted patent ≠ others don’t have a patent that can block you</a:t>
            </a:r>
          </a:p>
          <a:p>
            <a:pPr lvl="1"/>
            <a:r>
              <a:rPr lang="en-US" dirty="0" smtClean="0"/>
              <a:t>Generic patent claims v. narrow/specific claims</a:t>
            </a:r>
            <a:endParaRPr lang="en-US" dirty="0"/>
          </a:p>
          <a:p>
            <a:pPr lvl="1"/>
            <a:endParaRPr lang="en-US" dirty="0"/>
          </a:p>
          <a:p>
            <a:pPr lvl="1"/>
            <a:endParaRPr lang="en-US" dirty="0"/>
          </a:p>
        </p:txBody>
      </p:sp>
    </p:spTree>
    <p:extLst>
      <p:ext uri="{BB962C8B-B14F-4D97-AF65-F5344CB8AC3E}">
        <p14:creationId xmlns:p14="http://schemas.microsoft.com/office/powerpoint/2010/main" val="12854405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Your IP for Investors</a:t>
            </a:r>
            <a:endParaRPr lang="en-US" dirty="0"/>
          </a:p>
        </p:txBody>
      </p:sp>
      <p:sp>
        <p:nvSpPr>
          <p:cNvPr id="4" name="Slide Number Placeholder 3"/>
          <p:cNvSpPr>
            <a:spLocks noGrp="1"/>
          </p:cNvSpPr>
          <p:nvPr>
            <p:ph type="sldNum" sz="quarter" idx="10"/>
          </p:nvPr>
        </p:nvSpPr>
        <p:spPr/>
        <p:txBody>
          <a:bodyPr/>
          <a:lstStyle/>
          <a:p>
            <a:fld id="{64F63F64-1AFD-400D-9A93-B308BA7B0366}" type="slidenum">
              <a:rPr lang="en-US" smtClean="0"/>
              <a:pPr/>
              <a:t>61</a:t>
            </a:fld>
            <a:endParaRPr lang="en-US" dirty="0"/>
          </a:p>
        </p:txBody>
      </p:sp>
      <p:pic>
        <p:nvPicPr>
          <p:cNvPr id="6" name="Picture Placeholder 3"/>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4126" r="24126"/>
          <a:stretch>
            <a:fillRect/>
          </a:stretch>
        </p:blipFill>
        <p:spPr/>
      </p:pic>
    </p:spTree>
    <p:extLst>
      <p:ext uri="{BB962C8B-B14F-4D97-AF65-F5344CB8AC3E}">
        <p14:creationId xmlns:p14="http://schemas.microsoft.com/office/powerpoint/2010/main" val="272726503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Preparing Your IP for Investors</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62</a:t>
            </a:fld>
            <a:endParaRPr lang="en-US" dirty="0"/>
          </a:p>
        </p:txBody>
      </p:sp>
      <p:sp>
        <p:nvSpPr>
          <p:cNvPr id="5" name="Text Placeholder 4"/>
          <p:cNvSpPr>
            <a:spLocks noGrp="1"/>
          </p:cNvSpPr>
          <p:nvPr>
            <p:ph type="body" sz="quarter" idx="11"/>
          </p:nvPr>
        </p:nvSpPr>
        <p:spPr/>
        <p:txBody>
          <a:bodyPr/>
          <a:lstStyle/>
          <a:p>
            <a:pPr>
              <a:buClr>
                <a:schemeClr val="tx1"/>
              </a:buClr>
            </a:pPr>
            <a:r>
              <a:rPr lang="en-US" b="1" dirty="0" smtClean="0"/>
              <a:t>Investors: "Will the IP help us win this bet?"</a:t>
            </a:r>
          </a:p>
          <a:p>
            <a:r>
              <a:rPr lang="en-US" dirty="0" smtClean="0"/>
              <a:t>Investors seek </a:t>
            </a:r>
            <a:r>
              <a:rPr lang="en-US" dirty="0"/>
              <a:t>to assess the extent to which a company’s IP and its IP strategy will support the goals and objectives of the company</a:t>
            </a:r>
          </a:p>
          <a:p>
            <a:pPr lvl="1"/>
            <a:r>
              <a:rPr lang="en-US" dirty="0"/>
              <a:t>H</a:t>
            </a:r>
            <a:r>
              <a:rPr lang="en-US" dirty="0" smtClean="0"/>
              <a:t>elps </a:t>
            </a:r>
            <a:r>
              <a:rPr lang="en-US" dirty="0"/>
              <a:t>investors confirm that a company is worth an investment and that it justifies the magnitude of the planned </a:t>
            </a:r>
            <a:r>
              <a:rPr lang="en-US" dirty="0" smtClean="0"/>
              <a:t>investment</a:t>
            </a:r>
          </a:p>
          <a:p>
            <a:pPr marL="274320" lvl="1" indent="0">
              <a:buNone/>
            </a:pPr>
            <a:endParaRPr lang="en-US" sz="2000" dirty="0"/>
          </a:p>
        </p:txBody>
      </p:sp>
    </p:spTree>
    <p:extLst>
      <p:ext uri="{BB962C8B-B14F-4D97-AF65-F5344CB8AC3E}">
        <p14:creationId xmlns:p14="http://schemas.microsoft.com/office/powerpoint/2010/main" val="39520234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p:txBody>
          <a:bodyPr/>
          <a:lstStyle/>
          <a:p>
            <a:r>
              <a:rPr lang="en-US" sz="1800" dirty="0" smtClean="0"/>
              <a:t>Develop an </a:t>
            </a:r>
            <a:r>
              <a:rPr lang="en-US" sz="1800" dirty="0"/>
              <a:t>IP </a:t>
            </a:r>
            <a:r>
              <a:rPr lang="en-US" sz="1800" dirty="0" smtClean="0"/>
              <a:t>Strategy and link it </a:t>
            </a:r>
            <a:r>
              <a:rPr lang="en-US" sz="1800" dirty="0"/>
              <a:t>to the Company </a:t>
            </a:r>
            <a:r>
              <a:rPr lang="en-US" sz="1800" dirty="0" smtClean="0"/>
              <a:t>Goals</a:t>
            </a:r>
          </a:p>
          <a:p>
            <a:r>
              <a:rPr lang="en-US" sz="1800" dirty="0"/>
              <a:t>Any company </a:t>
            </a:r>
            <a:r>
              <a:rPr lang="en-US" sz="1800" dirty="0" smtClean="0"/>
              <a:t>worth an investment </a:t>
            </a:r>
            <a:r>
              <a:rPr lang="en-US" sz="1800" dirty="0"/>
              <a:t>is always established with </a:t>
            </a:r>
            <a:r>
              <a:rPr lang="en-US" sz="1800" i="1" dirty="0"/>
              <a:t>well-defined </a:t>
            </a:r>
            <a:r>
              <a:rPr lang="en-US" sz="1800" b="1" dirty="0">
                <a:solidFill>
                  <a:srgbClr val="449BD0"/>
                </a:solidFill>
              </a:rPr>
              <a:t>goals </a:t>
            </a:r>
            <a:r>
              <a:rPr lang="en-US" sz="1800" dirty="0"/>
              <a:t>and </a:t>
            </a:r>
            <a:r>
              <a:rPr lang="en-US" sz="1800" b="1" dirty="0">
                <a:solidFill>
                  <a:srgbClr val="449BD0"/>
                </a:solidFill>
              </a:rPr>
              <a:t>objectives</a:t>
            </a:r>
          </a:p>
          <a:p>
            <a:pPr lvl="1"/>
            <a:r>
              <a:rPr lang="en-US" sz="1600" dirty="0"/>
              <a:t>These goals and objectives drive the conduct of the business and guide most decisions</a:t>
            </a:r>
          </a:p>
          <a:p>
            <a:pPr lvl="1"/>
            <a:r>
              <a:rPr lang="en-US" sz="1600" dirty="0"/>
              <a:t>The goals and objectives should inform the IP strategy as well (and hopefully there is one)</a:t>
            </a:r>
          </a:p>
          <a:p>
            <a:endParaRPr lang="en-US" dirty="0"/>
          </a:p>
        </p:txBody>
      </p:sp>
      <p:sp>
        <p:nvSpPr>
          <p:cNvPr id="2" name="Title 1"/>
          <p:cNvSpPr>
            <a:spLocks noGrp="1"/>
          </p:cNvSpPr>
          <p:nvPr>
            <p:ph type="title"/>
          </p:nvPr>
        </p:nvSpPr>
        <p:spPr/>
        <p:txBody>
          <a:bodyPr/>
          <a:lstStyle/>
          <a:p>
            <a:r>
              <a:rPr lang="en-US" dirty="0" smtClean="0"/>
              <a:t>Make the IP Attract </a:t>
            </a:r>
            <a:r>
              <a:rPr lang="en-US" dirty="0"/>
              <a:t>A</a:t>
            </a:r>
            <a:r>
              <a:rPr lang="en-US" dirty="0" smtClean="0"/>
              <a:t>ttention</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63</a:t>
            </a:fld>
            <a:endParaRPr lang="en-US" dirty="0"/>
          </a:p>
        </p:txBody>
      </p:sp>
      <p:graphicFrame>
        <p:nvGraphicFramePr>
          <p:cNvPr id="8" name="Diagram 7"/>
          <p:cNvGraphicFramePr/>
          <p:nvPr>
            <p:extLst/>
          </p:nvPr>
        </p:nvGraphicFramePr>
        <p:xfrm>
          <a:off x="2590800" y="4114800"/>
          <a:ext cx="3886200" cy="259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17428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Investor Due </a:t>
            </a:r>
            <a:r>
              <a:rPr lang="en-US" dirty="0"/>
              <a:t>D</a:t>
            </a:r>
            <a:r>
              <a:rPr lang="en-US" dirty="0" smtClean="0"/>
              <a:t>iligence </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64</a:t>
            </a:fld>
            <a:endParaRPr lang="en-US" dirty="0"/>
          </a:p>
        </p:txBody>
      </p:sp>
      <p:sp>
        <p:nvSpPr>
          <p:cNvPr id="4" name="Text Placeholder 3"/>
          <p:cNvSpPr>
            <a:spLocks noGrp="1"/>
          </p:cNvSpPr>
          <p:nvPr>
            <p:ph type="body" sz="quarter" idx="11"/>
          </p:nvPr>
        </p:nvSpPr>
        <p:spPr>
          <a:xfrm>
            <a:off x="457201" y="2739543"/>
            <a:ext cx="3962399" cy="3889857"/>
          </a:xfrm>
        </p:spPr>
        <p:txBody>
          <a:bodyPr/>
          <a:lstStyle/>
          <a:p>
            <a:pPr>
              <a:buClr>
                <a:schemeClr val="tx1"/>
              </a:buClr>
            </a:pPr>
            <a:r>
              <a:rPr lang="en-US" sz="1600" dirty="0" smtClean="0"/>
              <a:t>The </a:t>
            </a:r>
            <a:r>
              <a:rPr lang="en-US" sz="1600" dirty="0"/>
              <a:t>company’s products and intended products</a:t>
            </a:r>
          </a:p>
          <a:p>
            <a:pPr>
              <a:buClr>
                <a:schemeClr val="tx1"/>
              </a:buClr>
            </a:pPr>
            <a:r>
              <a:rPr lang="en-US" sz="1600" dirty="0"/>
              <a:t>T</a:t>
            </a:r>
            <a:r>
              <a:rPr lang="en-US" sz="1600" dirty="0" smtClean="0"/>
              <a:t>he </a:t>
            </a:r>
            <a:r>
              <a:rPr lang="en-US" sz="1600" dirty="0"/>
              <a:t>strategy </a:t>
            </a:r>
            <a:r>
              <a:rPr lang="en-US" sz="1600" dirty="0" smtClean="0"/>
              <a:t>the </a:t>
            </a:r>
            <a:r>
              <a:rPr lang="en-US" sz="1600" dirty="0"/>
              <a:t>company pursuing to protect its IP</a:t>
            </a:r>
          </a:p>
          <a:p>
            <a:pPr>
              <a:buClr>
                <a:schemeClr val="tx1"/>
              </a:buClr>
            </a:pPr>
            <a:r>
              <a:rPr lang="en-US" sz="1600" dirty="0" smtClean="0"/>
              <a:t>The </a:t>
            </a:r>
            <a:r>
              <a:rPr lang="en-US" sz="1600" dirty="0"/>
              <a:t>key competitors</a:t>
            </a:r>
          </a:p>
          <a:p>
            <a:pPr>
              <a:buClr>
                <a:schemeClr val="tx1"/>
              </a:buClr>
            </a:pPr>
            <a:r>
              <a:rPr lang="en-US" sz="1600" dirty="0" smtClean="0"/>
              <a:t>The </a:t>
            </a:r>
            <a:r>
              <a:rPr lang="en-US" sz="1600" dirty="0"/>
              <a:t>proposed markets</a:t>
            </a:r>
          </a:p>
          <a:p>
            <a:pPr>
              <a:buClr>
                <a:schemeClr val="tx1"/>
              </a:buClr>
            </a:pPr>
            <a:r>
              <a:rPr lang="en-US" sz="1600" dirty="0" smtClean="0"/>
              <a:t>The </a:t>
            </a:r>
            <a:r>
              <a:rPr lang="en-US" sz="1600" dirty="0"/>
              <a:t>IP portfolio – an itemized list of all patents and pending applications</a:t>
            </a:r>
          </a:p>
          <a:p>
            <a:pPr>
              <a:buClr>
                <a:srgbClr val="449BD0"/>
              </a:buClr>
              <a:buFont typeface="Century Gothic" panose="020B0502020202020204" pitchFamily="34" charset="0"/>
              <a:buChar char="√"/>
            </a:pPr>
            <a:endParaRPr lang="en-US" sz="1600" dirty="0"/>
          </a:p>
        </p:txBody>
      </p:sp>
      <p:sp>
        <p:nvSpPr>
          <p:cNvPr id="5" name="Text Placeholder 4"/>
          <p:cNvSpPr>
            <a:spLocks noGrp="1"/>
          </p:cNvSpPr>
          <p:nvPr>
            <p:ph type="body" sz="quarter" idx="12"/>
          </p:nvPr>
        </p:nvSpPr>
        <p:spPr>
          <a:xfrm>
            <a:off x="4724401" y="2739543"/>
            <a:ext cx="3962399" cy="3889857"/>
          </a:xfrm>
        </p:spPr>
        <p:txBody>
          <a:bodyPr>
            <a:normAutofit lnSpcReduction="10000"/>
          </a:bodyPr>
          <a:lstStyle/>
          <a:p>
            <a:pPr>
              <a:buClr>
                <a:schemeClr val="tx1"/>
              </a:buClr>
            </a:pPr>
            <a:r>
              <a:rPr lang="en-US" sz="1600" dirty="0" smtClean="0"/>
              <a:t>The </a:t>
            </a:r>
            <a:r>
              <a:rPr lang="en-US" sz="1600" dirty="0"/>
              <a:t>key prior art in the field and how it affects patentability</a:t>
            </a:r>
          </a:p>
          <a:p>
            <a:pPr>
              <a:buClr>
                <a:schemeClr val="tx1"/>
              </a:buClr>
            </a:pPr>
            <a:r>
              <a:rPr lang="en-US" sz="1600" dirty="0" smtClean="0"/>
              <a:t>The </a:t>
            </a:r>
            <a:r>
              <a:rPr lang="en-US" sz="1600" dirty="0"/>
              <a:t>relevant third party patents / pending applications</a:t>
            </a:r>
          </a:p>
          <a:p>
            <a:pPr>
              <a:buClr>
                <a:schemeClr val="tx1"/>
              </a:buClr>
            </a:pPr>
            <a:r>
              <a:rPr lang="en-US" sz="1600" dirty="0" smtClean="0"/>
              <a:t>Any </a:t>
            </a:r>
            <a:r>
              <a:rPr lang="en-US" sz="1600" dirty="0"/>
              <a:t>potential barriers to FTO</a:t>
            </a:r>
          </a:p>
          <a:p>
            <a:pPr>
              <a:buClr>
                <a:schemeClr val="tx1"/>
              </a:buClr>
            </a:pPr>
            <a:r>
              <a:rPr lang="en-US" sz="1600" dirty="0" smtClean="0"/>
              <a:t>Any </a:t>
            </a:r>
            <a:r>
              <a:rPr lang="en-US" sz="1600" dirty="0"/>
              <a:t>agreements the company has with employees and outside consultants</a:t>
            </a:r>
          </a:p>
          <a:p>
            <a:pPr>
              <a:buClr>
                <a:schemeClr val="tx1"/>
              </a:buClr>
            </a:pPr>
            <a:r>
              <a:rPr lang="en-US" sz="1600" dirty="0" smtClean="0"/>
              <a:t>Any </a:t>
            </a:r>
            <a:r>
              <a:rPr lang="en-US" sz="1600" dirty="0"/>
              <a:t>technology licensed granted to the company</a:t>
            </a:r>
          </a:p>
          <a:p>
            <a:pPr>
              <a:buClr>
                <a:srgbClr val="449BD0"/>
              </a:buClr>
              <a:buFont typeface="Century Gothic" panose="020B0502020202020204" pitchFamily="34" charset="0"/>
              <a:buChar char="√"/>
            </a:pPr>
            <a:endParaRPr lang="en-US" sz="1600" dirty="0"/>
          </a:p>
        </p:txBody>
      </p:sp>
      <p:sp>
        <p:nvSpPr>
          <p:cNvPr id="6" name="Rectangle 5"/>
          <p:cNvSpPr/>
          <p:nvPr/>
        </p:nvSpPr>
        <p:spPr>
          <a:xfrm>
            <a:off x="457200" y="1591270"/>
            <a:ext cx="8229600" cy="1077218"/>
          </a:xfrm>
          <a:prstGeom prst="rect">
            <a:avLst/>
          </a:prstGeom>
        </p:spPr>
        <p:txBody>
          <a:bodyPr wrap="square">
            <a:spAutoFit/>
          </a:bodyPr>
          <a:lstStyle/>
          <a:p>
            <a:r>
              <a:rPr lang="en-US" sz="1600" dirty="0">
                <a:ea typeface="Calibri"/>
                <a:cs typeface="Times New Roman"/>
              </a:rPr>
              <a:t>The scope of a due diligence will depend on the size of the investment.  For significant investments any potential investor will want a great deal of information and documentation.  </a:t>
            </a:r>
            <a:endParaRPr lang="en-US" sz="1600" dirty="0" smtClean="0">
              <a:ea typeface="Calibri"/>
              <a:cs typeface="Times New Roman"/>
            </a:endParaRPr>
          </a:p>
          <a:p>
            <a:pPr algn="ctr"/>
            <a:r>
              <a:rPr lang="en-US" sz="1600" b="1" dirty="0" smtClean="0">
                <a:ea typeface="Calibri"/>
                <a:cs typeface="Times New Roman"/>
              </a:rPr>
              <a:t>Among </a:t>
            </a:r>
            <a:r>
              <a:rPr lang="en-US" sz="1600" b="1" dirty="0">
                <a:ea typeface="Calibri"/>
                <a:cs typeface="Times New Roman"/>
              </a:rPr>
              <a:t>the information that will be requested is:</a:t>
            </a:r>
            <a:endParaRPr lang="en-US" sz="1600" b="1" dirty="0">
              <a:effectLst/>
              <a:ea typeface="Calibri"/>
              <a:cs typeface="Times New Roman"/>
            </a:endParaRPr>
          </a:p>
        </p:txBody>
      </p:sp>
    </p:spTree>
    <p:extLst>
      <p:ext uri="{BB962C8B-B14F-4D97-AF65-F5344CB8AC3E}">
        <p14:creationId xmlns:p14="http://schemas.microsoft.com/office/powerpoint/2010/main" val="40675756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Investor/Acquisition Due </a:t>
            </a:r>
            <a:r>
              <a:rPr lang="en-US" dirty="0"/>
              <a:t>D</a:t>
            </a:r>
            <a:r>
              <a:rPr lang="en-US" dirty="0" smtClean="0"/>
              <a:t>iligence </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65</a:t>
            </a:fld>
            <a:endParaRPr lang="en-US" dirty="0"/>
          </a:p>
        </p:txBody>
      </p:sp>
      <p:sp>
        <p:nvSpPr>
          <p:cNvPr id="9" name="Text Placeholder 3"/>
          <p:cNvSpPr>
            <a:spLocks noGrp="1"/>
          </p:cNvSpPr>
          <p:nvPr>
            <p:ph type="body" sz="quarter" idx="11"/>
          </p:nvPr>
        </p:nvSpPr>
        <p:spPr>
          <a:xfrm>
            <a:off x="457200" y="1618488"/>
            <a:ext cx="8247063" cy="4495800"/>
          </a:xfrm>
        </p:spPr>
        <p:txBody>
          <a:bodyPr>
            <a:normAutofit/>
          </a:bodyPr>
          <a:lstStyle/>
          <a:p>
            <a:pPr>
              <a:buClr>
                <a:schemeClr val="tx1"/>
              </a:buClr>
            </a:pPr>
            <a:r>
              <a:rPr lang="en-US" dirty="0" err="1" smtClean="0"/>
              <a:t>Inventorship</a:t>
            </a:r>
            <a:r>
              <a:rPr lang="en-US" dirty="0" smtClean="0"/>
              <a:t>, ownership and other rights to the technology</a:t>
            </a:r>
          </a:p>
          <a:p>
            <a:pPr>
              <a:buClr>
                <a:schemeClr val="tx1"/>
              </a:buClr>
            </a:pPr>
            <a:r>
              <a:rPr lang="en-US" dirty="0" smtClean="0"/>
              <a:t>Scope of Protection &amp; Enforceability  </a:t>
            </a:r>
          </a:p>
          <a:p>
            <a:pPr>
              <a:buClr>
                <a:schemeClr val="tx1"/>
              </a:buClr>
            </a:pPr>
            <a:r>
              <a:rPr lang="en-US" dirty="0" smtClean="0"/>
              <a:t>Patentability and Validity</a:t>
            </a:r>
            <a:endParaRPr lang="en-US" dirty="0" smtClean="0">
              <a:sym typeface="Wingdings" panose="05000000000000000000" pitchFamily="2" charset="2"/>
            </a:endParaRPr>
          </a:p>
          <a:p>
            <a:pPr>
              <a:buClr>
                <a:schemeClr val="tx1"/>
              </a:buClr>
            </a:pPr>
            <a:r>
              <a:rPr lang="en-US" dirty="0" smtClean="0">
                <a:sym typeface="Wingdings" panose="05000000000000000000" pitchFamily="2" charset="2"/>
              </a:rPr>
              <a:t>Freedom-to-Operate</a:t>
            </a:r>
          </a:p>
          <a:p>
            <a:pPr>
              <a:buClr>
                <a:schemeClr val="tx1"/>
              </a:buClr>
            </a:pPr>
            <a:endParaRPr lang="en-US" dirty="0" smtClean="0"/>
          </a:p>
        </p:txBody>
      </p:sp>
    </p:spTree>
    <p:extLst>
      <p:ext uri="{BB962C8B-B14F-4D97-AF65-F5344CB8AC3E}">
        <p14:creationId xmlns:p14="http://schemas.microsoft.com/office/powerpoint/2010/main" val="16899171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Investors:  Ownership</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66</a:t>
            </a:fld>
            <a:endParaRPr lang="en-US" dirty="0"/>
          </a:p>
        </p:txBody>
      </p:sp>
      <p:sp>
        <p:nvSpPr>
          <p:cNvPr id="4" name="Text Placeholder 3"/>
          <p:cNvSpPr>
            <a:spLocks noGrp="1"/>
          </p:cNvSpPr>
          <p:nvPr>
            <p:ph type="body" sz="quarter" idx="11"/>
          </p:nvPr>
        </p:nvSpPr>
        <p:spPr>
          <a:xfrm>
            <a:off x="457200" y="1600200"/>
            <a:ext cx="8247063" cy="4899787"/>
          </a:xfrm>
        </p:spPr>
        <p:txBody>
          <a:bodyPr>
            <a:normAutofit fontScale="92500" lnSpcReduction="10000"/>
          </a:bodyPr>
          <a:lstStyle/>
          <a:p>
            <a:r>
              <a:rPr lang="en-US" dirty="0"/>
              <a:t>Does the </a:t>
            </a:r>
            <a:r>
              <a:rPr lang="en-US" dirty="0" smtClean="0"/>
              <a:t>person, entity, company </a:t>
            </a:r>
            <a:r>
              <a:rPr lang="en-US" dirty="0"/>
              <a:t>own the IP?  Alone?</a:t>
            </a:r>
          </a:p>
          <a:p>
            <a:r>
              <a:rPr lang="en-US" dirty="0" smtClean="0"/>
              <a:t>Were </a:t>
            </a:r>
            <a:r>
              <a:rPr lang="en-US" dirty="0"/>
              <a:t>the correct inventors listed on the patent?</a:t>
            </a:r>
          </a:p>
          <a:p>
            <a:r>
              <a:rPr lang="en-US" dirty="0" smtClean="0"/>
              <a:t>Have all inventors assigned rights?</a:t>
            </a:r>
          </a:p>
          <a:p>
            <a:r>
              <a:rPr lang="en-US" dirty="0" smtClean="0"/>
              <a:t>Any </a:t>
            </a:r>
            <a:r>
              <a:rPr lang="en-US" dirty="0" err="1"/>
              <a:t>Inventorship</a:t>
            </a:r>
            <a:r>
              <a:rPr lang="en-US" dirty="0"/>
              <a:t> disputes?</a:t>
            </a:r>
          </a:p>
          <a:p>
            <a:r>
              <a:rPr lang="en-US" dirty="0" smtClean="0"/>
              <a:t>Do the employment agreements include language assigning rights to the company, and not just a promise to assign?</a:t>
            </a:r>
          </a:p>
          <a:p>
            <a:pPr lvl="1"/>
            <a:r>
              <a:rPr lang="en-US" dirty="0" smtClean="0"/>
              <a:t>What about for any consultants?</a:t>
            </a:r>
          </a:p>
          <a:p>
            <a:r>
              <a:rPr lang="en-US" dirty="0" smtClean="0"/>
              <a:t>Make sure the assignments refer to the registered company name</a:t>
            </a:r>
          </a:p>
          <a:p>
            <a:r>
              <a:rPr lang="en-US" dirty="0" smtClean="0"/>
              <a:t>And that you obtain assignments for each provisional application, as well as the first US non-provisional and any </a:t>
            </a:r>
            <a:r>
              <a:rPr lang="en-US" dirty="0" err="1" smtClean="0"/>
              <a:t>PCT</a:t>
            </a:r>
            <a:r>
              <a:rPr lang="en-US" dirty="0" smtClean="0"/>
              <a:t> application</a:t>
            </a:r>
          </a:p>
          <a:p>
            <a:endParaRPr lang="en-US" dirty="0"/>
          </a:p>
        </p:txBody>
      </p:sp>
    </p:spTree>
    <p:extLst>
      <p:ext uri="{BB962C8B-B14F-4D97-AF65-F5344CB8AC3E}">
        <p14:creationId xmlns:p14="http://schemas.microsoft.com/office/powerpoint/2010/main" val="189708494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Investors:  Agreements</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67</a:t>
            </a:fld>
            <a:endParaRPr lang="en-US" dirty="0"/>
          </a:p>
        </p:txBody>
      </p:sp>
      <p:sp>
        <p:nvSpPr>
          <p:cNvPr id="4" name="Text Placeholder 3"/>
          <p:cNvSpPr>
            <a:spLocks noGrp="1"/>
          </p:cNvSpPr>
          <p:nvPr>
            <p:ph type="body" sz="quarter" idx="11"/>
          </p:nvPr>
        </p:nvSpPr>
        <p:spPr/>
        <p:txBody>
          <a:bodyPr/>
          <a:lstStyle/>
          <a:p>
            <a:r>
              <a:rPr lang="en-US" dirty="0" smtClean="0"/>
              <a:t>Any issues with past employment agreements of key employees?</a:t>
            </a:r>
          </a:p>
          <a:p>
            <a:r>
              <a:rPr lang="en-US" dirty="0" smtClean="0"/>
              <a:t>Relevant license agreements?  </a:t>
            </a:r>
          </a:p>
          <a:p>
            <a:pPr lvl="1"/>
            <a:r>
              <a:rPr lang="en-US" dirty="0" smtClean="0"/>
              <a:t>Exclusivity for any licensed IP?</a:t>
            </a:r>
            <a:endParaRPr lang="en-US" dirty="0"/>
          </a:p>
          <a:p>
            <a:pPr lvl="1"/>
            <a:r>
              <a:rPr lang="en-US" dirty="0" smtClean="0"/>
              <a:t>Any onerous terms?</a:t>
            </a:r>
          </a:p>
          <a:p>
            <a:r>
              <a:rPr lang="en-US" dirty="0" smtClean="0"/>
              <a:t>Are non-employee consultants obligated to assign to the company?</a:t>
            </a:r>
          </a:p>
          <a:p>
            <a:pPr marL="0" indent="0">
              <a:buClr>
                <a:schemeClr val="tx1"/>
              </a:buClr>
              <a:buNone/>
            </a:pPr>
            <a:endParaRPr lang="en-US" sz="1800" dirty="0"/>
          </a:p>
        </p:txBody>
      </p:sp>
    </p:spTree>
    <p:extLst>
      <p:ext uri="{BB962C8B-B14F-4D97-AF65-F5344CB8AC3E}">
        <p14:creationId xmlns:p14="http://schemas.microsoft.com/office/powerpoint/2010/main" val="346520685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Investors:  Scope of Protection &amp; Enforceability</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68</a:t>
            </a:fld>
            <a:endParaRPr lang="en-US" dirty="0"/>
          </a:p>
        </p:txBody>
      </p:sp>
      <p:sp>
        <p:nvSpPr>
          <p:cNvPr id="4" name="Text Placeholder 3"/>
          <p:cNvSpPr>
            <a:spLocks noGrp="1"/>
          </p:cNvSpPr>
          <p:nvPr>
            <p:ph type="body" sz="quarter" idx="11"/>
          </p:nvPr>
        </p:nvSpPr>
        <p:spPr>
          <a:xfrm>
            <a:off x="457200" y="1618488"/>
            <a:ext cx="8247063" cy="4782312"/>
          </a:xfrm>
        </p:spPr>
        <p:txBody>
          <a:bodyPr>
            <a:normAutofit lnSpcReduction="10000"/>
          </a:bodyPr>
          <a:lstStyle/>
          <a:p>
            <a:pPr>
              <a:buClr>
                <a:schemeClr val="tx1"/>
              </a:buClr>
            </a:pPr>
            <a:r>
              <a:rPr lang="en-US" dirty="0" smtClean="0"/>
              <a:t>How broad (or narrow) is the protection provided by the claims?  Will it cover the technology and design-arounds?</a:t>
            </a:r>
          </a:p>
          <a:p>
            <a:pPr lvl="1"/>
            <a:r>
              <a:rPr lang="en-US" dirty="0" smtClean="0"/>
              <a:t>You’re looking for </a:t>
            </a:r>
            <a:r>
              <a:rPr lang="en-US" i="1" dirty="0" smtClean="0"/>
              <a:t>enforceable </a:t>
            </a:r>
            <a:r>
              <a:rPr lang="en-US" dirty="0" smtClean="0"/>
              <a:t>scope, not just broad scope</a:t>
            </a:r>
          </a:p>
          <a:p>
            <a:pPr lvl="1"/>
            <a:r>
              <a:rPr lang="en-US" dirty="0" smtClean="0"/>
              <a:t>Broad claims may appear to cover more ground, but are more susceptible to attack when enforced</a:t>
            </a:r>
          </a:p>
          <a:p>
            <a:pPr>
              <a:buClr>
                <a:schemeClr val="tx1"/>
              </a:buClr>
            </a:pPr>
            <a:r>
              <a:rPr lang="en-US" dirty="0" smtClean="0"/>
              <a:t>How about coverage for actual or potential competitor products?</a:t>
            </a:r>
          </a:p>
          <a:p>
            <a:pPr>
              <a:buClr>
                <a:schemeClr val="tx1"/>
              </a:buClr>
            </a:pPr>
            <a:r>
              <a:rPr lang="en-US" dirty="0" smtClean="0"/>
              <a:t>Are there multiple layers of protection with later and later expiration dates?</a:t>
            </a:r>
          </a:p>
          <a:p>
            <a:pPr>
              <a:buClr>
                <a:schemeClr val="tx1"/>
              </a:buClr>
            </a:pPr>
            <a:r>
              <a:rPr lang="en-US" dirty="0" smtClean="0"/>
              <a:t>Is the geographic coverage acceptable?</a:t>
            </a:r>
          </a:p>
        </p:txBody>
      </p:sp>
    </p:spTree>
    <p:extLst>
      <p:ext uri="{BB962C8B-B14F-4D97-AF65-F5344CB8AC3E}">
        <p14:creationId xmlns:p14="http://schemas.microsoft.com/office/powerpoint/2010/main" val="40887632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Investors:  Patentability (pending applications)</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69</a:t>
            </a:fld>
            <a:endParaRPr lang="en-US" dirty="0"/>
          </a:p>
        </p:txBody>
      </p:sp>
      <p:sp>
        <p:nvSpPr>
          <p:cNvPr id="4" name="Text Placeholder 3"/>
          <p:cNvSpPr>
            <a:spLocks noGrp="1"/>
          </p:cNvSpPr>
          <p:nvPr>
            <p:ph type="body" sz="quarter" idx="11"/>
          </p:nvPr>
        </p:nvSpPr>
        <p:spPr/>
        <p:txBody>
          <a:bodyPr>
            <a:normAutofit/>
          </a:bodyPr>
          <a:lstStyle/>
          <a:p>
            <a:pPr>
              <a:buClr>
                <a:schemeClr val="tx1"/>
              </a:buClr>
            </a:pPr>
            <a:r>
              <a:rPr lang="en-US" dirty="0" smtClean="0"/>
              <a:t>Will patents be granted?  </a:t>
            </a:r>
          </a:p>
          <a:p>
            <a:pPr>
              <a:buClr>
                <a:schemeClr val="tx1"/>
              </a:buClr>
            </a:pPr>
            <a:r>
              <a:rPr lang="en-US" dirty="0" smtClean="0"/>
              <a:t>What do the search reports look like?  </a:t>
            </a:r>
          </a:p>
          <a:p>
            <a:pPr>
              <a:buClr>
                <a:schemeClr val="tx1"/>
              </a:buClr>
            </a:pPr>
            <a:r>
              <a:rPr lang="en-US" dirty="0" smtClean="0"/>
              <a:t>Is there a clear patentability story to overcome prior art?  </a:t>
            </a:r>
            <a:r>
              <a:rPr lang="en-US" dirty="0" smtClean="0">
                <a:sym typeface="Wingdings" panose="05000000000000000000" pitchFamily="2" charset="2"/>
              </a:rPr>
              <a:t> this starts with the initial drafting of the patent application</a:t>
            </a:r>
          </a:p>
          <a:p>
            <a:pPr>
              <a:buClr>
                <a:schemeClr val="tx1"/>
              </a:buClr>
            </a:pPr>
            <a:r>
              <a:rPr lang="en-US" dirty="0" smtClean="0">
                <a:sym typeface="Wingdings" panose="05000000000000000000" pitchFamily="2" charset="2"/>
              </a:rPr>
              <a:t>If there are known challenges, is there data to help overcome the issues?</a:t>
            </a:r>
            <a:endParaRPr lang="en-US" dirty="0" smtClean="0"/>
          </a:p>
        </p:txBody>
      </p:sp>
    </p:spTree>
    <p:extLst>
      <p:ext uri="{BB962C8B-B14F-4D97-AF65-F5344CB8AC3E}">
        <p14:creationId xmlns:p14="http://schemas.microsoft.com/office/powerpoint/2010/main" val="4063087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OK, So… Did We Invent Something Or Not?</a:t>
            </a:r>
          </a:p>
        </p:txBody>
      </p:sp>
      <p:sp>
        <p:nvSpPr>
          <p:cNvPr id="3" name="Slide Number Placeholder 2"/>
          <p:cNvSpPr>
            <a:spLocks noGrp="1"/>
          </p:cNvSpPr>
          <p:nvPr>
            <p:ph type="sldNum" sz="quarter" idx="10"/>
          </p:nvPr>
        </p:nvSpPr>
        <p:spPr/>
        <p:txBody>
          <a:bodyPr/>
          <a:lstStyle/>
          <a:p>
            <a:fld id="{64F63F64-1AFD-400D-9A93-B308BA7B0366}" type="slidenum">
              <a:rPr lang="en-US" smtClean="0"/>
              <a:pPr/>
              <a:t>7</a:t>
            </a:fld>
            <a:endParaRPr lang="en-US" dirty="0"/>
          </a:p>
        </p:txBody>
      </p:sp>
      <p:sp>
        <p:nvSpPr>
          <p:cNvPr id="4" name="Text Placeholder 3"/>
          <p:cNvSpPr>
            <a:spLocks noGrp="1"/>
          </p:cNvSpPr>
          <p:nvPr>
            <p:ph type="body" sz="quarter" idx="11"/>
          </p:nvPr>
        </p:nvSpPr>
        <p:spPr>
          <a:xfrm>
            <a:off x="457200" y="1618488"/>
            <a:ext cx="8247063" cy="4782312"/>
          </a:xfrm>
        </p:spPr>
        <p:txBody>
          <a:bodyPr/>
          <a:lstStyle/>
          <a:p>
            <a:r>
              <a:rPr lang="en-US" dirty="0"/>
              <a:t>If in doubt, assume that you did</a:t>
            </a:r>
          </a:p>
          <a:p>
            <a:r>
              <a:rPr lang="en-US" dirty="0"/>
              <a:t>Exploratory questions:</a:t>
            </a:r>
          </a:p>
          <a:p>
            <a:pPr lvl="1"/>
            <a:r>
              <a:rPr lang="en-US" dirty="0" smtClean="0"/>
              <a:t>“What do we do that gives us a competitive advantage?”</a:t>
            </a:r>
          </a:p>
          <a:p>
            <a:pPr lvl="1"/>
            <a:r>
              <a:rPr lang="en-US" dirty="0" smtClean="0"/>
              <a:t>“How do we maintain this competitive advantage?”</a:t>
            </a:r>
          </a:p>
          <a:p>
            <a:pPr lvl="1"/>
            <a:r>
              <a:rPr lang="en-US" dirty="0" smtClean="0"/>
              <a:t>“</a:t>
            </a:r>
            <a:r>
              <a:rPr lang="en-US" dirty="0"/>
              <a:t>What barriers to entry can we create for potential competitors?”</a:t>
            </a:r>
          </a:p>
          <a:p>
            <a:pPr lvl="1"/>
            <a:r>
              <a:rPr lang="en-US" dirty="0"/>
              <a:t>“What would a competitor want to copy</a:t>
            </a:r>
            <a:r>
              <a:rPr lang="en-US" dirty="0" smtClean="0"/>
              <a:t>?”</a:t>
            </a:r>
            <a:endParaRPr lang="en-US" dirty="0"/>
          </a:p>
          <a:p>
            <a:pPr lvl="1"/>
            <a:r>
              <a:rPr lang="en-US" dirty="0"/>
              <a:t>“What problems did we encounter and how did we solve them?”</a:t>
            </a:r>
          </a:p>
          <a:p>
            <a:r>
              <a:rPr lang="en-US" dirty="0"/>
              <a:t>Look at the “core” technology, “interfaces” to the core technology, ancillary aspects, consumables, and the </a:t>
            </a:r>
            <a:r>
              <a:rPr lang="en-US" dirty="0" smtClean="0"/>
              <a:t>like</a:t>
            </a:r>
            <a:endParaRPr lang="en-US" dirty="0"/>
          </a:p>
        </p:txBody>
      </p:sp>
    </p:spTree>
    <p:extLst>
      <p:ext uri="{BB962C8B-B14F-4D97-AF65-F5344CB8AC3E}">
        <p14:creationId xmlns:p14="http://schemas.microsoft.com/office/powerpoint/2010/main" val="37110275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Investors:  Validity (granted patents)</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70</a:t>
            </a:fld>
            <a:endParaRPr lang="en-US" dirty="0"/>
          </a:p>
        </p:txBody>
      </p:sp>
      <p:sp>
        <p:nvSpPr>
          <p:cNvPr id="4" name="Text Placeholder 3"/>
          <p:cNvSpPr>
            <a:spLocks noGrp="1"/>
          </p:cNvSpPr>
          <p:nvPr>
            <p:ph type="body" sz="quarter" idx="11"/>
          </p:nvPr>
        </p:nvSpPr>
        <p:spPr/>
        <p:txBody>
          <a:bodyPr>
            <a:normAutofit/>
          </a:bodyPr>
          <a:lstStyle/>
          <a:p>
            <a:pPr>
              <a:buClr>
                <a:schemeClr val="tx1"/>
              </a:buClr>
            </a:pPr>
            <a:r>
              <a:rPr lang="en-US" dirty="0" smtClean="0"/>
              <a:t>Conduct validity search looking for prior art</a:t>
            </a:r>
          </a:p>
          <a:p>
            <a:pPr>
              <a:buClr>
                <a:schemeClr val="tx1"/>
              </a:buClr>
            </a:pPr>
            <a:r>
              <a:rPr lang="en-US" dirty="0" smtClean="0"/>
              <a:t>Are the granted claims novel and non-obvious?  </a:t>
            </a:r>
          </a:p>
          <a:p>
            <a:pPr>
              <a:buClr>
                <a:schemeClr val="tx1"/>
              </a:buClr>
            </a:pPr>
            <a:r>
              <a:rPr lang="en-US" dirty="0" smtClean="0"/>
              <a:t>Was all prior art known to inventors and those associated with the prosecution of the application submitted to the patent office?</a:t>
            </a:r>
            <a:endParaRPr lang="en-US" dirty="0" smtClean="0">
              <a:sym typeface="Wingdings" panose="05000000000000000000" pitchFamily="2" charset="2"/>
            </a:endParaRPr>
          </a:p>
          <a:p>
            <a:pPr marL="0" indent="0">
              <a:buClr>
                <a:schemeClr val="tx1"/>
              </a:buClr>
              <a:buNone/>
            </a:pPr>
            <a:endParaRPr lang="en-US" dirty="0" smtClean="0"/>
          </a:p>
        </p:txBody>
      </p:sp>
    </p:spTree>
    <p:extLst>
      <p:ext uri="{BB962C8B-B14F-4D97-AF65-F5344CB8AC3E}">
        <p14:creationId xmlns:p14="http://schemas.microsoft.com/office/powerpoint/2010/main" val="164580786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Investors:  Freedom-to-Operate</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71</a:t>
            </a:fld>
            <a:endParaRPr lang="en-US" dirty="0"/>
          </a:p>
        </p:txBody>
      </p:sp>
      <p:sp>
        <p:nvSpPr>
          <p:cNvPr id="4" name="Text Placeholder 3"/>
          <p:cNvSpPr>
            <a:spLocks noGrp="1"/>
          </p:cNvSpPr>
          <p:nvPr>
            <p:ph type="body" sz="quarter" idx="11"/>
          </p:nvPr>
        </p:nvSpPr>
        <p:spPr/>
        <p:txBody>
          <a:bodyPr/>
          <a:lstStyle/>
          <a:p>
            <a:pPr>
              <a:buClr>
                <a:schemeClr val="tx1"/>
              </a:buClr>
            </a:pPr>
            <a:r>
              <a:rPr lang="en-US" dirty="0" smtClean="0"/>
              <a:t>Has a FTO search been conducted, and what are the results?</a:t>
            </a:r>
          </a:p>
          <a:p>
            <a:pPr lvl="1"/>
            <a:r>
              <a:rPr lang="en-US" dirty="0" smtClean="0"/>
              <a:t>Many times these searches have not been conducted</a:t>
            </a:r>
          </a:p>
          <a:p>
            <a:r>
              <a:rPr lang="en-US" dirty="0" smtClean="0"/>
              <a:t>A blocking patent is not a deal killer</a:t>
            </a:r>
          </a:p>
          <a:p>
            <a:pPr lvl="1"/>
            <a:r>
              <a:rPr lang="en-US" dirty="0" smtClean="0"/>
              <a:t>Can you obtain a license?</a:t>
            </a:r>
          </a:p>
          <a:p>
            <a:pPr lvl="1"/>
            <a:r>
              <a:rPr lang="en-US" dirty="0" smtClean="0"/>
              <a:t>Perhaps the claims are overly broad and there’s a reasonable invalidity position that can be established</a:t>
            </a:r>
          </a:p>
          <a:p>
            <a:pPr lvl="1"/>
            <a:endParaRPr lang="en-US" dirty="0" smtClean="0"/>
          </a:p>
        </p:txBody>
      </p:sp>
    </p:spTree>
    <p:extLst>
      <p:ext uri="{BB962C8B-B14F-4D97-AF65-F5344CB8AC3E}">
        <p14:creationId xmlns:p14="http://schemas.microsoft.com/office/powerpoint/2010/main" val="224488788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Investor Attorney Performs Due Diligence</a:t>
            </a:r>
          </a:p>
        </p:txBody>
      </p:sp>
      <p:sp>
        <p:nvSpPr>
          <p:cNvPr id="3" name="Slide Number Placeholder 2"/>
          <p:cNvSpPr>
            <a:spLocks noGrp="1"/>
          </p:cNvSpPr>
          <p:nvPr>
            <p:ph type="sldNum" sz="quarter" idx="10"/>
          </p:nvPr>
        </p:nvSpPr>
        <p:spPr/>
        <p:txBody>
          <a:bodyPr/>
          <a:lstStyle/>
          <a:p>
            <a:fld id="{64F63F64-1AFD-400D-9A93-B308BA7B0366}" type="slidenum">
              <a:rPr lang="en-US" smtClean="0"/>
              <a:pPr/>
              <a:t>72</a:t>
            </a:fld>
            <a:endParaRPr lang="en-US" dirty="0"/>
          </a:p>
        </p:txBody>
      </p:sp>
      <p:sp>
        <p:nvSpPr>
          <p:cNvPr id="4" name="Text Placeholder 3"/>
          <p:cNvSpPr>
            <a:spLocks noGrp="1"/>
          </p:cNvSpPr>
          <p:nvPr>
            <p:ph type="body" sz="quarter" idx="11"/>
          </p:nvPr>
        </p:nvSpPr>
        <p:spPr>
          <a:xfrm>
            <a:off x="457200" y="1981200"/>
            <a:ext cx="8247063" cy="3832987"/>
          </a:xfrm>
        </p:spPr>
        <p:txBody>
          <a:bodyPr>
            <a:normAutofit/>
          </a:bodyPr>
          <a:lstStyle/>
          <a:p>
            <a:r>
              <a:rPr lang="en-US" sz="1800" dirty="0" smtClean="0"/>
              <a:t>Investor patent counsel will provide report to investor:</a:t>
            </a:r>
          </a:p>
          <a:p>
            <a:pPr lvl="1"/>
            <a:r>
              <a:rPr lang="en-US" sz="1600" dirty="0" smtClean="0"/>
              <a:t>Identifying material issues and weaknesses with any of the DD investigation areas</a:t>
            </a:r>
          </a:p>
          <a:p>
            <a:pPr lvl="1"/>
            <a:r>
              <a:rPr lang="en-US" sz="1600" dirty="0" smtClean="0"/>
              <a:t>(Possibly) recommends alternative strategies</a:t>
            </a:r>
          </a:p>
          <a:p>
            <a:pPr>
              <a:buClr>
                <a:schemeClr val="tx1"/>
              </a:buClr>
            </a:pPr>
            <a:r>
              <a:rPr lang="en-US" sz="1800" dirty="0" smtClean="0"/>
              <a:t>Report is weighted heavily by investors and used to set valuation</a:t>
            </a:r>
          </a:p>
          <a:p>
            <a:pPr marL="285750" indent="-273050" defTabSz="514350">
              <a:buClr>
                <a:schemeClr val="tx1"/>
              </a:buClr>
            </a:pPr>
            <a:r>
              <a:rPr lang="en-US" sz="1800" dirty="0" smtClean="0"/>
              <a:t>Important to have good patent counsel answering questions from investor patent counsel</a:t>
            </a:r>
          </a:p>
        </p:txBody>
      </p:sp>
    </p:spTree>
    <p:extLst>
      <p:ext uri="{BB962C8B-B14F-4D97-AF65-F5344CB8AC3E}">
        <p14:creationId xmlns:p14="http://schemas.microsoft.com/office/powerpoint/2010/main" val="90445400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 to Prepare</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73</a:t>
            </a:fld>
            <a:endParaRPr lang="en-US" dirty="0"/>
          </a:p>
        </p:txBody>
      </p:sp>
      <p:sp>
        <p:nvSpPr>
          <p:cNvPr id="4" name="Text Placeholder 3"/>
          <p:cNvSpPr>
            <a:spLocks noGrp="1"/>
          </p:cNvSpPr>
          <p:nvPr>
            <p:ph type="body" sz="quarter" idx="11"/>
          </p:nvPr>
        </p:nvSpPr>
        <p:spPr>
          <a:xfrm>
            <a:off x="457200" y="1618488"/>
            <a:ext cx="8247063" cy="4706112"/>
          </a:xfrm>
        </p:spPr>
        <p:txBody>
          <a:bodyPr/>
          <a:lstStyle/>
          <a:p>
            <a:r>
              <a:rPr lang="en-US" sz="1800" dirty="0" smtClean="0"/>
              <a:t>Do </a:t>
            </a:r>
            <a:r>
              <a:rPr lang="en-US" sz="1800" dirty="0"/>
              <a:t>your own due diligence, such as an internal audit – and do it as early as </a:t>
            </a:r>
            <a:r>
              <a:rPr lang="en-US" sz="1800" dirty="0" smtClean="0"/>
              <a:t>possible</a:t>
            </a:r>
          </a:p>
          <a:p>
            <a:pPr lvl="1"/>
            <a:r>
              <a:rPr lang="en-US" sz="1600" dirty="0" smtClean="0"/>
              <a:t>Help </a:t>
            </a:r>
            <a:r>
              <a:rPr lang="en-US" sz="1600" dirty="0"/>
              <a:t>uncover any issues well in advance of the actual due </a:t>
            </a:r>
            <a:r>
              <a:rPr lang="en-US" sz="1600" dirty="0" smtClean="0"/>
              <a:t>diligence</a:t>
            </a:r>
          </a:p>
          <a:p>
            <a:pPr lvl="1"/>
            <a:r>
              <a:rPr lang="en-US" sz="1600" dirty="0" smtClean="0"/>
              <a:t>Company </a:t>
            </a:r>
            <a:r>
              <a:rPr lang="en-US" sz="1600" dirty="0"/>
              <a:t>will be able to anticipate the hard questions likely to be raised by the investor team and provide answers that (hopefully) are able to demonstrate that significant issues do not </a:t>
            </a:r>
            <a:r>
              <a:rPr lang="en-US" sz="1600" dirty="0" smtClean="0"/>
              <a:t>exist</a:t>
            </a:r>
          </a:p>
          <a:p>
            <a:pPr lvl="1"/>
            <a:r>
              <a:rPr lang="en-US" sz="1600" dirty="0"/>
              <a:t>C</a:t>
            </a:r>
            <a:r>
              <a:rPr lang="en-US" sz="1600" dirty="0" smtClean="0"/>
              <a:t>ompany demonstrates to </a:t>
            </a:r>
            <a:r>
              <a:rPr lang="en-US" sz="1600" dirty="0"/>
              <a:t>its </a:t>
            </a:r>
            <a:r>
              <a:rPr lang="en-US" sz="1600" dirty="0" smtClean="0"/>
              <a:t>potential investors </a:t>
            </a:r>
            <a:r>
              <a:rPr lang="en-US" sz="1600" dirty="0"/>
              <a:t>a high level of sophistication and a commitment to “get it </a:t>
            </a:r>
            <a:r>
              <a:rPr lang="en-US" sz="1600" dirty="0" smtClean="0"/>
              <a:t>right” </a:t>
            </a:r>
          </a:p>
          <a:p>
            <a:r>
              <a:rPr lang="en-US" sz="1800" dirty="0" smtClean="0"/>
              <a:t>Steps </a:t>
            </a:r>
            <a:r>
              <a:rPr lang="en-US" sz="1800" dirty="0"/>
              <a:t>can be taken to remedy any IP deficiencies and to mitigate any </a:t>
            </a:r>
            <a:r>
              <a:rPr lang="en-US" sz="1800" dirty="0" smtClean="0"/>
              <a:t>risk</a:t>
            </a:r>
          </a:p>
        </p:txBody>
      </p:sp>
    </p:spTree>
    <p:extLst>
      <p:ext uri="{BB962C8B-B14F-4D97-AF65-F5344CB8AC3E}">
        <p14:creationId xmlns:p14="http://schemas.microsoft.com/office/powerpoint/2010/main" val="169452519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Defending the Due Diligence</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74</a:t>
            </a:fld>
            <a:endParaRPr lang="en-US" dirty="0"/>
          </a:p>
        </p:txBody>
      </p:sp>
      <p:sp>
        <p:nvSpPr>
          <p:cNvPr id="4" name="Text Placeholder 3"/>
          <p:cNvSpPr>
            <a:spLocks noGrp="1"/>
          </p:cNvSpPr>
          <p:nvPr>
            <p:ph type="body" sz="quarter" idx="11"/>
          </p:nvPr>
        </p:nvSpPr>
        <p:spPr/>
        <p:txBody>
          <a:bodyPr/>
          <a:lstStyle/>
          <a:p>
            <a:r>
              <a:rPr lang="en-US" sz="1800" dirty="0" smtClean="0"/>
              <a:t>Anticipate and be able to address the "difficult" issues</a:t>
            </a:r>
          </a:p>
          <a:p>
            <a:r>
              <a:rPr lang="en-US" sz="1800" dirty="0"/>
              <a:t>Rely on legal counsel and use the results of the internal audit</a:t>
            </a:r>
          </a:p>
          <a:p>
            <a:r>
              <a:rPr lang="en-US" sz="1800" dirty="0" smtClean="0"/>
              <a:t>Use an internal </a:t>
            </a:r>
            <a:r>
              <a:rPr lang="en-US" sz="1800" dirty="0"/>
              <a:t>point </a:t>
            </a:r>
            <a:r>
              <a:rPr lang="en-US" sz="1800" dirty="0" smtClean="0"/>
              <a:t>person to </a:t>
            </a:r>
            <a:r>
              <a:rPr lang="en-US" sz="1800" dirty="0"/>
              <a:t>coordinate the due diligence and communicate with the investor </a:t>
            </a:r>
            <a:r>
              <a:rPr lang="en-US" sz="1800" dirty="0" smtClean="0"/>
              <a:t>team</a:t>
            </a:r>
          </a:p>
          <a:p>
            <a:pPr lvl="1"/>
            <a:r>
              <a:rPr lang="en-US" sz="1600" dirty="0" smtClean="0"/>
              <a:t>Through this person, articulate </a:t>
            </a:r>
            <a:r>
              <a:rPr lang="en-US" sz="1600" dirty="0"/>
              <a:t>the company’s business strategy, its goals, and its IP </a:t>
            </a:r>
            <a:r>
              <a:rPr lang="en-US" sz="1600" dirty="0" smtClean="0"/>
              <a:t>strategy</a:t>
            </a:r>
          </a:p>
          <a:p>
            <a:pPr lvl="0">
              <a:buClr>
                <a:schemeClr val="tx1"/>
              </a:buClr>
            </a:pPr>
            <a:r>
              <a:rPr lang="en-US" sz="1800" b="1" dirty="0" smtClean="0"/>
              <a:t>TIP:  </a:t>
            </a:r>
            <a:r>
              <a:rPr lang="en-US" sz="1800" dirty="0" smtClean="0">
                <a:solidFill>
                  <a:srgbClr val="000000"/>
                </a:solidFill>
              </a:rPr>
              <a:t>Package </a:t>
            </a:r>
            <a:r>
              <a:rPr lang="en-US" sz="1800" dirty="0">
                <a:solidFill>
                  <a:srgbClr val="000000"/>
                </a:solidFill>
              </a:rPr>
              <a:t>all information – spreadsheets listing all IP, lists of prior art and third party patents – so that it is readily available to investor </a:t>
            </a:r>
            <a:r>
              <a:rPr lang="en-US" sz="1800" dirty="0" smtClean="0">
                <a:solidFill>
                  <a:srgbClr val="000000"/>
                </a:solidFill>
              </a:rPr>
              <a:t>counsel</a:t>
            </a:r>
          </a:p>
          <a:p>
            <a:pPr lvl="1"/>
            <a:r>
              <a:rPr lang="en-US" sz="1600" dirty="0" smtClean="0">
                <a:solidFill>
                  <a:srgbClr val="000000"/>
                </a:solidFill>
              </a:rPr>
              <a:t>Investor </a:t>
            </a:r>
            <a:r>
              <a:rPr lang="en-US" sz="1600" dirty="0">
                <a:solidFill>
                  <a:srgbClr val="000000"/>
                </a:solidFill>
              </a:rPr>
              <a:t>team will appreciate readily available copies of patents and applications, prosecution histories, and company agreements</a:t>
            </a:r>
          </a:p>
          <a:p>
            <a:pPr lvl="0"/>
            <a:endParaRPr lang="en-US" sz="1800" dirty="0">
              <a:solidFill>
                <a:srgbClr val="000000"/>
              </a:solidFill>
            </a:endParaRPr>
          </a:p>
          <a:p>
            <a:pPr marL="274320" lvl="1" indent="0">
              <a:buNone/>
            </a:pPr>
            <a:endParaRPr lang="en-US" dirty="0"/>
          </a:p>
        </p:txBody>
      </p:sp>
    </p:spTree>
    <p:extLst>
      <p:ext uri="{BB962C8B-B14F-4D97-AF65-F5344CB8AC3E}">
        <p14:creationId xmlns:p14="http://schemas.microsoft.com/office/powerpoint/2010/main" val="63692724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Your Patent Attorney</a:t>
            </a:r>
            <a:endParaRPr lang="en-US" dirty="0"/>
          </a:p>
        </p:txBody>
      </p:sp>
      <p:sp>
        <p:nvSpPr>
          <p:cNvPr id="4" name="Slide Number Placeholder 3"/>
          <p:cNvSpPr>
            <a:spLocks noGrp="1"/>
          </p:cNvSpPr>
          <p:nvPr>
            <p:ph type="sldNum" sz="quarter" idx="10"/>
          </p:nvPr>
        </p:nvSpPr>
        <p:spPr/>
        <p:txBody>
          <a:bodyPr/>
          <a:lstStyle/>
          <a:p>
            <a:fld id="{64F63F64-1AFD-400D-9A93-B308BA7B0366}" type="slidenum">
              <a:rPr lang="en-US" smtClean="0"/>
              <a:pPr/>
              <a:t>75</a:t>
            </a:fld>
            <a:endParaRPr lang="en-US" dirty="0"/>
          </a:p>
        </p:txBody>
      </p:sp>
      <p:pic>
        <p:nvPicPr>
          <p:cNvPr id="6" name="Picture Placeholder 3"/>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l="24126" r="24126"/>
          <a:stretch>
            <a:fillRect/>
          </a:stretch>
        </p:blipFill>
        <p:spPr/>
      </p:pic>
    </p:spTree>
    <p:extLst>
      <p:ext uri="{BB962C8B-B14F-4D97-AF65-F5344CB8AC3E}">
        <p14:creationId xmlns:p14="http://schemas.microsoft.com/office/powerpoint/2010/main" val="42730486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Your Patent Attorney</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76</a:t>
            </a:fld>
            <a:endParaRPr lang="en-US" dirty="0"/>
          </a:p>
        </p:txBody>
      </p:sp>
      <p:sp>
        <p:nvSpPr>
          <p:cNvPr id="4" name="Text Placeholder 3"/>
          <p:cNvSpPr>
            <a:spLocks noGrp="1"/>
          </p:cNvSpPr>
          <p:nvPr>
            <p:ph type="body" sz="quarter" idx="11"/>
          </p:nvPr>
        </p:nvSpPr>
        <p:spPr>
          <a:xfrm>
            <a:off x="457200" y="1618488"/>
            <a:ext cx="8247063" cy="4858512"/>
          </a:xfrm>
        </p:spPr>
        <p:txBody>
          <a:bodyPr/>
          <a:lstStyle/>
          <a:p>
            <a:r>
              <a:rPr lang="en-US" b="1" dirty="0" smtClean="0"/>
              <a:t>Communication:  </a:t>
            </a:r>
            <a:r>
              <a:rPr lang="en-US" dirty="0" smtClean="0"/>
              <a:t>Your patent attorney should understand your level of sophistication and tailor communications accordingly</a:t>
            </a:r>
          </a:p>
          <a:p>
            <a:r>
              <a:rPr lang="en-US" dirty="0" smtClean="0"/>
              <a:t>If you receive correspondence you don’t understand, ask questions; you need to understand the attorney’s motivations to provide the necessary information</a:t>
            </a:r>
          </a:p>
          <a:p>
            <a:r>
              <a:rPr lang="en-US" dirty="0" smtClean="0"/>
              <a:t>Keep the patent attorney informed of what you’re doing; no one likes surprises</a:t>
            </a:r>
          </a:p>
          <a:p>
            <a:pPr lvl="1"/>
            <a:r>
              <a:rPr lang="en-US" dirty="0" smtClean="0"/>
              <a:t>Your patent attorney can help you avoid issues when they know what’s going on</a:t>
            </a:r>
          </a:p>
          <a:p>
            <a:endParaRPr lang="en-US" dirty="0" smtClean="0"/>
          </a:p>
        </p:txBody>
      </p:sp>
    </p:spTree>
    <p:extLst>
      <p:ext uri="{BB962C8B-B14F-4D97-AF65-F5344CB8AC3E}">
        <p14:creationId xmlns:p14="http://schemas.microsoft.com/office/powerpoint/2010/main" val="307713743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Your Patent Attorney</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77</a:t>
            </a:fld>
            <a:endParaRPr lang="en-US" dirty="0"/>
          </a:p>
        </p:txBody>
      </p:sp>
      <p:sp>
        <p:nvSpPr>
          <p:cNvPr id="4" name="Text Placeholder 3"/>
          <p:cNvSpPr>
            <a:spLocks noGrp="1"/>
          </p:cNvSpPr>
          <p:nvPr>
            <p:ph type="body" sz="quarter" idx="11"/>
          </p:nvPr>
        </p:nvSpPr>
        <p:spPr>
          <a:xfrm>
            <a:off x="457200" y="2209800"/>
            <a:ext cx="8247063" cy="2953512"/>
          </a:xfrm>
        </p:spPr>
        <p:txBody>
          <a:bodyPr/>
          <a:lstStyle/>
          <a:p>
            <a:r>
              <a:rPr lang="en-US" b="1" dirty="0" smtClean="0"/>
              <a:t>Deadlines:  </a:t>
            </a:r>
            <a:r>
              <a:rPr lang="en-US" dirty="0" smtClean="0"/>
              <a:t>The patent process is driven by deadlines, so pay attention to them and give your attorney as much information as possible as far in advance as possible</a:t>
            </a:r>
          </a:p>
          <a:p>
            <a:pPr lvl="1"/>
            <a:r>
              <a:rPr lang="en-US" dirty="0" smtClean="0"/>
              <a:t>Your patent attorney should also be providing reminders far enough in advance</a:t>
            </a:r>
          </a:p>
        </p:txBody>
      </p:sp>
    </p:spTree>
    <p:extLst>
      <p:ext uri="{BB962C8B-B14F-4D97-AF65-F5344CB8AC3E}">
        <p14:creationId xmlns:p14="http://schemas.microsoft.com/office/powerpoint/2010/main" val="240881019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Your Patent Attorney</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78</a:t>
            </a:fld>
            <a:endParaRPr lang="en-US" dirty="0"/>
          </a:p>
        </p:txBody>
      </p:sp>
      <p:sp>
        <p:nvSpPr>
          <p:cNvPr id="4" name="Text Placeholder 3"/>
          <p:cNvSpPr>
            <a:spLocks noGrp="1"/>
          </p:cNvSpPr>
          <p:nvPr>
            <p:ph type="body" sz="quarter" idx="11"/>
          </p:nvPr>
        </p:nvSpPr>
        <p:spPr>
          <a:xfrm>
            <a:off x="457200" y="1618488"/>
            <a:ext cx="8247063" cy="4858512"/>
          </a:xfrm>
        </p:spPr>
        <p:txBody>
          <a:bodyPr>
            <a:normAutofit fontScale="92500" lnSpcReduction="20000"/>
          </a:bodyPr>
          <a:lstStyle/>
          <a:p>
            <a:r>
              <a:rPr lang="en-US" b="1" dirty="0" smtClean="0"/>
              <a:t>Cost:  </a:t>
            </a:r>
            <a:r>
              <a:rPr lang="en-US" dirty="0" smtClean="0"/>
              <a:t>Your patent attorney bills by the hour, so give them what they need without substantial delay </a:t>
            </a:r>
            <a:r>
              <a:rPr lang="en-US" dirty="0" smtClean="0">
                <a:sym typeface="Wingdings" panose="05000000000000000000" pitchFamily="2" charset="2"/>
              </a:rPr>
              <a:t> the more time your attorney spends sending reminders, the bigger your bill, but without the value</a:t>
            </a:r>
          </a:p>
          <a:p>
            <a:r>
              <a:rPr lang="en-US" dirty="0" smtClean="0">
                <a:sym typeface="Wingdings" panose="05000000000000000000" pitchFamily="2" charset="2"/>
              </a:rPr>
              <a:t>Ask for a budget for each project so you know what you’re paying for</a:t>
            </a:r>
          </a:p>
          <a:p>
            <a:pPr lvl="1"/>
            <a:r>
              <a:rPr lang="en-US" dirty="0" smtClean="0">
                <a:sym typeface="Wingdings" panose="05000000000000000000" pitchFamily="2" charset="2"/>
              </a:rPr>
              <a:t>It’s okay if the budget changes, as sometimes the target changes, but it’s good to have a starting point to keep everyone focused</a:t>
            </a:r>
          </a:p>
          <a:p>
            <a:r>
              <a:rPr lang="en-US" dirty="0" smtClean="0">
                <a:sym typeface="Wingdings" panose="05000000000000000000" pitchFamily="2" charset="2"/>
              </a:rPr>
              <a:t>Annual patent budgets can grow rather quickly after about year 3, so ask your patent attorney for an estimated patent budget for the year</a:t>
            </a:r>
          </a:p>
          <a:p>
            <a:pPr lvl="1"/>
            <a:r>
              <a:rPr lang="en-US" dirty="0" smtClean="0">
                <a:sym typeface="Wingdings" panose="05000000000000000000" pitchFamily="2" charset="2"/>
              </a:rPr>
              <a:t>There will be several assumptions baked into the patent budget, but it will help you to budget and plan, reducing surprises</a:t>
            </a:r>
          </a:p>
        </p:txBody>
      </p:sp>
    </p:spTree>
    <p:extLst>
      <p:ext uri="{BB962C8B-B14F-4D97-AF65-F5344CB8AC3E}">
        <p14:creationId xmlns:p14="http://schemas.microsoft.com/office/powerpoint/2010/main" val="341204950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Your Patent Attorney</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79</a:t>
            </a:fld>
            <a:endParaRPr lang="en-US" dirty="0"/>
          </a:p>
        </p:txBody>
      </p:sp>
      <p:sp>
        <p:nvSpPr>
          <p:cNvPr id="4" name="Text Placeholder 3"/>
          <p:cNvSpPr>
            <a:spLocks noGrp="1"/>
          </p:cNvSpPr>
          <p:nvPr>
            <p:ph type="body" sz="quarter" idx="11"/>
          </p:nvPr>
        </p:nvSpPr>
        <p:spPr>
          <a:xfrm>
            <a:off x="457200" y="1618488"/>
            <a:ext cx="8247063" cy="4858512"/>
          </a:xfrm>
        </p:spPr>
        <p:txBody>
          <a:bodyPr/>
          <a:lstStyle/>
          <a:p>
            <a:r>
              <a:rPr lang="en-US" dirty="0" smtClean="0"/>
              <a:t>Example budget e-mail for initial patent portfolio:</a:t>
            </a:r>
          </a:p>
          <a:p>
            <a:pPr marL="274320" lvl="1" indent="0">
              <a:buNone/>
            </a:pPr>
            <a:r>
              <a:rPr lang="en-US" dirty="0" smtClean="0"/>
              <a:t>This </a:t>
            </a:r>
            <a:r>
              <a:rPr lang="en-US" dirty="0"/>
              <a:t>is </a:t>
            </a:r>
            <a:r>
              <a:rPr lang="en-US" dirty="0" smtClean="0"/>
              <a:t>an example of a 15 month budget where a “quick and dirty” provisional is originally filed.  Estimate </a:t>
            </a:r>
            <a:r>
              <a:rPr lang="en-US" dirty="0"/>
              <a:t>costs at </a:t>
            </a:r>
            <a:r>
              <a:rPr lang="en-US" dirty="0" smtClean="0"/>
              <a:t>$</a:t>
            </a:r>
            <a:r>
              <a:rPr lang="en-US" dirty="0" err="1" smtClean="0"/>
              <a:t>17k-34k</a:t>
            </a:r>
            <a:r>
              <a:rPr lang="en-US" dirty="0" smtClean="0"/>
              <a:t>, </a:t>
            </a:r>
            <a:r>
              <a:rPr lang="en-US" dirty="0"/>
              <a:t>which is broken down as follows:</a:t>
            </a:r>
          </a:p>
          <a:p>
            <a:pPr marL="274320" lvl="1" indent="0">
              <a:lnSpc>
                <a:spcPct val="100000"/>
              </a:lnSpc>
              <a:buNone/>
            </a:pPr>
            <a:r>
              <a:rPr lang="en-US" dirty="0" smtClean="0"/>
              <a:t>1 U.S. Provisional Application	$2-</a:t>
            </a:r>
            <a:r>
              <a:rPr lang="en-US" dirty="0" err="1" smtClean="0"/>
              <a:t>4k</a:t>
            </a:r>
            <a:r>
              <a:rPr lang="en-US" dirty="0"/>
              <a:t/>
            </a:r>
            <a:br>
              <a:rPr lang="en-US" dirty="0"/>
            </a:br>
            <a:r>
              <a:rPr lang="en-US" sz="1600" dirty="0" smtClean="0"/>
              <a:t>    (“quick and dirty”/coversheet)</a:t>
            </a:r>
            <a:endParaRPr lang="en-US" dirty="0" smtClean="0"/>
          </a:p>
          <a:p>
            <a:pPr marL="274320" lvl="1" indent="0">
              <a:buNone/>
            </a:pPr>
            <a:r>
              <a:rPr lang="en-US" dirty="0" smtClean="0"/>
              <a:t>Convert to Non-provisional:</a:t>
            </a:r>
            <a:r>
              <a:rPr lang="en-US" dirty="0"/>
              <a:t>	</a:t>
            </a:r>
            <a:r>
              <a:rPr lang="en-US" dirty="0" smtClean="0"/>
              <a:t>$6-</a:t>
            </a:r>
            <a:r>
              <a:rPr lang="en-US" dirty="0" err="1" smtClean="0"/>
              <a:t>15k</a:t>
            </a:r>
            <a:r>
              <a:rPr lang="en-US" dirty="0" smtClean="0"/>
              <a:t> (cost to complete the provisional)</a:t>
            </a:r>
          </a:p>
          <a:p>
            <a:pPr marL="274320" lvl="1" indent="0">
              <a:buNone/>
            </a:pPr>
            <a:r>
              <a:rPr lang="en-US" dirty="0" smtClean="0"/>
              <a:t>1 </a:t>
            </a:r>
            <a:r>
              <a:rPr lang="en-US" dirty="0" err="1" smtClean="0"/>
              <a:t>PCT</a:t>
            </a:r>
            <a:r>
              <a:rPr lang="en-US" dirty="0" smtClean="0"/>
              <a:t> Application:		$6-</a:t>
            </a:r>
            <a:r>
              <a:rPr lang="en-US" dirty="0" err="1" smtClean="0"/>
              <a:t>10k</a:t>
            </a:r>
            <a:endParaRPr lang="en-US" dirty="0" smtClean="0"/>
          </a:p>
          <a:p>
            <a:pPr marL="274320" lvl="1" indent="0">
              <a:buNone/>
            </a:pPr>
            <a:r>
              <a:rPr lang="en-US" dirty="0" smtClean="0"/>
              <a:t>Strategy counseling:		$3-5k</a:t>
            </a:r>
            <a:endParaRPr lang="en-US" dirty="0"/>
          </a:p>
          <a:p>
            <a:endParaRPr lang="en-US" dirty="0" smtClean="0">
              <a:sym typeface="Wingdings" panose="05000000000000000000" pitchFamily="2" charset="2"/>
            </a:endParaRPr>
          </a:p>
        </p:txBody>
      </p:sp>
    </p:spTree>
    <p:extLst>
      <p:ext uri="{BB962C8B-B14F-4D97-AF65-F5344CB8AC3E}">
        <p14:creationId xmlns:p14="http://schemas.microsoft.com/office/powerpoint/2010/main" val="228504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what?</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8</a:t>
            </a:fld>
            <a:endParaRPr lang="en-US" dirty="0"/>
          </a:p>
        </p:txBody>
      </p:sp>
      <p:sp>
        <p:nvSpPr>
          <p:cNvPr id="4" name="Text Placeholder 3"/>
          <p:cNvSpPr>
            <a:spLocks noGrp="1"/>
          </p:cNvSpPr>
          <p:nvPr>
            <p:ph type="body" sz="quarter" idx="11"/>
          </p:nvPr>
        </p:nvSpPr>
        <p:spPr/>
        <p:txBody>
          <a:bodyPr/>
          <a:lstStyle/>
          <a:p>
            <a:r>
              <a:rPr lang="en-US" dirty="0" smtClean="0"/>
              <a:t>Don’t tell anyone outside your organization </a:t>
            </a:r>
            <a:r>
              <a:rPr lang="en-US" dirty="0" smtClean="0">
                <a:sym typeface="Wingdings" panose="05000000000000000000" pitchFamily="2" charset="2"/>
              </a:rPr>
              <a:t> no papers, no presentations, no disclosure</a:t>
            </a:r>
          </a:p>
          <a:p>
            <a:pPr lvl="1"/>
            <a:r>
              <a:rPr lang="en-US" dirty="0" smtClean="0">
                <a:sym typeface="Wingdings" panose="05000000000000000000" pitchFamily="2" charset="2"/>
              </a:rPr>
              <a:t>Doing so could forfeit protection in foreign jurisdictions, and trigger a 1-year clock for filing in the US</a:t>
            </a:r>
          </a:p>
          <a:p>
            <a:pPr lvl="1"/>
            <a:r>
              <a:rPr lang="en-US" dirty="0" smtClean="0">
                <a:sym typeface="Wingdings" panose="05000000000000000000" pitchFamily="2" charset="2"/>
              </a:rPr>
              <a:t>Disclosure under a Non-Disclosure Agreement is okay; but better to </a:t>
            </a:r>
            <a:br>
              <a:rPr lang="en-US" dirty="0" smtClean="0">
                <a:sym typeface="Wingdings" panose="05000000000000000000" pitchFamily="2" charset="2"/>
              </a:rPr>
            </a:br>
            <a:r>
              <a:rPr lang="en-US" dirty="0" smtClean="0">
                <a:sym typeface="Wingdings" panose="05000000000000000000" pitchFamily="2" charset="2"/>
              </a:rPr>
              <a:t>file a patent application first</a:t>
            </a:r>
          </a:p>
          <a:p>
            <a:r>
              <a:rPr lang="en-US" dirty="0" smtClean="0">
                <a:sym typeface="Wingdings" panose="05000000000000000000" pitchFamily="2" charset="2"/>
              </a:rPr>
              <a:t>Contact your tech transfer office/legal department/patent attorney</a:t>
            </a:r>
          </a:p>
          <a:p>
            <a:endParaRPr lang="en-US" dirty="0"/>
          </a:p>
        </p:txBody>
      </p:sp>
    </p:spTree>
    <p:extLst>
      <p:ext uri="{BB962C8B-B14F-4D97-AF65-F5344CB8AC3E}">
        <p14:creationId xmlns:p14="http://schemas.microsoft.com/office/powerpoint/2010/main" val="383756523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Your Patent Attorney</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80</a:t>
            </a:fld>
            <a:endParaRPr lang="en-US" dirty="0"/>
          </a:p>
        </p:txBody>
      </p:sp>
      <p:sp>
        <p:nvSpPr>
          <p:cNvPr id="4" name="Text Placeholder 3"/>
          <p:cNvSpPr>
            <a:spLocks noGrp="1"/>
          </p:cNvSpPr>
          <p:nvPr>
            <p:ph type="body" sz="quarter" idx="11"/>
          </p:nvPr>
        </p:nvSpPr>
        <p:spPr>
          <a:xfrm>
            <a:off x="457200" y="1618488"/>
            <a:ext cx="8247063" cy="4858512"/>
          </a:xfrm>
        </p:spPr>
        <p:txBody>
          <a:bodyPr/>
          <a:lstStyle/>
          <a:p>
            <a:r>
              <a:rPr lang="en-US" dirty="0" smtClean="0"/>
              <a:t>Example budget e-mail for small patent portfolio:</a:t>
            </a:r>
          </a:p>
          <a:p>
            <a:pPr marL="274320" lvl="1" indent="0">
              <a:buNone/>
            </a:pPr>
            <a:r>
              <a:rPr lang="en-US" dirty="0" smtClean="0"/>
              <a:t>This </a:t>
            </a:r>
            <a:r>
              <a:rPr lang="en-US" dirty="0"/>
              <a:t>is the second year of </a:t>
            </a:r>
            <a:r>
              <a:rPr lang="en-US" dirty="0" smtClean="0"/>
              <a:t>filing applications without any substantive prosecution, </a:t>
            </a:r>
            <a:r>
              <a:rPr lang="en-US" dirty="0"/>
              <a:t>so I estimate costs at </a:t>
            </a:r>
            <a:r>
              <a:rPr lang="en-US" dirty="0" smtClean="0"/>
              <a:t>$21k-31k, </a:t>
            </a:r>
            <a:r>
              <a:rPr lang="en-US" dirty="0"/>
              <a:t>which is broken down as follows:</a:t>
            </a:r>
          </a:p>
          <a:p>
            <a:pPr marL="274320" lvl="1" indent="0">
              <a:buNone/>
            </a:pPr>
            <a:r>
              <a:rPr lang="en-US" dirty="0" smtClean="0"/>
              <a:t>1 </a:t>
            </a:r>
            <a:r>
              <a:rPr lang="en-US" dirty="0"/>
              <a:t>PCT conversion:		$</a:t>
            </a:r>
            <a:r>
              <a:rPr lang="en-US" dirty="0" smtClean="0"/>
              <a:t>6-10k</a:t>
            </a:r>
          </a:p>
          <a:p>
            <a:pPr marL="274320" lvl="1" indent="0">
              <a:buNone/>
            </a:pPr>
            <a:r>
              <a:rPr lang="en-US" dirty="0" smtClean="0"/>
              <a:t>1 new application:		$12-16k</a:t>
            </a:r>
          </a:p>
          <a:p>
            <a:pPr marL="274320" lvl="1" indent="0">
              <a:buNone/>
            </a:pPr>
            <a:r>
              <a:rPr lang="en-US" dirty="0" smtClean="0"/>
              <a:t>Strategy counseling:		$3-5k</a:t>
            </a:r>
            <a:endParaRPr lang="en-US" dirty="0"/>
          </a:p>
          <a:p>
            <a:endParaRPr lang="en-US" dirty="0" smtClean="0">
              <a:sym typeface="Wingdings" panose="05000000000000000000" pitchFamily="2" charset="2"/>
            </a:endParaRPr>
          </a:p>
        </p:txBody>
      </p:sp>
    </p:spTree>
    <p:extLst>
      <p:ext uri="{BB962C8B-B14F-4D97-AF65-F5344CB8AC3E}">
        <p14:creationId xmlns:p14="http://schemas.microsoft.com/office/powerpoint/2010/main" val="21541710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Your Patent Attorney</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81</a:t>
            </a:fld>
            <a:endParaRPr lang="en-US" dirty="0"/>
          </a:p>
        </p:txBody>
      </p:sp>
      <p:sp>
        <p:nvSpPr>
          <p:cNvPr id="4" name="Text Placeholder 3"/>
          <p:cNvSpPr>
            <a:spLocks noGrp="1"/>
          </p:cNvSpPr>
          <p:nvPr>
            <p:ph type="body" sz="quarter" idx="11"/>
          </p:nvPr>
        </p:nvSpPr>
        <p:spPr>
          <a:xfrm>
            <a:off x="457200" y="1618488"/>
            <a:ext cx="8247063" cy="4858512"/>
          </a:xfrm>
        </p:spPr>
        <p:txBody>
          <a:bodyPr/>
          <a:lstStyle/>
          <a:p>
            <a:r>
              <a:rPr lang="en-US" dirty="0" smtClean="0"/>
              <a:t>Example budget e-mail for a medium-size, growing patent portfolio:</a:t>
            </a:r>
          </a:p>
          <a:p>
            <a:pPr marL="274320" lvl="1" indent="0">
              <a:buNone/>
            </a:pPr>
            <a:r>
              <a:rPr lang="en-US" dirty="0" smtClean="0"/>
              <a:t>This </a:t>
            </a:r>
            <a:r>
              <a:rPr lang="en-US" dirty="0"/>
              <a:t>is the second year of substantive prosecution for these cases, so I estimate costs at </a:t>
            </a:r>
            <a:r>
              <a:rPr lang="en-US" dirty="0" smtClean="0"/>
              <a:t>$82k-95k, </a:t>
            </a:r>
            <a:r>
              <a:rPr lang="en-US" dirty="0"/>
              <a:t>which is broken down as follows:</a:t>
            </a:r>
          </a:p>
          <a:p>
            <a:pPr marL="274320" lvl="1" indent="0">
              <a:buNone/>
            </a:pPr>
            <a:r>
              <a:rPr lang="en-US" dirty="0" smtClean="0"/>
              <a:t>13 </a:t>
            </a:r>
            <a:r>
              <a:rPr lang="en-US" dirty="0"/>
              <a:t>Annuity fees at $1k:		$13k</a:t>
            </a:r>
          </a:p>
          <a:p>
            <a:pPr marL="274320" lvl="1" indent="0">
              <a:buNone/>
            </a:pPr>
            <a:r>
              <a:rPr lang="en-US" dirty="0" smtClean="0"/>
              <a:t>7 </a:t>
            </a:r>
            <a:r>
              <a:rPr lang="en-US" dirty="0"/>
              <a:t>Prosecution actions at $6k:	</a:t>
            </a:r>
            <a:r>
              <a:rPr lang="en-US" dirty="0" smtClean="0"/>
              <a:t>$42k</a:t>
            </a:r>
            <a:endParaRPr lang="en-US" dirty="0"/>
          </a:p>
          <a:p>
            <a:pPr marL="274320" lvl="1" indent="0">
              <a:buNone/>
            </a:pPr>
            <a:r>
              <a:rPr lang="en-US" dirty="0"/>
              <a:t>2 exam requests at $2k:	$4k</a:t>
            </a:r>
          </a:p>
          <a:p>
            <a:pPr marL="274320" lvl="1" indent="0">
              <a:buNone/>
            </a:pPr>
            <a:r>
              <a:rPr lang="en-US" dirty="0"/>
              <a:t>1 PCT conversion:		$</a:t>
            </a:r>
            <a:r>
              <a:rPr lang="en-US" dirty="0" smtClean="0"/>
              <a:t>6-10k</a:t>
            </a:r>
          </a:p>
          <a:p>
            <a:pPr marL="274320" lvl="1" indent="0">
              <a:buNone/>
            </a:pPr>
            <a:r>
              <a:rPr lang="en-US" dirty="0" smtClean="0"/>
              <a:t>1 new application:		$12-16k</a:t>
            </a:r>
          </a:p>
          <a:p>
            <a:pPr marL="274320" lvl="1" indent="0">
              <a:buNone/>
            </a:pPr>
            <a:r>
              <a:rPr lang="en-US" dirty="0" smtClean="0"/>
              <a:t>Strategy counseling:		$5-10k</a:t>
            </a:r>
            <a:endParaRPr lang="en-US" dirty="0"/>
          </a:p>
          <a:p>
            <a:endParaRPr lang="en-US" dirty="0" smtClean="0">
              <a:sym typeface="Wingdings" panose="05000000000000000000" pitchFamily="2" charset="2"/>
            </a:endParaRPr>
          </a:p>
        </p:txBody>
      </p:sp>
    </p:spTree>
    <p:extLst>
      <p:ext uri="{BB962C8B-B14F-4D97-AF65-F5344CB8AC3E}">
        <p14:creationId xmlns:p14="http://schemas.microsoft.com/office/powerpoint/2010/main" val="139290608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82</a:t>
            </a:fld>
            <a:endParaRPr lang="en-US" dirty="0"/>
          </a:p>
        </p:txBody>
      </p:sp>
      <p:sp>
        <p:nvSpPr>
          <p:cNvPr id="8" name="Text Placeholder 7"/>
          <p:cNvSpPr>
            <a:spLocks noGrp="1"/>
          </p:cNvSpPr>
          <p:nvPr>
            <p:ph type="body" sz="quarter" idx="11"/>
          </p:nvPr>
        </p:nvSpPr>
        <p:spPr/>
        <p:txBody>
          <a:bodyPr anchor="ctr" anchorCtr="0"/>
          <a:lstStyle/>
          <a:p>
            <a:pPr marL="0" indent="0" algn="ctr">
              <a:spcAft>
                <a:spcPts val="0"/>
              </a:spcAft>
              <a:buNone/>
            </a:pPr>
            <a:r>
              <a:rPr lang="en-US" sz="2800" dirty="0" smtClean="0"/>
              <a:t>Marc T. Morley</a:t>
            </a:r>
          </a:p>
          <a:p>
            <a:pPr marL="0" indent="0" algn="ctr">
              <a:spcAft>
                <a:spcPts val="0"/>
              </a:spcAft>
              <a:buNone/>
            </a:pPr>
            <a:r>
              <a:rPr lang="en-US" sz="2800" dirty="0" smtClean="0"/>
              <a:t>MTMorley@mintz.com</a:t>
            </a:r>
          </a:p>
          <a:p>
            <a:pPr marL="0" indent="0" algn="ctr">
              <a:spcAft>
                <a:spcPts val="0"/>
              </a:spcAft>
              <a:buNone/>
            </a:pPr>
            <a:r>
              <a:rPr lang="en-US" sz="2800" dirty="0" smtClean="0"/>
              <a:t>858-314-1563</a:t>
            </a:r>
            <a:endParaRPr lang="en-US" sz="2800" dirty="0"/>
          </a:p>
        </p:txBody>
      </p:sp>
    </p:spTree>
    <p:extLst>
      <p:ext uri="{BB962C8B-B14F-4D97-AF65-F5344CB8AC3E}">
        <p14:creationId xmlns:p14="http://schemas.microsoft.com/office/powerpoint/2010/main" val="1976146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the Patent Attorney Going to Want?</a:t>
            </a:r>
            <a:endParaRPr lang="en-US" dirty="0"/>
          </a:p>
        </p:txBody>
      </p:sp>
      <p:sp>
        <p:nvSpPr>
          <p:cNvPr id="3" name="Slide Number Placeholder 2"/>
          <p:cNvSpPr>
            <a:spLocks noGrp="1"/>
          </p:cNvSpPr>
          <p:nvPr>
            <p:ph type="sldNum" sz="quarter" idx="10"/>
          </p:nvPr>
        </p:nvSpPr>
        <p:spPr/>
        <p:txBody>
          <a:bodyPr/>
          <a:lstStyle/>
          <a:p>
            <a:fld id="{64F63F64-1AFD-400D-9A93-B308BA7B0366}" type="slidenum">
              <a:rPr lang="en-US" smtClean="0"/>
              <a:pPr/>
              <a:t>9</a:t>
            </a:fld>
            <a:endParaRPr lang="en-US" dirty="0"/>
          </a:p>
        </p:txBody>
      </p:sp>
      <p:sp>
        <p:nvSpPr>
          <p:cNvPr id="4" name="Text Placeholder 3"/>
          <p:cNvSpPr>
            <a:spLocks noGrp="1"/>
          </p:cNvSpPr>
          <p:nvPr>
            <p:ph type="body" sz="quarter" idx="11"/>
          </p:nvPr>
        </p:nvSpPr>
        <p:spPr>
          <a:xfrm>
            <a:off x="457200" y="1618487"/>
            <a:ext cx="8247063" cy="4899787"/>
          </a:xfrm>
        </p:spPr>
        <p:txBody>
          <a:bodyPr/>
          <a:lstStyle/>
          <a:p>
            <a:r>
              <a:rPr lang="en-US" dirty="0" smtClean="0"/>
              <a:t>A sentence or two summarizing the advantages of the invention, the problems overcome relative to prior technologies, failures etc.</a:t>
            </a:r>
          </a:p>
          <a:p>
            <a:r>
              <a:rPr lang="en-US" dirty="0" smtClean="0"/>
              <a:t>A detailed write-up of the procedures practiced to generate the invention</a:t>
            </a:r>
          </a:p>
          <a:p>
            <a:pPr lvl="1"/>
            <a:r>
              <a:rPr lang="en-US" dirty="0" smtClean="0"/>
              <a:t>Something along the lines of an experimental section from a paper </a:t>
            </a:r>
          </a:p>
          <a:p>
            <a:r>
              <a:rPr lang="en-US" dirty="0" smtClean="0"/>
              <a:t>Data &amp; figures </a:t>
            </a:r>
            <a:r>
              <a:rPr lang="en-US" dirty="0" smtClean="0">
                <a:sym typeface="Wingdings" panose="05000000000000000000" pitchFamily="2" charset="2"/>
              </a:rPr>
              <a:t> needs to demonstrate that the you can do what you’re claiming, and hopefully includes comparative data showing improvements in comparison to the state-of-the-art</a:t>
            </a:r>
            <a:endParaRPr lang="en-US" dirty="0" smtClean="0"/>
          </a:p>
          <a:p>
            <a:r>
              <a:rPr lang="en-US" dirty="0" smtClean="0"/>
              <a:t>Any presentation or draft manuscript describing the invention</a:t>
            </a:r>
          </a:p>
        </p:txBody>
      </p:sp>
    </p:spTree>
    <p:extLst>
      <p:ext uri="{BB962C8B-B14F-4D97-AF65-F5344CB8AC3E}">
        <p14:creationId xmlns:p14="http://schemas.microsoft.com/office/powerpoint/2010/main" val="3899340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NotYourStandardPractice-Projection">
  <a:themeElements>
    <a:clrScheme name="Firm Colors">
      <a:dk1>
        <a:srgbClr val="000000"/>
      </a:dk1>
      <a:lt1>
        <a:srgbClr val="FFFFFF"/>
      </a:lt1>
      <a:dk2>
        <a:srgbClr val="000000"/>
      </a:dk2>
      <a:lt2>
        <a:srgbClr val="808080"/>
      </a:lt2>
      <a:accent1>
        <a:srgbClr val="449BD0"/>
      </a:accent1>
      <a:accent2>
        <a:srgbClr val="BCE2FA"/>
      </a:accent2>
      <a:accent3>
        <a:srgbClr val="CDE5DC"/>
      </a:accent3>
      <a:accent4>
        <a:srgbClr val="D9D9D9"/>
      </a:accent4>
      <a:accent5>
        <a:srgbClr val="AAE2CA"/>
      </a:accent5>
      <a:accent6>
        <a:srgbClr val="38839A"/>
      </a:accent6>
      <a:hlink>
        <a:srgbClr val="449BD0"/>
      </a:hlink>
      <a:folHlink>
        <a:srgbClr val="38839A"/>
      </a:folHlink>
    </a:clrScheme>
    <a:fontScheme name="Firm Theme Fonts">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6350"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r" defTabSz="914400" rtl="0" eaLnBrk="1" fontAlgn="base" latinLnBrk="0" hangingPunct="1">
          <a:lnSpc>
            <a:spcPct val="100000"/>
          </a:lnSpc>
          <a:spcBef>
            <a:spcPct val="50000"/>
          </a:spcBef>
          <a:spcAft>
            <a:spcPct val="0"/>
          </a:spcAft>
          <a:buClrTx/>
          <a:buSzTx/>
          <a:buFontTx/>
          <a:buNone/>
          <a:tabLst/>
          <a:defRPr kumimoji="0" lang="en-US" sz="2200" b="0" i="0" u="none" strike="noStrike" cap="none" normalizeH="0" baseline="0" smtClean="0">
            <a:ln>
              <a:noFill/>
            </a:ln>
            <a:solidFill>
              <a:schemeClr val="bg1"/>
            </a:solidFill>
            <a:effectLst/>
            <a:latin typeface="Shruti" pitchFamily="2"/>
            <a:cs typeface="Times New Roman" pitchFamily="18" charset="0"/>
          </a:defRPr>
        </a:defPPr>
      </a:lstStyle>
    </a:spDef>
    <a:lnDef>
      <a:spPr bwMode="auto">
        <a:solidFill>
          <a:schemeClr val="tx1"/>
        </a:solidFill>
        <a:ln w="25400" cap="flat" cmpd="sng" algn="ctr">
          <a:solidFill>
            <a:schemeClr val="tx1"/>
          </a:solidFill>
          <a:prstDash val="solid"/>
          <a:round/>
          <a:headEnd type="none" w="med" len="med"/>
          <a:tailEnd type="none" w="med" len="med"/>
        </a:ln>
        <a:effectLst/>
      </a:spPr>
      <a:bodyPr/>
      <a:lstStyle/>
    </a:lnDef>
    <a:txDef>
      <a:spPr bwMode="gray">
        <a:noFill/>
        <a:ln w="9525">
          <a:noFill/>
          <a:miter lim="800000"/>
          <a:headEnd/>
          <a:tailEnd/>
        </a:ln>
        <a:effectLst/>
      </a:spPr>
      <a:bodyPr vert="horz" wrap="square" lIns="0" tIns="45720" rIns="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000" b="0" i="0" u="none" strike="noStrike" kern="0" cap="none" spc="0" normalizeH="0" baseline="0" noProof="0" dirty="0" smtClean="0">
            <a:ln>
              <a:noFill/>
            </a:ln>
            <a:solidFill>
              <a:schemeClr val="tx1"/>
            </a:solidFill>
            <a:effectLst/>
            <a:uLnTx/>
            <a:uFillTx/>
            <a:latin typeface="+mj-lt"/>
            <a:ea typeface="+mj-ea"/>
            <a:cs typeface="+mj-cs"/>
          </a:defRPr>
        </a:defPPr>
      </a:lstStyle>
    </a:txDef>
  </a:objectDefaults>
  <a:extraClrSchemeLst>
    <a:extraClrScheme>
      <a:clrScheme name="ML Rebranded Master Titl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L Rebranded Master Titl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L Rebranded Master Titl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L Rebranded Master Titl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L Rebranded Master Titl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L Rebranded Master Titl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L Rebranded Master Titl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Words>5317</Words>
  <Application>Microsoft Office PowerPoint</Application>
  <PresentationFormat>On-screen Show (4:3)</PresentationFormat>
  <Paragraphs>628</Paragraphs>
  <Slides>82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82</vt:i4>
      </vt:variant>
    </vt:vector>
  </HeadingPairs>
  <TitlesOfParts>
    <vt:vector size="89" baseType="lpstr">
      <vt:lpstr>Arial</vt:lpstr>
      <vt:lpstr>Calibri</vt:lpstr>
      <vt:lpstr>Century Gothic</vt:lpstr>
      <vt:lpstr>Shruti</vt:lpstr>
      <vt:lpstr>Times New Roman</vt:lpstr>
      <vt:lpstr>Wingdings</vt:lpstr>
      <vt:lpstr>NotYourStandardPractice-Projection</vt:lpstr>
      <vt:lpstr>PowerPoint Presentation</vt:lpstr>
      <vt:lpstr>Outline</vt:lpstr>
      <vt:lpstr>Constitutionally Granted Monopoly</vt:lpstr>
      <vt:lpstr>But for a Limited Time</vt:lpstr>
      <vt:lpstr>Importance of Patents</vt:lpstr>
      <vt:lpstr>Timeline:  Get Ready to Practice Patience</vt:lpstr>
      <vt:lpstr>OK, So… Did We Invent Something Or Not?</vt:lpstr>
      <vt:lpstr>Now what?</vt:lpstr>
      <vt:lpstr>What’s the Patent Attorney Going to Want?</vt:lpstr>
      <vt:lpstr>Is the Discovery/Improvement Patentable?</vt:lpstr>
      <vt:lpstr>Is the Discovery/Improvement Patentable?</vt:lpstr>
      <vt:lpstr>When to File</vt:lpstr>
      <vt:lpstr>When to File</vt:lpstr>
      <vt:lpstr>Inventorship</vt:lpstr>
      <vt:lpstr>Inventorship Scenarios</vt:lpstr>
      <vt:lpstr>Inventorship Scenarios II</vt:lpstr>
      <vt:lpstr>Inventorship Scenarios III</vt:lpstr>
      <vt:lpstr>Inventorship Scenarios IV</vt:lpstr>
      <vt:lpstr>Patent Applications</vt:lpstr>
      <vt:lpstr>Timeline of Process:  3 Key Filings</vt:lpstr>
      <vt:lpstr>Types of Applications:  Provisional</vt:lpstr>
      <vt:lpstr>Thin Provisional Scenario</vt:lpstr>
      <vt:lpstr>Applications:  PCT</vt:lpstr>
      <vt:lpstr>Applications:  Non-PCT Countries</vt:lpstr>
      <vt:lpstr>Applications:  National Phase</vt:lpstr>
      <vt:lpstr>Where to File</vt:lpstr>
      <vt:lpstr>Applications:  US Non-Provisional</vt:lpstr>
      <vt:lpstr>Applications:  Flavors of US Applications</vt:lpstr>
      <vt:lpstr>Patent Family Tree</vt:lpstr>
      <vt:lpstr>Preparation &amp; Filing Cost</vt:lpstr>
      <vt:lpstr>Preparation &amp; Filing Cost II</vt:lpstr>
      <vt:lpstr>Patent Prosecution (examination/review of the application)</vt:lpstr>
      <vt:lpstr>US Formalities</vt:lpstr>
      <vt:lpstr>Foreign Formalities</vt:lpstr>
      <vt:lpstr>Timeline of Process:  Prosecution</vt:lpstr>
      <vt:lpstr>Timeline of US Prosecution</vt:lpstr>
      <vt:lpstr>Is My Invention Patentable?</vt:lpstr>
      <vt:lpstr>Prosecution Vocabulary</vt:lpstr>
      <vt:lpstr>Prosecution Vocabulary</vt:lpstr>
      <vt:lpstr>US Duty of Disclosure</vt:lpstr>
      <vt:lpstr>Foreign Prosecution</vt:lpstr>
      <vt:lpstr>Strategy &amp; Searching</vt:lpstr>
      <vt:lpstr>IP Strategy</vt:lpstr>
      <vt:lpstr>Design the IP to Maximize Value</vt:lpstr>
      <vt:lpstr>Design the IP to Maximize Value</vt:lpstr>
      <vt:lpstr>Prioritizing Filings from Lots of Ideas</vt:lpstr>
      <vt:lpstr>More on Maximizing Value</vt:lpstr>
      <vt:lpstr>IP Strategy:  Accelerated Applications</vt:lpstr>
      <vt:lpstr>IP Strategy:  International Filings</vt:lpstr>
      <vt:lpstr>Enforcement:  A Right to Exclude</vt:lpstr>
      <vt:lpstr>What is a Trade Secret?</vt:lpstr>
      <vt:lpstr> Trade Secret or Patent Protection?</vt:lpstr>
      <vt:lpstr>IP Strategy:  Trade Secret v. Patent</vt:lpstr>
      <vt:lpstr>Design Patents</vt:lpstr>
      <vt:lpstr>Trademark Protection</vt:lpstr>
      <vt:lpstr>Freedom to Operate</vt:lpstr>
      <vt:lpstr>FTO Searching</vt:lpstr>
      <vt:lpstr>Establishing Freedom-to-Operate</vt:lpstr>
      <vt:lpstr>Landscape Searching</vt:lpstr>
      <vt:lpstr>FTO v. Patentability/Validity</vt:lpstr>
      <vt:lpstr>Preparing Your IP for Investors</vt:lpstr>
      <vt:lpstr>Preparing Your IP for Investors</vt:lpstr>
      <vt:lpstr>Make the IP Attract Attention</vt:lpstr>
      <vt:lpstr>Investor Due Diligence </vt:lpstr>
      <vt:lpstr>Investor/Acquisition Due Diligence </vt:lpstr>
      <vt:lpstr>Investors:  Ownership</vt:lpstr>
      <vt:lpstr>Investors:  Agreements</vt:lpstr>
      <vt:lpstr>Investors:  Scope of Protection &amp; Enforceability</vt:lpstr>
      <vt:lpstr>Investors:  Patentability (pending applications)</vt:lpstr>
      <vt:lpstr>Investors:  Validity (granted patents)</vt:lpstr>
      <vt:lpstr>Investors:  Freedom-to-Operate</vt:lpstr>
      <vt:lpstr>Investor Attorney Performs Due Diligence</vt:lpstr>
      <vt:lpstr>What Can You Do to Prepare</vt:lpstr>
      <vt:lpstr>Defending the Due Diligence</vt:lpstr>
      <vt:lpstr>Working with Your Patent Attorney</vt:lpstr>
      <vt:lpstr>Working with Your Patent Attorney</vt:lpstr>
      <vt:lpstr>Working with Your Patent Attorney</vt:lpstr>
      <vt:lpstr>Working with Your Patent Attorney</vt:lpstr>
      <vt:lpstr>Working with Your Patent Attorney</vt:lpstr>
      <vt:lpstr>Working with Your Patent Attorney</vt:lpstr>
      <vt:lpstr>Working with Your Patent Attorney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