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png" ContentType="image/png"/>
  <Default Extension="rels" ContentType="application/vnd.openxmlformats-package.relationships+xml"/>
  <Default Extension="tiff" ContentType="image/tiff"/>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media/image188.jpg" ContentType="image/jpeg"/>
  <Override PartName="/ppt/notesSlides/notesSlide42.xml" ContentType="application/vnd.openxmlformats-officedocument.presentationml.notesSlide+xml"/>
  <Override PartName="/ppt/media/image191.jpg" ContentType="image/jpeg"/>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media/image250.jpg" ContentType="image/jpeg"/>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6" r:id="rId3"/>
    <p:sldMasterId id="2147483678" r:id="rId4"/>
    <p:sldMasterId id="2147483690" r:id="rId5"/>
    <p:sldMasterId id="2147483702" r:id="rId6"/>
  </p:sldMasterIdLst>
  <p:notesMasterIdLst>
    <p:notesMasterId r:id="rId71"/>
  </p:notesMasterIdLst>
  <p:sldIdLst>
    <p:sldId id="2147483240" r:id="rId7"/>
    <p:sldId id="2067520369" r:id="rId8"/>
    <p:sldId id="2067520230" r:id="rId9"/>
    <p:sldId id="2147483246" r:id="rId10"/>
    <p:sldId id="2147483197" r:id="rId11"/>
    <p:sldId id="2067520247" r:id="rId12"/>
    <p:sldId id="258" r:id="rId13"/>
    <p:sldId id="2067520375" r:id="rId14"/>
    <p:sldId id="2067520203" r:id="rId15"/>
    <p:sldId id="2067520204" r:id="rId16"/>
    <p:sldId id="2147483204" r:id="rId17"/>
    <p:sldId id="2067520227" r:id="rId18"/>
    <p:sldId id="2067520400" r:id="rId19"/>
    <p:sldId id="2067520379" r:id="rId20"/>
    <p:sldId id="2067520246" r:id="rId21"/>
    <p:sldId id="2067520380" r:id="rId22"/>
    <p:sldId id="2067520396" r:id="rId23"/>
    <p:sldId id="2067520404" r:id="rId24"/>
    <p:sldId id="2067520384" r:id="rId25"/>
    <p:sldId id="2147483198" r:id="rId26"/>
    <p:sldId id="2067520333" r:id="rId27"/>
    <p:sldId id="2067520403" r:id="rId28"/>
    <p:sldId id="2147483213" r:id="rId29"/>
    <p:sldId id="2147483195" r:id="rId30"/>
    <p:sldId id="2067520386" r:id="rId31"/>
    <p:sldId id="2147483225" r:id="rId32"/>
    <p:sldId id="2067520335" r:id="rId33"/>
    <p:sldId id="273" r:id="rId34"/>
    <p:sldId id="2067520306" r:id="rId35"/>
    <p:sldId id="2067520393" r:id="rId36"/>
    <p:sldId id="2147483241" r:id="rId37"/>
    <p:sldId id="2147483242" r:id="rId38"/>
    <p:sldId id="2067520325" r:id="rId39"/>
    <p:sldId id="2067520199" r:id="rId40"/>
    <p:sldId id="2067520229" r:id="rId41"/>
    <p:sldId id="2067520235" r:id="rId42"/>
    <p:sldId id="2067520234" r:id="rId43"/>
    <p:sldId id="2067520213" r:id="rId44"/>
    <p:sldId id="2067520233" r:id="rId45"/>
    <p:sldId id="2147483243" r:id="rId46"/>
    <p:sldId id="2067520237" r:id="rId47"/>
    <p:sldId id="2067520341" r:id="rId48"/>
    <p:sldId id="2067520402" r:id="rId49"/>
    <p:sldId id="2067520395" r:id="rId50"/>
    <p:sldId id="2067520343" r:id="rId51"/>
    <p:sldId id="2067520398" r:id="rId52"/>
    <p:sldId id="2067520346" r:id="rId53"/>
    <p:sldId id="2067520401" r:id="rId54"/>
    <p:sldId id="2067520347" r:id="rId55"/>
    <p:sldId id="2147483196" r:id="rId56"/>
    <p:sldId id="2147483245" r:id="rId57"/>
    <p:sldId id="2067520135" r:id="rId58"/>
    <p:sldId id="2067520209" r:id="rId59"/>
    <p:sldId id="2067520239" r:id="rId60"/>
    <p:sldId id="303" r:id="rId61"/>
    <p:sldId id="2067520302" r:id="rId62"/>
    <p:sldId id="256" r:id="rId63"/>
    <p:sldId id="2067520337" r:id="rId64"/>
    <p:sldId id="2147483244" r:id="rId65"/>
    <p:sldId id="2067520193" r:id="rId66"/>
    <p:sldId id="2147483199" r:id="rId67"/>
    <p:sldId id="2067520338" r:id="rId68"/>
    <p:sldId id="2147483206" r:id="rId69"/>
    <p:sldId id="2147483235" r:id="rId70"/>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5E689B-8429-C2E7-AD04-0CD7C74A916D}" name="Bubman, Darya" initials="DB" userId="S::Darya.Bubman@ucsf.edu::f6d7ef7b-1088-4350-bb0a-41864acac030"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16AC76-289E-46B2-9932-83CA14C51774}" v="13" dt="2026-01-13T23:19:09.4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507" autoAdjust="0"/>
  </p:normalViewPr>
  <p:slideViewPr>
    <p:cSldViewPr snapToGrid="0">
      <p:cViewPr varScale="1">
        <p:scale>
          <a:sx n="71" d="100"/>
          <a:sy n="71" d="100"/>
        </p:scale>
        <p:origin x="420" y="36"/>
      </p:cViewPr>
      <p:guideLst/>
    </p:cSldViewPr>
  </p:slideViewPr>
  <p:outlineViewPr>
    <p:cViewPr>
      <p:scale>
        <a:sx n="33" d="100"/>
        <a:sy n="33" d="100"/>
      </p:scale>
      <p:origin x="0" y="-118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microsoft.com/office/2015/10/relationships/revisionInfo" Target="revisionInfo.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viewProps" Target="viewProps.xml"/><Relationship Id="rId78"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microsoft.com/office/2016/11/relationships/changesInfo" Target="changesInfos/changesInfo1.xml"/><Relationship Id="rId7" Type="http://schemas.openxmlformats.org/officeDocument/2006/relationships/slide" Target="slides/slide1.xml"/><Relationship Id="rId71"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jac, Aleksandra" userId="5e96dd00-b266-453b-b543-d9d14ac78b05" providerId="ADAL" clId="{D016AC76-289E-46B2-9932-83CA14C51774}"/>
    <pc:docChg chg="custSel addSld delSld modSld sldOrd delMainMaster modMainMaster">
      <pc:chgData name="Kijac, Aleksandra" userId="5e96dd00-b266-453b-b543-d9d14ac78b05" providerId="ADAL" clId="{D016AC76-289E-46B2-9932-83CA14C51774}" dt="2026-01-13T23:21:36.051" v="116" actId="692"/>
      <pc:docMkLst>
        <pc:docMk/>
      </pc:docMkLst>
      <pc:sldChg chg="ord modTransition">
        <pc:chgData name="Kijac, Aleksandra" userId="5e96dd00-b266-453b-b543-d9d14ac78b05" providerId="ADAL" clId="{D016AC76-289E-46B2-9932-83CA14C51774}" dt="2026-01-13T23:19:09.465" v="114"/>
        <pc:sldMkLst>
          <pc:docMk/>
          <pc:sldMk cId="0" sldId="256"/>
        </pc:sldMkLst>
      </pc:sldChg>
      <pc:sldChg chg="ord modTransition">
        <pc:chgData name="Kijac, Aleksandra" userId="5e96dd00-b266-453b-b543-d9d14ac78b05" providerId="ADAL" clId="{D016AC76-289E-46B2-9932-83CA14C51774}" dt="2026-01-13T23:19:09.465" v="114"/>
        <pc:sldMkLst>
          <pc:docMk/>
          <pc:sldMk cId="252881886" sldId="258"/>
        </pc:sldMkLst>
      </pc:sldChg>
      <pc:sldChg chg="ord modTransition">
        <pc:chgData name="Kijac, Aleksandra" userId="5e96dd00-b266-453b-b543-d9d14ac78b05" providerId="ADAL" clId="{D016AC76-289E-46B2-9932-83CA14C51774}" dt="2026-01-13T23:19:09.465" v="114"/>
        <pc:sldMkLst>
          <pc:docMk/>
          <pc:sldMk cId="0" sldId="273"/>
        </pc:sldMkLst>
      </pc:sldChg>
      <pc:sldChg chg="ord modTransition">
        <pc:chgData name="Kijac, Aleksandra" userId="5e96dd00-b266-453b-b543-d9d14ac78b05" providerId="ADAL" clId="{D016AC76-289E-46B2-9932-83CA14C51774}" dt="2026-01-13T23:19:09.465" v="114"/>
        <pc:sldMkLst>
          <pc:docMk/>
          <pc:sldMk cId="0" sldId="303"/>
        </pc:sldMkLst>
      </pc:sldChg>
      <pc:sldChg chg="ord modTransition">
        <pc:chgData name="Kijac, Aleksandra" userId="5e96dd00-b266-453b-b543-d9d14ac78b05" providerId="ADAL" clId="{D016AC76-289E-46B2-9932-83CA14C51774}" dt="2026-01-13T23:19:09.465" v="114"/>
        <pc:sldMkLst>
          <pc:docMk/>
          <pc:sldMk cId="412356045" sldId="2067520135"/>
        </pc:sldMkLst>
      </pc:sldChg>
      <pc:sldChg chg="add del modTransition">
        <pc:chgData name="Kijac, Aleksandra" userId="5e96dd00-b266-453b-b543-d9d14ac78b05" providerId="ADAL" clId="{D016AC76-289E-46B2-9932-83CA14C51774}" dt="2026-01-13T23:19:09.465" v="114"/>
        <pc:sldMkLst>
          <pc:docMk/>
          <pc:sldMk cId="52935057" sldId="2067520193"/>
        </pc:sldMkLst>
      </pc:sldChg>
      <pc:sldChg chg="add del ord modTransition">
        <pc:chgData name="Kijac, Aleksandra" userId="5e96dd00-b266-453b-b543-d9d14ac78b05" providerId="ADAL" clId="{D016AC76-289E-46B2-9932-83CA14C51774}" dt="2026-01-13T23:19:09.465" v="114"/>
        <pc:sldMkLst>
          <pc:docMk/>
          <pc:sldMk cId="469281739" sldId="2067520199"/>
        </pc:sldMkLst>
      </pc:sldChg>
      <pc:sldChg chg="add del ord modTransition">
        <pc:chgData name="Kijac, Aleksandra" userId="5e96dd00-b266-453b-b543-d9d14ac78b05" providerId="ADAL" clId="{D016AC76-289E-46B2-9932-83CA14C51774}" dt="2026-01-13T23:19:09.465" v="114"/>
        <pc:sldMkLst>
          <pc:docMk/>
          <pc:sldMk cId="449649891" sldId="2067520203"/>
        </pc:sldMkLst>
      </pc:sldChg>
      <pc:sldChg chg="add del ord modTransition">
        <pc:chgData name="Kijac, Aleksandra" userId="5e96dd00-b266-453b-b543-d9d14ac78b05" providerId="ADAL" clId="{D016AC76-289E-46B2-9932-83CA14C51774}" dt="2026-01-13T23:19:09.465" v="114"/>
        <pc:sldMkLst>
          <pc:docMk/>
          <pc:sldMk cId="479601188" sldId="2067520204"/>
        </pc:sldMkLst>
      </pc:sldChg>
      <pc:sldChg chg="add del ord modTransition">
        <pc:chgData name="Kijac, Aleksandra" userId="5e96dd00-b266-453b-b543-d9d14ac78b05" providerId="ADAL" clId="{D016AC76-289E-46B2-9932-83CA14C51774}" dt="2026-01-13T23:19:09.465" v="114"/>
        <pc:sldMkLst>
          <pc:docMk/>
          <pc:sldMk cId="633502917" sldId="2067520209"/>
        </pc:sldMkLst>
      </pc:sldChg>
      <pc:sldChg chg="add del ord modTransition">
        <pc:chgData name="Kijac, Aleksandra" userId="5e96dd00-b266-453b-b543-d9d14ac78b05" providerId="ADAL" clId="{D016AC76-289E-46B2-9932-83CA14C51774}" dt="2026-01-13T23:19:09.465" v="114"/>
        <pc:sldMkLst>
          <pc:docMk/>
          <pc:sldMk cId="810309928" sldId="2067520213"/>
        </pc:sldMkLst>
      </pc:sldChg>
      <pc:sldChg chg="ord modTransition">
        <pc:chgData name="Kijac, Aleksandra" userId="5e96dd00-b266-453b-b543-d9d14ac78b05" providerId="ADAL" clId="{D016AC76-289E-46B2-9932-83CA14C51774}" dt="2026-01-13T23:19:09.465" v="114"/>
        <pc:sldMkLst>
          <pc:docMk/>
          <pc:sldMk cId="2105082417" sldId="2067520227"/>
        </pc:sldMkLst>
      </pc:sldChg>
      <pc:sldChg chg="ord modTransition">
        <pc:chgData name="Kijac, Aleksandra" userId="5e96dd00-b266-453b-b543-d9d14ac78b05" providerId="ADAL" clId="{D016AC76-289E-46B2-9932-83CA14C51774}" dt="2026-01-13T23:19:09.465" v="114"/>
        <pc:sldMkLst>
          <pc:docMk/>
          <pc:sldMk cId="3847005712" sldId="2067520229"/>
        </pc:sldMkLst>
      </pc:sldChg>
      <pc:sldChg chg="modSp mod ord modTransition">
        <pc:chgData name="Kijac, Aleksandra" userId="5e96dd00-b266-453b-b543-d9d14ac78b05" providerId="ADAL" clId="{D016AC76-289E-46B2-9932-83CA14C51774}" dt="2026-01-13T23:20:08.840" v="115" actId="692"/>
        <pc:sldMkLst>
          <pc:docMk/>
          <pc:sldMk cId="581170815" sldId="2067520230"/>
        </pc:sldMkLst>
        <pc:spChg chg="mod">
          <ac:chgData name="Kijac, Aleksandra" userId="5e96dd00-b266-453b-b543-d9d14ac78b05" providerId="ADAL" clId="{D016AC76-289E-46B2-9932-83CA14C51774}" dt="2026-01-13T23:20:08.840" v="115" actId="692"/>
          <ac:spMkLst>
            <pc:docMk/>
            <pc:sldMk cId="581170815" sldId="2067520230"/>
            <ac:spMk id="11" creationId="{E9517854-25C9-3982-BF9D-95780CCB9FA3}"/>
          </ac:spMkLst>
        </pc:spChg>
      </pc:sldChg>
      <pc:sldChg chg="ord modTransition">
        <pc:chgData name="Kijac, Aleksandra" userId="5e96dd00-b266-453b-b543-d9d14ac78b05" providerId="ADAL" clId="{D016AC76-289E-46B2-9932-83CA14C51774}" dt="2026-01-13T23:19:09.465" v="114"/>
        <pc:sldMkLst>
          <pc:docMk/>
          <pc:sldMk cId="3201618208" sldId="2067520233"/>
        </pc:sldMkLst>
      </pc:sldChg>
      <pc:sldChg chg="ord modTransition">
        <pc:chgData name="Kijac, Aleksandra" userId="5e96dd00-b266-453b-b543-d9d14ac78b05" providerId="ADAL" clId="{D016AC76-289E-46B2-9932-83CA14C51774}" dt="2026-01-13T23:19:09.465" v="114"/>
        <pc:sldMkLst>
          <pc:docMk/>
          <pc:sldMk cId="2933846516" sldId="2067520234"/>
        </pc:sldMkLst>
      </pc:sldChg>
      <pc:sldChg chg="ord modTransition">
        <pc:chgData name="Kijac, Aleksandra" userId="5e96dd00-b266-453b-b543-d9d14ac78b05" providerId="ADAL" clId="{D016AC76-289E-46B2-9932-83CA14C51774}" dt="2026-01-13T23:19:09.465" v="114"/>
        <pc:sldMkLst>
          <pc:docMk/>
          <pc:sldMk cId="3394518198" sldId="2067520235"/>
        </pc:sldMkLst>
      </pc:sldChg>
      <pc:sldChg chg="ord modTransition">
        <pc:chgData name="Kijac, Aleksandra" userId="5e96dd00-b266-453b-b543-d9d14ac78b05" providerId="ADAL" clId="{D016AC76-289E-46B2-9932-83CA14C51774}" dt="2026-01-13T23:19:09.465" v="114"/>
        <pc:sldMkLst>
          <pc:docMk/>
          <pc:sldMk cId="834353624" sldId="2067520237"/>
        </pc:sldMkLst>
      </pc:sldChg>
      <pc:sldChg chg="ord modTransition">
        <pc:chgData name="Kijac, Aleksandra" userId="5e96dd00-b266-453b-b543-d9d14ac78b05" providerId="ADAL" clId="{D016AC76-289E-46B2-9932-83CA14C51774}" dt="2026-01-13T23:19:09.465" v="114"/>
        <pc:sldMkLst>
          <pc:docMk/>
          <pc:sldMk cId="2619746533" sldId="2067520239"/>
        </pc:sldMkLst>
      </pc:sldChg>
      <pc:sldChg chg="ord modTransition">
        <pc:chgData name="Kijac, Aleksandra" userId="5e96dd00-b266-453b-b543-d9d14ac78b05" providerId="ADAL" clId="{D016AC76-289E-46B2-9932-83CA14C51774}" dt="2026-01-13T23:19:09.465" v="114"/>
        <pc:sldMkLst>
          <pc:docMk/>
          <pc:sldMk cId="1066352372" sldId="2067520246"/>
        </pc:sldMkLst>
      </pc:sldChg>
      <pc:sldChg chg="ord modTransition">
        <pc:chgData name="Kijac, Aleksandra" userId="5e96dd00-b266-453b-b543-d9d14ac78b05" providerId="ADAL" clId="{D016AC76-289E-46B2-9932-83CA14C51774}" dt="2026-01-13T23:19:09.465" v="114"/>
        <pc:sldMkLst>
          <pc:docMk/>
          <pc:sldMk cId="1768244268" sldId="2067520247"/>
        </pc:sldMkLst>
      </pc:sldChg>
      <pc:sldChg chg="add del ord modTransition">
        <pc:chgData name="Kijac, Aleksandra" userId="5e96dd00-b266-453b-b543-d9d14ac78b05" providerId="ADAL" clId="{D016AC76-289E-46B2-9932-83CA14C51774}" dt="2026-01-13T23:19:09.465" v="114"/>
        <pc:sldMkLst>
          <pc:docMk/>
          <pc:sldMk cId="2917634822" sldId="2067520302"/>
        </pc:sldMkLst>
      </pc:sldChg>
      <pc:sldChg chg="add del ord modTransition">
        <pc:chgData name="Kijac, Aleksandra" userId="5e96dd00-b266-453b-b543-d9d14ac78b05" providerId="ADAL" clId="{D016AC76-289E-46B2-9932-83CA14C51774}" dt="2026-01-13T23:19:09.465" v="114"/>
        <pc:sldMkLst>
          <pc:docMk/>
          <pc:sldMk cId="695051657" sldId="2067520306"/>
        </pc:sldMkLst>
      </pc:sldChg>
      <pc:sldChg chg="add del ord modTransition">
        <pc:chgData name="Kijac, Aleksandra" userId="5e96dd00-b266-453b-b543-d9d14ac78b05" providerId="ADAL" clId="{D016AC76-289E-46B2-9932-83CA14C51774}" dt="2026-01-13T23:19:09.465" v="114"/>
        <pc:sldMkLst>
          <pc:docMk/>
          <pc:sldMk cId="561049991" sldId="2067520325"/>
        </pc:sldMkLst>
      </pc:sldChg>
      <pc:sldChg chg="add del ord modTransition">
        <pc:chgData name="Kijac, Aleksandra" userId="5e96dd00-b266-453b-b543-d9d14ac78b05" providerId="ADAL" clId="{D016AC76-289E-46B2-9932-83CA14C51774}" dt="2026-01-13T23:19:09.465" v="114"/>
        <pc:sldMkLst>
          <pc:docMk/>
          <pc:sldMk cId="0" sldId="2067520333"/>
        </pc:sldMkLst>
      </pc:sldChg>
      <pc:sldChg chg="add del ord modTransition">
        <pc:chgData name="Kijac, Aleksandra" userId="5e96dd00-b266-453b-b543-d9d14ac78b05" providerId="ADAL" clId="{D016AC76-289E-46B2-9932-83CA14C51774}" dt="2026-01-13T23:19:09.465" v="114"/>
        <pc:sldMkLst>
          <pc:docMk/>
          <pc:sldMk cId="1273530342" sldId="2067520335"/>
        </pc:sldMkLst>
      </pc:sldChg>
      <pc:sldChg chg="ord modTransition">
        <pc:chgData name="Kijac, Aleksandra" userId="5e96dd00-b266-453b-b543-d9d14ac78b05" providerId="ADAL" clId="{D016AC76-289E-46B2-9932-83CA14C51774}" dt="2026-01-13T23:19:09.465" v="114"/>
        <pc:sldMkLst>
          <pc:docMk/>
          <pc:sldMk cId="0" sldId="2067520337"/>
        </pc:sldMkLst>
      </pc:sldChg>
      <pc:sldChg chg="add del modTransition">
        <pc:chgData name="Kijac, Aleksandra" userId="5e96dd00-b266-453b-b543-d9d14ac78b05" providerId="ADAL" clId="{D016AC76-289E-46B2-9932-83CA14C51774}" dt="2026-01-13T23:19:09.465" v="114"/>
        <pc:sldMkLst>
          <pc:docMk/>
          <pc:sldMk cId="2749789846" sldId="2067520338"/>
        </pc:sldMkLst>
      </pc:sldChg>
      <pc:sldChg chg="ord modTransition">
        <pc:chgData name="Kijac, Aleksandra" userId="5e96dd00-b266-453b-b543-d9d14ac78b05" providerId="ADAL" clId="{D016AC76-289E-46B2-9932-83CA14C51774}" dt="2026-01-13T23:19:09.465" v="114"/>
        <pc:sldMkLst>
          <pc:docMk/>
          <pc:sldMk cId="0" sldId="2067520341"/>
        </pc:sldMkLst>
      </pc:sldChg>
      <pc:sldChg chg="ord modTransition">
        <pc:chgData name="Kijac, Aleksandra" userId="5e96dd00-b266-453b-b543-d9d14ac78b05" providerId="ADAL" clId="{D016AC76-289E-46B2-9932-83CA14C51774}" dt="2026-01-13T23:19:09.465" v="114"/>
        <pc:sldMkLst>
          <pc:docMk/>
          <pc:sldMk cId="0" sldId="2067520343"/>
        </pc:sldMkLst>
      </pc:sldChg>
      <pc:sldChg chg="ord modTransition">
        <pc:chgData name="Kijac, Aleksandra" userId="5e96dd00-b266-453b-b543-d9d14ac78b05" providerId="ADAL" clId="{D016AC76-289E-46B2-9932-83CA14C51774}" dt="2026-01-13T23:19:09.465" v="114"/>
        <pc:sldMkLst>
          <pc:docMk/>
          <pc:sldMk cId="0" sldId="2067520346"/>
        </pc:sldMkLst>
      </pc:sldChg>
      <pc:sldChg chg="ord modTransition">
        <pc:chgData name="Kijac, Aleksandra" userId="5e96dd00-b266-453b-b543-d9d14ac78b05" providerId="ADAL" clId="{D016AC76-289E-46B2-9932-83CA14C51774}" dt="2026-01-13T23:19:09.465" v="114"/>
        <pc:sldMkLst>
          <pc:docMk/>
          <pc:sldMk cId="1948974803" sldId="2067520347"/>
        </pc:sldMkLst>
      </pc:sldChg>
      <pc:sldChg chg="ord modTransition">
        <pc:chgData name="Kijac, Aleksandra" userId="5e96dd00-b266-453b-b543-d9d14ac78b05" providerId="ADAL" clId="{D016AC76-289E-46B2-9932-83CA14C51774}" dt="2026-01-13T23:19:09.465" v="114"/>
        <pc:sldMkLst>
          <pc:docMk/>
          <pc:sldMk cId="0" sldId="2067520369"/>
        </pc:sldMkLst>
      </pc:sldChg>
      <pc:sldChg chg="ord modTransition">
        <pc:chgData name="Kijac, Aleksandra" userId="5e96dd00-b266-453b-b543-d9d14ac78b05" providerId="ADAL" clId="{D016AC76-289E-46B2-9932-83CA14C51774}" dt="2026-01-13T23:19:09.465" v="114"/>
        <pc:sldMkLst>
          <pc:docMk/>
          <pc:sldMk cId="3119675899" sldId="2067520375"/>
        </pc:sldMkLst>
      </pc:sldChg>
      <pc:sldChg chg="ord modTransition">
        <pc:chgData name="Kijac, Aleksandra" userId="5e96dd00-b266-453b-b543-d9d14ac78b05" providerId="ADAL" clId="{D016AC76-289E-46B2-9932-83CA14C51774}" dt="2026-01-13T23:19:09.465" v="114"/>
        <pc:sldMkLst>
          <pc:docMk/>
          <pc:sldMk cId="0" sldId="2067520379"/>
        </pc:sldMkLst>
      </pc:sldChg>
      <pc:sldChg chg="ord modTransition">
        <pc:chgData name="Kijac, Aleksandra" userId="5e96dd00-b266-453b-b543-d9d14ac78b05" providerId="ADAL" clId="{D016AC76-289E-46B2-9932-83CA14C51774}" dt="2026-01-13T23:19:09.465" v="114"/>
        <pc:sldMkLst>
          <pc:docMk/>
          <pc:sldMk cId="0" sldId="2067520380"/>
        </pc:sldMkLst>
      </pc:sldChg>
      <pc:sldChg chg="modSp mod ord modTransition">
        <pc:chgData name="Kijac, Aleksandra" userId="5e96dd00-b266-453b-b543-d9d14ac78b05" providerId="ADAL" clId="{D016AC76-289E-46B2-9932-83CA14C51774}" dt="2026-01-13T23:21:36.051" v="116" actId="692"/>
        <pc:sldMkLst>
          <pc:docMk/>
          <pc:sldMk cId="1239833943" sldId="2067520384"/>
        </pc:sldMkLst>
        <pc:spChg chg="mod">
          <ac:chgData name="Kijac, Aleksandra" userId="5e96dd00-b266-453b-b543-d9d14ac78b05" providerId="ADAL" clId="{D016AC76-289E-46B2-9932-83CA14C51774}" dt="2026-01-13T23:21:36.051" v="116" actId="692"/>
          <ac:spMkLst>
            <pc:docMk/>
            <pc:sldMk cId="1239833943" sldId="2067520384"/>
            <ac:spMk id="89" creationId="{00000000-0000-0000-0000-000000000000}"/>
          </ac:spMkLst>
        </pc:spChg>
      </pc:sldChg>
      <pc:sldChg chg="ord modTransition">
        <pc:chgData name="Kijac, Aleksandra" userId="5e96dd00-b266-453b-b543-d9d14ac78b05" providerId="ADAL" clId="{D016AC76-289E-46B2-9932-83CA14C51774}" dt="2026-01-13T23:19:09.465" v="114"/>
        <pc:sldMkLst>
          <pc:docMk/>
          <pc:sldMk cId="0" sldId="2067520386"/>
        </pc:sldMkLst>
      </pc:sldChg>
      <pc:sldChg chg="ord modTransition">
        <pc:chgData name="Kijac, Aleksandra" userId="5e96dd00-b266-453b-b543-d9d14ac78b05" providerId="ADAL" clId="{D016AC76-289E-46B2-9932-83CA14C51774}" dt="2026-01-13T23:19:09.465" v="114"/>
        <pc:sldMkLst>
          <pc:docMk/>
          <pc:sldMk cId="4117947915" sldId="2067520393"/>
        </pc:sldMkLst>
      </pc:sldChg>
      <pc:sldChg chg="ord modTransition">
        <pc:chgData name="Kijac, Aleksandra" userId="5e96dd00-b266-453b-b543-d9d14ac78b05" providerId="ADAL" clId="{D016AC76-289E-46B2-9932-83CA14C51774}" dt="2026-01-13T23:19:09.465" v="114"/>
        <pc:sldMkLst>
          <pc:docMk/>
          <pc:sldMk cId="3994780615" sldId="2067520395"/>
        </pc:sldMkLst>
      </pc:sldChg>
      <pc:sldChg chg="ord modTransition">
        <pc:chgData name="Kijac, Aleksandra" userId="5e96dd00-b266-453b-b543-d9d14ac78b05" providerId="ADAL" clId="{D016AC76-289E-46B2-9932-83CA14C51774}" dt="2026-01-13T23:19:09.465" v="114"/>
        <pc:sldMkLst>
          <pc:docMk/>
          <pc:sldMk cId="4065784532" sldId="2067520396"/>
        </pc:sldMkLst>
      </pc:sldChg>
      <pc:sldChg chg="ord modTransition">
        <pc:chgData name="Kijac, Aleksandra" userId="5e96dd00-b266-453b-b543-d9d14ac78b05" providerId="ADAL" clId="{D016AC76-289E-46B2-9932-83CA14C51774}" dt="2026-01-13T23:19:09.465" v="114"/>
        <pc:sldMkLst>
          <pc:docMk/>
          <pc:sldMk cId="2026130696" sldId="2067520398"/>
        </pc:sldMkLst>
      </pc:sldChg>
      <pc:sldChg chg="ord modTransition">
        <pc:chgData name="Kijac, Aleksandra" userId="5e96dd00-b266-453b-b543-d9d14ac78b05" providerId="ADAL" clId="{D016AC76-289E-46B2-9932-83CA14C51774}" dt="2026-01-13T23:19:09.465" v="114"/>
        <pc:sldMkLst>
          <pc:docMk/>
          <pc:sldMk cId="1069908520" sldId="2067520400"/>
        </pc:sldMkLst>
      </pc:sldChg>
      <pc:sldChg chg="ord modTransition">
        <pc:chgData name="Kijac, Aleksandra" userId="5e96dd00-b266-453b-b543-d9d14ac78b05" providerId="ADAL" clId="{D016AC76-289E-46B2-9932-83CA14C51774}" dt="2026-01-13T23:19:09.465" v="114"/>
        <pc:sldMkLst>
          <pc:docMk/>
          <pc:sldMk cId="2721121840" sldId="2067520401"/>
        </pc:sldMkLst>
      </pc:sldChg>
      <pc:sldChg chg="ord modTransition">
        <pc:chgData name="Kijac, Aleksandra" userId="5e96dd00-b266-453b-b543-d9d14ac78b05" providerId="ADAL" clId="{D016AC76-289E-46B2-9932-83CA14C51774}" dt="2026-01-13T23:19:09.465" v="114"/>
        <pc:sldMkLst>
          <pc:docMk/>
          <pc:sldMk cId="3542238210" sldId="2067520402"/>
        </pc:sldMkLst>
      </pc:sldChg>
      <pc:sldChg chg="ord modTransition">
        <pc:chgData name="Kijac, Aleksandra" userId="5e96dd00-b266-453b-b543-d9d14ac78b05" providerId="ADAL" clId="{D016AC76-289E-46B2-9932-83CA14C51774}" dt="2026-01-13T23:19:09.465" v="114"/>
        <pc:sldMkLst>
          <pc:docMk/>
          <pc:sldMk cId="3674398615" sldId="2067520403"/>
        </pc:sldMkLst>
      </pc:sldChg>
      <pc:sldChg chg="ord modTransition">
        <pc:chgData name="Kijac, Aleksandra" userId="5e96dd00-b266-453b-b543-d9d14ac78b05" providerId="ADAL" clId="{D016AC76-289E-46B2-9932-83CA14C51774}" dt="2026-01-13T23:19:09.465" v="114"/>
        <pc:sldMkLst>
          <pc:docMk/>
          <pc:sldMk cId="305191697" sldId="2067520404"/>
        </pc:sldMkLst>
      </pc:sldChg>
      <pc:sldChg chg="add del ord modTransition">
        <pc:chgData name="Kijac, Aleksandra" userId="5e96dd00-b266-453b-b543-d9d14ac78b05" providerId="ADAL" clId="{D016AC76-289E-46B2-9932-83CA14C51774}" dt="2026-01-13T23:19:09.465" v="114"/>
        <pc:sldMkLst>
          <pc:docMk/>
          <pc:sldMk cId="1187285818" sldId="2147483195"/>
        </pc:sldMkLst>
      </pc:sldChg>
      <pc:sldChg chg="add del modTransition">
        <pc:chgData name="Kijac, Aleksandra" userId="5e96dd00-b266-453b-b543-d9d14ac78b05" providerId="ADAL" clId="{D016AC76-289E-46B2-9932-83CA14C51774}" dt="2026-01-13T23:19:09.465" v="114"/>
        <pc:sldMkLst>
          <pc:docMk/>
          <pc:sldMk cId="3549884074" sldId="2147483196"/>
        </pc:sldMkLst>
      </pc:sldChg>
      <pc:sldChg chg="add del ord modTransition">
        <pc:chgData name="Kijac, Aleksandra" userId="5e96dd00-b266-453b-b543-d9d14ac78b05" providerId="ADAL" clId="{D016AC76-289E-46B2-9932-83CA14C51774}" dt="2026-01-13T23:19:09.465" v="114"/>
        <pc:sldMkLst>
          <pc:docMk/>
          <pc:sldMk cId="454571786" sldId="2147483197"/>
        </pc:sldMkLst>
      </pc:sldChg>
      <pc:sldChg chg="add del ord modTransition">
        <pc:chgData name="Kijac, Aleksandra" userId="5e96dd00-b266-453b-b543-d9d14ac78b05" providerId="ADAL" clId="{D016AC76-289E-46B2-9932-83CA14C51774}" dt="2026-01-13T23:19:09.465" v="114"/>
        <pc:sldMkLst>
          <pc:docMk/>
          <pc:sldMk cId="2430792188" sldId="2147483198"/>
        </pc:sldMkLst>
      </pc:sldChg>
      <pc:sldChg chg="add del modTransition">
        <pc:chgData name="Kijac, Aleksandra" userId="5e96dd00-b266-453b-b543-d9d14ac78b05" providerId="ADAL" clId="{D016AC76-289E-46B2-9932-83CA14C51774}" dt="2026-01-13T23:19:09.465" v="114"/>
        <pc:sldMkLst>
          <pc:docMk/>
          <pc:sldMk cId="1234695588" sldId="2147483199"/>
        </pc:sldMkLst>
      </pc:sldChg>
      <pc:sldChg chg="add del modTransition">
        <pc:chgData name="Kijac, Aleksandra" userId="5e96dd00-b266-453b-b543-d9d14ac78b05" providerId="ADAL" clId="{D016AC76-289E-46B2-9932-83CA14C51774}" dt="2026-01-13T23:03:39.679" v="76" actId="47"/>
        <pc:sldMkLst>
          <pc:docMk/>
          <pc:sldMk cId="3763165420" sldId="2147483201"/>
        </pc:sldMkLst>
      </pc:sldChg>
      <pc:sldChg chg="add del ord modTransition">
        <pc:chgData name="Kijac, Aleksandra" userId="5e96dd00-b266-453b-b543-d9d14ac78b05" providerId="ADAL" clId="{D016AC76-289E-46B2-9932-83CA14C51774}" dt="2026-01-13T23:19:09.465" v="114"/>
        <pc:sldMkLst>
          <pc:docMk/>
          <pc:sldMk cId="699945975" sldId="2147483204"/>
        </pc:sldMkLst>
      </pc:sldChg>
      <pc:sldChg chg="add del modTransition">
        <pc:chgData name="Kijac, Aleksandra" userId="5e96dd00-b266-453b-b543-d9d14ac78b05" providerId="ADAL" clId="{D016AC76-289E-46B2-9932-83CA14C51774}" dt="2026-01-13T23:19:09.465" v="114"/>
        <pc:sldMkLst>
          <pc:docMk/>
          <pc:sldMk cId="0" sldId="2147483206"/>
        </pc:sldMkLst>
      </pc:sldChg>
      <pc:sldChg chg="add del">
        <pc:chgData name="Kijac, Aleksandra" userId="5e96dd00-b266-453b-b543-d9d14ac78b05" providerId="ADAL" clId="{D016AC76-289E-46B2-9932-83CA14C51774}" dt="2026-01-13T23:02:42.426" v="74" actId="47"/>
        <pc:sldMkLst>
          <pc:docMk/>
          <pc:sldMk cId="3961372775" sldId="2147483209"/>
        </pc:sldMkLst>
      </pc:sldChg>
      <pc:sldChg chg="add del ord modTransition">
        <pc:chgData name="Kijac, Aleksandra" userId="5e96dd00-b266-453b-b543-d9d14ac78b05" providerId="ADAL" clId="{D016AC76-289E-46B2-9932-83CA14C51774}" dt="2026-01-13T23:19:09.465" v="114"/>
        <pc:sldMkLst>
          <pc:docMk/>
          <pc:sldMk cId="907443678" sldId="2147483213"/>
        </pc:sldMkLst>
      </pc:sldChg>
      <pc:sldChg chg="add del ord modTransition">
        <pc:chgData name="Kijac, Aleksandra" userId="5e96dd00-b266-453b-b543-d9d14ac78b05" providerId="ADAL" clId="{D016AC76-289E-46B2-9932-83CA14C51774}" dt="2026-01-13T23:19:09.465" v="114"/>
        <pc:sldMkLst>
          <pc:docMk/>
          <pc:sldMk cId="4107399209" sldId="2147483225"/>
        </pc:sldMkLst>
      </pc:sldChg>
      <pc:sldChg chg="del ord">
        <pc:chgData name="Kijac, Aleksandra" userId="5e96dd00-b266-453b-b543-d9d14ac78b05" providerId="ADAL" clId="{D016AC76-289E-46B2-9932-83CA14C51774}" dt="2026-01-13T22:48:56.560" v="21" actId="47"/>
        <pc:sldMkLst>
          <pc:docMk/>
          <pc:sldMk cId="4175022641" sldId="2147483233"/>
        </pc:sldMkLst>
      </pc:sldChg>
      <pc:sldChg chg="addSp modSp add del mod modTransition">
        <pc:chgData name="Kijac, Aleksandra" userId="5e96dd00-b266-453b-b543-d9d14ac78b05" providerId="ADAL" clId="{D016AC76-289E-46B2-9932-83CA14C51774}" dt="2026-01-13T23:19:09.465" v="114"/>
        <pc:sldMkLst>
          <pc:docMk/>
          <pc:sldMk cId="4047153605" sldId="2147483235"/>
        </pc:sldMkLst>
        <pc:spChg chg="add mod">
          <ac:chgData name="Kijac, Aleksandra" userId="5e96dd00-b266-453b-b543-d9d14ac78b05" providerId="ADAL" clId="{D016AC76-289E-46B2-9932-83CA14C51774}" dt="2026-01-13T22:55:09.954" v="67" actId="1076"/>
          <ac:spMkLst>
            <pc:docMk/>
            <pc:sldMk cId="4047153605" sldId="2147483235"/>
            <ac:spMk id="3" creationId="{ED52E13F-A45B-C841-220C-AD07A3F57BC0}"/>
          </ac:spMkLst>
        </pc:spChg>
        <pc:spChg chg="mod">
          <ac:chgData name="Kijac, Aleksandra" userId="5e96dd00-b266-453b-b543-d9d14ac78b05" providerId="ADAL" clId="{D016AC76-289E-46B2-9932-83CA14C51774}" dt="2026-01-13T22:49:25.708" v="37" actId="20577"/>
          <ac:spMkLst>
            <pc:docMk/>
            <pc:sldMk cId="4047153605" sldId="2147483235"/>
            <ac:spMk id="91" creationId="{F689469C-E097-D888-C02C-A01778F6D0ED}"/>
          </ac:spMkLst>
        </pc:spChg>
      </pc:sldChg>
      <pc:sldChg chg="del">
        <pc:chgData name="Kijac, Aleksandra" userId="5e96dd00-b266-453b-b543-d9d14ac78b05" providerId="ADAL" clId="{D016AC76-289E-46B2-9932-83CA14C51774}" dt="2026-01-13T22:46:54.199" v="5" actId="47"/>
        <pc:sldMkLst>
          <pc:docMk/>
          <pc:sldMk cId="1165720872" sldId="2147483237"/>
        </pc:sldMkLst>
      </pc:sldChg>
      <pc:sldChg chg="del">
        <pc:chgData name="Kijac, Aleksandra" userId="5e96dd00-b266-453b-b543-d9d14ac78b05" providerId="ADAL" clId="{D016AC76-289E-46B2-9932-83CA14C51774}" dt="2026-01-13T22:47:28.327" v="8" actId="47"/>
        <pc:sldMkLst>
          <pc:docMk/>
          <pc:sldMk cId="2300153064" sldId="2147483238"/>
        </pc:sldMkLst>
      </pc:sldChg>
      <pc:sldChg chg="del ord">
        <pc:chgData name="Kijac, Aleksandra" userId="5e96dd00-b266-453b-b543-d9d14ac78b05" providerId="ADAL" clId="{D016AC76-289E-46B2-9932-83CA14C51774}" dt="2026-01-13T22:48:03.435" v="13" actId="47"/>
        <pc:sldMkLst>
          <pc:docMk/>
          <pc:sldMk cId="3078740239" sldId="2147483239"/>
        </pc:sldMkLst>
      </pc:sldChg>
      <pc:sldChg chg="add del modTransition">
        <pc:chgData name="Kijac, Aleksandra" userId="5e96dd00-b266-453b-b543-d9d14ac78b05" providerId="ADAL" clId="{D016AC76-289E-46B2-9932-83CA14C51774}" dt="2026-01-13T23:19:09.465" v="114"/>
        <pc:sldMkLst>
          <pc:docMk/>
          <pc:sldMk cId="1958376649" sldId="2147483240"/>
        </pc:sldMkLst>
      </pc:sldChg>
      <pc:sldChg chg="add del modTransition">
        <pc:chgData name="Kijac, Aleksandra" userId="5e96dd00-b266-453b-b543-d9d14ac78b05" providerId="ADAL" clId="{D016AC76-289E-46B2-9932-83CA14C51774}" dt="2026-01-13T23:19:09.465" v="114"/>
        <pc:sldMkLst>
          <pc:docMk/>
          <pc:sldMk cId="3968715590" sldId="2147483241"/>
        </pc:sldMkLst>
      </pc:sldChg>
      <pc:sldChg chg="add del ord modTransition">
        <pc:chgData name="Kijac, Aleksandra" userId="5e96dd00-b266-453b-b543-d9d14ac78b05" providerId="ADAL" clId="{D016AC76-289E-46B2-9932-83CA14C51774}" dt="2026-01-13T23:19:09.465" v="114"/>
        <pc:sldMkLst>
          <pc:docMk/>
          <pc:sldMk cId="0" sldId="2147483242"/>
        </pc:sldMkLst>
      </pc:sldChg>
      <pc:sldChg chg="addSp delSp modSp add del mod modTransition">
        <pc:chgData name="Kijac, Aleksandra" userId="5e96dd00-b266-453b-b543-d9d14ac78b05" providerId="ADAL" clId="{D016AC76-289E-46B2-9932-83CA14C51774}" dt="2026-01-13T23:19:09.465" v="114"/>
        <pc:sldMkLst>
          <pc:docMk/>
          <pc:sldMk cId="1408884749" sldId="2147483243"/>
        </pc:sldMkLst>
        <pc:picChg chg="del">
          <ac:chgData name="Kijac, Aleksandra" userId="5e96dd00-b266-453b-b543-d9d14ac78b05" providerId="ADAL" clId="{D016AC76-289E-46B2-9932-83CA14C51774}" dt="2026-01-13T22:47:55.963" v="11" actId="478"/>
          <ac:picMkLst>
            <pc:docMk/>
            <pc:sldMk cId="1408884749" sldId="2147483243"/>
            <ac:picMk id="2" creationId="{C48043EC-E75B-F416-425D-C64AB47AFD52}"/>
          </ac:picMkLst>
        </pc:picChg>
        <pc:picChg chg="add mod">
          <ac:chgData name="Kijac, Aleksandra" userId="5e96dd00-b266-453b-b543-d9d14ac78b05" providerId="ADAL" clId="{D016AC76-289E-46B2-9932-83CA14C51774}" dt="2026-01-13T22:48:00.466" v="12"/>
          <ac:picMkLst>
            <pc:docMk/>
            <pc:sldMk cId="1408884749" sldId="2147483243"/>
            <ac:picMk id="3" creationId="{59C577D2-F632-6221-27BB-A35A89DDDE80}"/>
          </ac:picMkLst>
        </pc:picChg>
        <pc:picChg chg="del">
          <ac:chgData name="Kijac, Aleksandra" userId="5e96dd00-b266-453b-b543-d9d14ac78b05" providerId="ADAL" clId="{D016AC76-289E-46B2-9932-83CA14C51774}" dt="2026-01-13T22:47:55.963" v="11" actId="478"/>
          <ac:picMkLst>
            <pc:docMk/>
            <pc:sldMk cId="1408884749" sldId="2147483243"/>
            <ac:picMk id="4" creationId="{79CA8D13-C273-A5FB-D81E-96CD7126198F}"/>
          </ac:picMkLst>
        </pc:picChg>
      </pc:sldChg>
      <pc:sldChg chg="add del modTransition">
        <pc:chgData name="Kijac, Aleksandra" userId="5e96dd00-b266-453b-b543-d9d14ac78b05" providerId="ADAL" clId="{D016AC76-289E-46B2-9932-83CA14C51774}" dt="2026-01-13T23:19:09.465" v="114"/>
        <pc:sldMkLst>
          <pc:docMk/>
          <pc:sldMk cId="1676758434" sldId="2147483244"/>
        </pc:sldMkLst>
      </pc:sldChg>
      <pc:sldChg chg="add del modTransition">
        <pc:chgData name="Kijac, Aleksandra" userId="5e96dd00-b266-453b-b543-d9d14ac78b05" providerId="ADAL" clId="{D016AC76-289E-46B2-9932-83CA14C51774}" dt="2026-01-13T22:48:40.289" v="17"/>
        <pc:sldMkLst>
          <pc:docMk/>
          <pc:sldMk cId="1878014692" sldId="2147483245"/>
        </pc:sldMkLst>
      </pc:sldChg>
      <pc:sldChg chg="addSp delSp modSp add mod modTransition">
        <pc:chgData name="Kijac, Aleksandra" userId="5e96dd00-b266-453b-b543-d9d14ac78b05" providerId="ADAL" clId="{D016AC76-289E-46B2-9932-83CA14C51774}" dt="2026-01-13T23:19:09.465" v="114"/>
        <pc:sldMkLst>
          <pc:docMk/>
          <pc:sldMk cId="3451547396" sldId="2147483245"/>
        </pc:sldMkLst>
        <pc:picChg chg="add mod">
          <ac:chgData name="Kijac, Aleksandra" userId="5e96dd00-b266-453b-b543-d9d14ac78b05" providerId="ADAL" clId="{D016AC76-289E-46B2-9932-83CA14C51774}" dt="2026-01-13T22:48:48.242" v="20"/>
          <ac:picMkLst>
            <pc:docMk/>
            <pc:sldMk cId="3451547396" sldId="2147483245"/>
            <ac:picMk id="2" creationId="{5F399B1A-F714-5506-A544-8615B270A744}"/>
          </ac:picMkLst>
        </pc:picChg>
        <pc:picChg chg="del">
          <ac:chgData name="Kijac, Aleksandra" userId="5e96dd00-b266-453b-b543-d9d14ac78b05" providerId="ADAL" clId="{D016AC76-289E-46B2-9932-83CA14C51774}" dt="2026-01-13T22:48:47.124" v="19" actId="478"/>
          <ac:picMkLst>
            <pc:docMk/>
            <pc:sldMk cId="3451547396" sldId="2147483245"/>
            <ac:picMk id="3" creationId="{D31D327C-3073-264E-C193-A3F0BBFE71D0}"/>
          </ac:picMkLst>
        </pc:picChg>
      </pc:sldChg>
      <pc:sldChg chg="add modTransition">
        <pc:chgData name="Kijac, Aleksandra" userId="5e96dd00-b266-453b-b543-d9d14ac78b05" providerId="ADAL" clId="{D016AC76-289E-46B2-9932-83CA14C51774}" dt="2026-01-13T23:19:09.465" v="114"/>
        <pc:sldMkLst>
          <pc:docMk/>
          <pc:sldMk cId="3353744768" sldId="2147483246"/>
        </pc:sldMkLst>
      </pc:sldChg>
      <pc:sldMasterChg chg="modTransition modSldLayout">
        <pc:chgData name="Kijac, Aleksandra" userId="5e96dd00-b266-453b-b543-d9d14ac78b05" providerId="ADAL" clId="{D016AC76-289E-46B2-9932-83CA14C51774}" dt="2026-01-13T23:19:09.465" v="114"/>
        <pc:sldMasterMkLst>
          <pc:docMk/>
          <pc:sldMasterMk cId="1760758250" sldId="2147483648"/>
        </pc:sldMasterMkLst>
        <pc:sldLayoutChg chg="modTransition">
          <pc:chgData name="Kijac, Aleksandra" userId="5e96dd00-b266-453b-b543-d9d14ac78b05" providerId="ADAL" clId="{D016AC76-289E-46B2-9932-83CA14C51774}" dt="2026-01-13T23:19:09.465" v="114"/>
          <pc:sldLayoutMkLst>
            <pc:docMk/>
            <pc:sldMasterMk cId="1760758250" sldId="2147483648"/>
            <pc:sldLayoutMk cId="828619585" sldId="2147483649"/>
          </pc:sldLayoutMkLst>
        </pc:sldLayoutChg>
        <pc:sldLayoutChg chg="modTransition">
          <pc:chgData name="Kijac, Aleksandra" userId="5e96dd00-b266-453b-b543-d9d14ac78b05" providerId="ADAL" clId="{D016AC76-289E-46B2-9932-83CA14C51774}" dt="2026-01-13T23:19:09.465" v="114"/>
          <pc:sldLayoutMkLst>
            <pc:docMk/>
            <pc:sldMasterMk cId="1760758250" sldId="2147483648"/>
            <pc:sldLayoutMk cId="3172235976" sldId="2147483650"/>
          </pc:sldLayoutMkLst>
        </pc:sldLayoutChg>
        <pc:sldLayoutChg chg="modTransition">
          <pc:chgData name="Kijac, Aleksandra" userId="5e96dd00-b266-453b-b543-d9d14ac78b05" providerId="ADAL" clId="{D016AC76-289E-46B2-9932-83CA14C51774}" dt="2026-01-13T23:19:09.465" v="114"/>
          <pc:sldLayoutMkLst>
            <pc:docMk/>
            <pc:sldMasterMk cId="1760758250" sldId="2147483648"/>
            <pc:sldLayoutMk cId="3104392664" sldId="2147483651"/>
          </pc:sldLayoutMkLst>
        </pc:sldLayoutChg>
        <pc:sldLayoutChg chg="modTransition">
          <pc:chgData name="Kijac, Aleksandra" userId="5e96dd00-b266-453b-b543-d9d14ac78b05" providerId="ADAL" clId="{D016AC76-289E-46B2-9932-83CA14C51774}" dt="2026-01-13T23:19:09.465" v="114"/>
          <pc:sldLayoutMkLst>
            <pc:docMk/>
            <pc:sldMasterMk cId="1760758250" sldId="2147483648"/>
            <pc:sldLayoutMk cId="3808424967" sldId="2147483652"/>
          </pc:sldLayoutMkLst>
        </pc:sldLayoutChg>
        <pc:sldLayoutChg chg="modTransition">
          <pc:chgData name="Kijac, Aleksandra" userId="5e96dd00-b266-453b-b543-d9d14ac78b05" providerId="ADAL" clId="{D016AC76-289E-46B2-9932-83CA14C51774}" dt="2026-01-13T23:19:09.465" v="114"/>
          <pc:sldLayoutMkLst>
            <pc:docMk/>
            <pc:sldMasterMk cId="1760758250" sldId="2147483648"/>
            <pc:sldLayoutMk cId="2927766374" sldId="2147483653"/>
          </pc:sldLayoutMkLst>
        </pc:sldLayoutChg>
        <pc:sldLayoutChg chg="modTransition">
          <pc:chgData name="Kijac, Aleksandra" userId="5e96dd00-b266-453b-b543-d9d14ac78b05" providerId="ADAL" clId="{D016AC76-289E-46B2-9932-83CA14C51774}" dt="2026-01-13T23:19:09.465" v="114"/>
          <pc:sldLayoutMkLst>
            <pc:docMk/>
            <pc:sldMasterMk cId="1760758250" sldId="2147483648"/>
            <pc:sldLayoutMk cId="349515021" sldId="2147483654"/>
          </pc:sldLayoutMkLst>
        </pc:sldLayoutChg>
        <pc:sldLayoutChg chg="modTransition">
          <pc:chgData name="Kijac, Aleksandra" userId="5e96dd00-b266-453b-b543-d9d14ac78b05" providerId="ADAL" clId="{D016AC76-289E-46B2-9932-83CA14C51774}" dt="2026-01-13T23:19:09.465" v="114"/>
          <pc:sldLayoutMkLst>
            <pc:docMk/>
            <pc:sldMasterMk cId="1760758250" sldId="2147483648"/>
            <pc:sldLayoutMk cId="3580678521" sldId="2147483655"/>
          </pc:sldLayoutMkLst>
        </pc:sldLayoutChg>
        <pc:sldLayoutChg chg="modTransition">
          <pc:chgData name="Kijac, Aleksandra" userId="5e96dd00-b266-453b-b543-d9d14ac78b05" providerId="ADAL" clId="{D016AC76-289E-46B2-9932-83CA14C51774}" dt="2026-01-13T23:19:09.465" v="114"/>
          <pc:sldLayoutMkLst>
            <pc:docMk/>
            <pc:sldMasterMk cId="1760758250" sldId="2147483648"/>
            <pc:sldLayoutMk cId="3992698738" sldId="2147483656"/>
          </pc:sldLayoutMkLst>
        </pc:sldLayoutChg>
        <pc:sldLayoutChg chg="modTransition">
          <pc:chgData name="Kijac, Aleksandra" userId="5e96dd00-b266-453b-b543-d9d14ac78b05" providerId="ADAL" clId="{D016AC76-289E-46B2-9932-83CA14C51774}" dt="2026-01-13T23:19:09.465" v="114"/>
          <pc:sldLayoutMkLst>
            <pc:docMk/>
            <pc:sldMasterMk cId="1760758250" sldId="2147483648"/>
            <pc:sldLayoutMk cId="45517850" sldId="2147483657"/>
          </pc:sldLayoutMkLst>
        </pc:sldLayoutChg>
        <pc:sldLayoutChg chg="modTransition">
          <pc:chgData name="Kijac, Aleksandra" userId="5e96dd00-b266-453b-b543-d9d14ac78b05" providerId="ADAL" clId="{D016AC76-289E-46B2-9932-83CA14C51774}" dt="2026-01-13T23:19:09.465" v="114"/>
          <pc:sldLayoutMkLst>
            <pc:docMk/>
            <pc:sldMasterMk cId="1760758250" sldId="2147483648"/>
            <pc:sldLayoutMk cId="2475985934" sldId="2147483658"/>
          </pc:sldLayoutMkLst>
        </pc:sldLayoutChg>
        <pc:sldLayoutChg chg="modTransition">
          <pc:chgData name="Kijac, Aleksandra" userId="5e96dd00-b266-453b-b543-d9d14ac78b05" providerId="ADAL" clId="{D016AC76-289E-46B2-9932-83CA14C51774}" dt="2026-01-13T23:19:09.465" v="114"/>
          <pc:sldLayoutMkLst>
            <pc:docMk/>
            <pc:sldMasterMk cId="1760758250" sldId="2147483648"/>
            <pc:sldLayoutMk cId="3737882491" sldId="2147483659"/>
          </pc:sldLayoutMkLst>
        </pc:sldLayoutChg>
      </pc:sldMasterChg>
      <pc:sldMasterChg chg="modTransition modSldLayout">
        <pc:chgData name="Kijac, Aleksandra" userId="5e96dd00-b266-453b-b543-d9d14ac78b05" providerId="ADAL" clId="{D016AC76-289E-46B2-9932-83CA14C51774}" dt="2026-01-13T23:19:09.465" v="114"/>
        <pc:sldMasterMkLst>
          <pc:docMk/>
          <pc:sldMasterMk cId="2462815065" sldId="2147483660"/>
        </pc:sldMasterMkLst>
        <pc:sldLayoutChg chg="modTransition">
          <pc:chgData name="Kijac, Aleksandra" userId="5e96dd00-b266-453b-b543-d9d14ac78b05" providerId="ADAL" clId="{D016AC76-289E-46B2-9932-83CA14C51774}" dt="2026-01-13T23:19:09.465" v="114"/>
          <pc:sldLayoutMkLst>
            <pc:docMk/>
            <pc:sldMasterMk cId="2462815065" sldId="2147483660"/>
            <pc:sldLayoutMk cId="2241481609" sldId="2147483661"/>
          </pc:sldLayoutMkLst>
        </pc:sldLayoutChg>
        <pc:sldLayoutChg chg="modTransition">
          <pc:chgData name="Kijac, Aleksandra" userId="5e96dd00-b266-453b-b543-d9d14ac78b05" providerId="ADAL" clId="{D016AC76-289E-46B2-9932-83CA14C51774}" dt="2026-01-13T23:19:09.465" v="114"/>
          <pc:sldLayoutMkLst>
            <pc:docMk/>
            <pc:sldMasterMk cId="2462815065" sldId="2147483660"/>
            <pc:sldLayoutMk cId="2613108514" sldId="2147483662"/>
          </pc:sldLayoutMkLst>
        </pc:sldLayoutChg>
        <pc:sldLayoutChg chg="modTransition">
          <pc:chgData name="Kijac, Aleksandra" userId="5e96dd00-b266-453b-b543-d9d14ac78b05" providerId="ADAL" clId="{D016AC76-289E-46B2-9932-83CA14C51774}" dt="2026-01-13T23:19:09.465" v="114"/>
          <pc:sldLayoutMkLst>
            <pc:docMk/>
            <pc:sldMasterMk cId="2462815065" sldId="2147483660"/>
            <pc:sldLayoutMk cId="3107809367" sldId="2147483663"/>
          </pc:sldLayoutMkLst>
        </pc:sldLayoutChg>
        <pc:sldLayoutChg chg="modTransition">
          <pc:chgData name="Kijac, Aleksandra" userId="5e96dd00-b266-453b-b543-d9d14ac78b05" providerId="ADAL" clId="{D016AC76-289E-46B2-9932-83CA14C51774}" dt="2026-01-13T23:19:09.465" v="114"/>
          <pc:sldLayoutMkLst>
            <pc:docMk/>
            <pc:sldMasterMk cId="2462815065" sldId="2147483660"/>
            <pc:sldLayoutMk cId="1747236761" sldId="2147483664"/>
          </pc:sldLayoutMkLst>
        </pc:sldLayoutChg>
        <pc:sldLayoutChg chg="modTransition">
          <pc:chgData name="Kijac, Aleksandra" userId="5e96dd00-b266-453b-b543-d9d14ac78b05" providerId="ADAL" clId="{D016AC76-289E-46B2-9932-83CA14C51774}" dt="2026-01-13T23:19:09.465" v="114"/>
          <pc:sldLayoutMkLst>
            <pc:docMk/>
            <pc:sldMasterMk cId="2462815065" sldId="2147483660"/>
            <pc:sldLayoutMk cId="3019676768" sldId="2147483665"/>
          </pc:sldLayoutMkLst>
        </pc:sldLayoutChg>
      </pc:sldMasterChg>
      <pc:sldMasterChg chg="modTransition modSldLayout">
        <pc:chgData name="Kijac, Aleksandra" userId="5e96dd00-b266-453b-b543-d9d14ac78b05" providerId="ADAL" clId="{D016AC76-289E-46B2-9932-83CA14C51774}" dt="2026-01-13T23:19:09.465" v="114"/>
        <pc:sldMasterMkLst>
          <pc:docMk/>
          <pc:sldMasterMk cId="900562526" sldId="2147483666"/>
        </pc:sldMasterMkLst>
        <pc:sldLayoutChg chg="modTransition">
          <pc:chgData name="Kijac, Aleksandra" userId="5e96dd00-b266-453b-b543-d9d14ac78b05" providerId="ADAL" clId="{D016AC76-289E-46B2-9932-83CA14C51774}" dt="2026-01-13T23:19:09.465" v="114"/>
          <pc:sldLayoutMkLst>
            <pc:docMk/>
            <pc:sldMasterMk cId="900562526" sldId="2147483666"/>
            <pc:sldLayoutMk cId="2757792803" sldId="2147483667"/>
          </pc:sldLayoutMkLst>
        </pc:sldLayoutChg>
        <pc:sldLayoutChg chg="modTransition">
          <pc:chgData name="Kijac, Aleksandra" userId="5e96dd00-b266-453b-b543-d9d14ac78b05" providerId="ADAL" clId="{D016AC76-289E-46B2-9932-83CA14C51774}" dt="2026-01-13T23:19:09.465" v="114"/>
          <pc:sldLayoutMkLst>
            <pc:docMk/>
            <pc:sldMasterMk cId="900562526" sldId="2147483666"/>
            <pc:sldLayoutMk cId="2027350497" sldId="2147483668"/>
          </pc:sldLayoutMkLst>
        </pc:sldLayoutChg>
        <pc:sldLayoutChg chg="modTransition">
          <pc:chgData name="Kijac, Aleksandra" userId="5e96dd00-b266-453b-b543-d9d14ac78b05" providerId="ADAL" clId="{D016AC76-289E-46B2-9932-83CA14C51774}" dt="2026-01-13T23:19:09.465" v="114"/>
          <pc:sldLayoutMkLst>
            <pc:docMk/>
            <pc:sldMasterMk cId="900562526" sldId="2147483666"/>
            <pc:sldLayoutMk cId="492322152" sldId="2147483669"/>
          </pc:sldLayoutMkLst>
        </pc:sldLayoutChg>
        <pc:sldLayoutChg chg="modTransition">
          <pc:chgData name="Kijac, Aleksandra" userId="5e96dd00-b266-453b-b543-d9d14ac78b05" providerId="ADAL" clId="{D016AC76-289E-46B2-9932-83CA14C51774}" dt="2026-01-13T23:19:09.465" v="114"/>
          <pc:sldLayoutMkLst>
            <pc:docMk/>
            <pc:sldMasterMk cId="900562526" sldId="2147483666"/>
            <pc:sldLayoutMk cId="4144597343" sldId="2147483670"/>
          </pc:sldLayoutMkLst>
        </pc:sldLayoutChg>
        <pc:sldLayoutChg chg="modTransition">
          <pc:chgData name="Kijac, Aleksandra" userId="5e96dd00-b266-453b-b543-d9d14ac78b05" providerId="ADAL" clId="{D016AC76-289E-46B2-9932-83CA14C51774}" dt="2026-01-13T23:19:09.465" v="114"/>
          <pc:sldLayoutMkLst>
            <pc:docMk/>
            <pc:sldMasterMk cId="900562526" sldId="2147483666"/>
            <pc:sldLayoutMk cId="1939512270" sldId="2147483671"/>
          </pc:sldLayoutMkLst>
        </pc:sldLayoutChg>
        <pc:sldLayoutChg chg="modTransition">
          <pc:chgData name="Kijac, Aleksandra" userId="5e96dd00-b266-453b-b543-d9d14ac78b05" providerId="ADAL" clId="{D016AC76-289E-46B2-9932-83CA14C51774}" dt="2026-01-13T23:19:09.465" v="114"/>
          <pc:sldLayoutMkLst>
            <pc:docMk/>
            <pc:sldMasterMk cId="900562526" sldId="2147483666"/>
            <pc:sldLayoutMk cId="550356498" sldId="2147483672"/>
          </pc:sldLayoutMkLst>
        </pc:sldLayoutChg>
        <pc:sldLayoutChg chg="modTransition">
          <pc:chgData name="Kijac, Aleksandra" userId="5e96dd00-b266-453b-b543-d9d14ac78b05" providerId="ADAL" clId="{D016AC76-289E-46B2-9932-83CA14C51774}" dt="2026-01-13T23:19:09.465" v="114"/>
          <pc:sldLayoutMkLst>
            <pc:docMk/>
            <pc:sldMasterMk cId="900562526" sldId="2147483666"/>
            <pc:sldLayoutMk cId="1698167669" sldId="2147483673"/>
          </pc:sldLayoutMkLst>
        </pc:sldLayoutChg>
        <pc:sldLayoutChg chg="modTransition">
          <pc:chgData name="Kijac, Aleksandra" userId="5e96dd00-b266-453b-b543-d9d14ac78b05" providerId="ADAL" clId="{D016AC76-289E-46B2-9932-83CA14C51774}" dt="2026-01-13T23:19:09.465" v="114"/>
          <pc:sldLayoutMkLst>
            <pc:docMk/>
            <pc:sldMasterMk cId="900562526" sldId="2147483666"/>
            <pc:sldLayoutMk cId="2273645263" sldId="2147483674"/>
          </pc:sldLayoutMkLst>
        </pc:sldLayoutChg>
        <pc:sldLayoutChg chg="modTransition">
          <pc:chgData name="Kijac, Aleksandra" userId="5e96dd00-b266-453b-b543-d9d14ac78b05" providerId="ADAL" clId="{D016AC76-289E-46B2-9932-83CA14C51774}" dt="2026-01-13T23:19:09.465" v="114"/>
          <pc:sldLayoutMkLst>
            <pc:docMk/>
            <pc:sldMasterMk cId="900562526" sldId="2147483666"/>
            <pc:sldLayoutMk cId="1110546410" sldId="2147483675"/>
          </pc:sldLayoutMkLst>
        </pc:sldLayoutChg>
        <pc:sldLayoutChg chg="modTransition">
          <pc:chgData name="Kijac, Aleksandra" userId="5e96dd00-b266-453b-b543-d9d14ac78b05" providerId="ADAL" clId="{D016AC76-289E-46B2-9932-83CA14C51774}" dt="2026-01-13T23:19:09.465" v="114"/>
          <pc:sldLayoutMkLst>
            <pc:docMk/>
            <pc:sldMasterMk cId="900562526" sldId="2147483666"/>
            <pc:sldLayoutMk cId="3623736224" sldId="2147483676"/>
          </pc:sldLayoutMkLst>
        </pc:sldLayoutChg>
        <pc:sldLayoutChg chg="modTransition">
          <pc:chgData name="Kijac, Aleksandra" userId="5e96dd00-b266-453b-b543-d9d14ac78b05" providerId="ADAL" clId="{D016AC76-289E-46B2-9932-83CA14C51774}" dt="2026-01-13T23:19:09.465" v="114"/>
          <pc:sldLayoutMkLst>
            <pc:docMk/>
            <pc:sldMasterMk cId="900562526" sldId="2147483666"/>
            <pc:sldLayoutMk cId="2562830249" sldId="2147483677"/>
          </pc:sldLayoutMkLst>
        </pc:sldLayoutChg>
      </pc:sldMasterChg>
      <pc:sldMasterChg chg="modTransition modSldLayout">
        <pc:chgData name="Kijac, Aleksandra" userId="5e96dd00-b266-453b-b543-d9d14ac78b05" providerId="ADAL" clId="{D016AC76-289E-46B2-9932-83CA14C51774}" dt="2026-01-13T23:19:09.465" v="114"/>
        <pc:sldMasterMkLst>
          <pc:docMk/>
          <pc:sldMasterMk cId="86462094" sldId="2147483678"/>
        </pc:sldMasterMkLst>
        <pc:sldLayoutChg chg="modTransition">
          <pc:chgData name="Kijac, Aleksandra" userId="5e96dd00-b266-453b-b543-d9d14ac78b05" providerId="ADAL" clId="{D016AC76-289E-46B2-9932-83CA14C51774}" dt="2026-01-13T23:19:09.465" v="114"/>
          <pc:sldLayoutMkLst>
            <pc:docMk/>
            <pc:sldMasterMk cId="86462094" sldId="2147483678"/>
            <pc:sldLayoutMk cId="3647626352" sldId="2147483679"/>
          </pc:sldLayoutMkLst>
        </pc:sldLayoutChg>
        <pc:sldLayoutChg chg="modTransition">
          <pc:chgData name="Kijac, Aleksandra" userId="5e96dd00-b266-453b-b543-d9d14ac78b05" providerId="ADAL" clId="{D016AC76-289E-46B2-9932-83CA14C51774}" dt="2026-01-13T23:19:09.465" v="114"/>
          <pc:sldLayoutMkLst>
            <pc:docMk/>
            <pc:sldMasterMk cId="86462094" sldId="2147483678"/>
            <pc:sldLayoutMk cId="2599851960" sldId="2147483680"/>
          </pc:sldLayoutMkLst>
        </pc:sldLayoutChg>
        <pc:sldLayoutChg chg="modTransition">
          <pc:chgData name="Kijac, Aleksandra" userId="5e96dd00-b266-453b-b543-d9d14ac78b05" providerId="ADAL" clId="{D016AC76-289E-46B2-9932-83CA14C51774}" dt="2026-01-13T23:19:09.465" v="114"/>
          <pc:sldLayoutMkLst>
            <pc:docMk/>
            <pc:sldMasterMk cId="86462094" sldId="2147483678"/>
            <pc:sldLayoutMk cId="3844085962" sldId="2147483681"/>
          </pc:sldLayoutMkLst>
        </pc:sldLayoutChg>
        <pc:sldLayoutChg chg="modTransition">
          <pc:chgData name="Kijac, Aleksandra" userId="5e96dd00-b266-453b-b543-d9d14ac78b05" providerId="ADAL" clId="{D016AC76-289E-46B2-9932-83CA14C51774}" dt="2026-01-13T23:19:09.465" v="114"/>
          <pc:sldLayoutMkLst>
            <pc:docMk/>
            <pc:sldMasterMk cId="86462094" sldId="2147483678"/>
            <pc:sldLayoutMk cId="784073644" sldId="2147483682"/>
          </pc:sldLayoutMkLst>
        </pc:sldLayoutChg>
        <pc:sldLayoutChg chg="modTransition">
          <pc:chgData name="Kijac, Aleksandra" userId="5e96dd00-b266-453b-b543-d9d14ac78b05" providerId="ADAL" clId="{D016AC76-289E-46B2-9932-83CA14C51774}" dt="2026-01-13T23:19:09.465" v="114"/>
          <pc:sldLayoutMkLst>
            <pc:docMk/>
            <pc:sldMasterMk cId="86462094" sldId="2147483678"/>
            <pc:sldLayoutMk cId="1421454524" sldId="2147483683"/>
          </pc:sldLayoutMkLst>
        </pc:sldLayoutChg>
        <pc:sldLayoutChg chg="modTransition">
          <pc:chgData name="Kijac, Aleksandra" userId="5e96dd00-b266-453b-b543-d9d14ac78b05" providerId="ADAL" clId="{D016AC76-289E-46B2-9932-83CA14C51774}" dt="2026-01-13T23:19:09.465" v="114"/>
          <pc:sldLayoutMkLst>
            <pc:docMk/>
            <pc:sldMasterMk cId="86462094" sldId="2147483678"/>
            <pc:sldLayoutMk cId="99912154" sldId="2147483684"/>
          </pc:sldLayoutMkLst>
        </pc:sldLayoutChg>
        <pc:sldLayoutChg chg="modTransition">
          <pc:chgData name="Kijac, Aleksandra" userId="5e96dd00-b266-453b-b543-d9d14ac78b05" providerId="ADAL" clId="{D016AC76-289E-46B2-9932-83CA14C51774}" dt="2026-01-13T23:19:09.465" v="114"/>
          <pc:sldLayoutMkLst>
            <pc:docMk/>
            <pc:sldMasterMk cId="86462094" sldId="2147483678"/>
            <pc:sldLayoutMk cId="1897591494" sldId="2147483685"/>
          </pc:sldLayoutMkLst>
        </pc:sldLayoutChg>
        <pc:sldLayoutChg chg="modTransition">
          <pc:chgData name="Kijac, Aleksandra" userId="5e96dd00-b266-453b-b543-d9d14ac78b05" providerId="ADAL" clId="{D016AC76-289E-46B2-9932-83CA14C51774}" dt="2026-01-13T23:19:09.465" v="114"/>
          <pc:sldLayoutMkLst>
            <pc:docMk/>
            <pc:sldMasterMk cId="86462094" sldId="2147483678"/>
            <pc:sldLayoutMk cId="1827278718" sldId="2147483686"/>
          </pc:sldLayoutMkLst>
        </pc:sldLayoutChg>
        <pc:sldLayoutChg chg="modTransition">
          <pc:chgData name="Kijac, Aleksandra" userId="5e96dd00-b266-453b-b543-d9d14ac78b05" providerId="ADAL" clId="{D016AC76-289E-46B2-9932-83CA14C51774}" dt="2026-01-13T23:19:09.465" v="114"/>
          <pc:sldLayoutMkLst>
            <pc:docMk/>
            <pc:sldMasterMk cId="86462094" sldId="2147483678"/>
            <pc:sldLayoutMk cId="1608694618" sldId="2147483687"/>
          </pc:sldLayoutMkLst>
        </pc:sldLayoutChg>
        <pc:sldLayoutChg chg="modTransition">
          <pc:chgData name="Kijac, Aleksandra" userId="5e96dd00-b266-453b-b543-d9d14ac78b05" providerId="ADAL" clId="{D016AC76-289E-46B2-9932-83CA14C51774}" dt="2026-01-13T23:19:09.465" v="114"/>
          <pc:sldLayoutMkLst>
            <pc:docMk/>
            <pc:sldMasterMk cId="86462094" sldId="2147483678"/>
            <pc:sldLayoutMk cId="2923939061" sldId="2147483688"/>
          </pc:sldLayoutMkLst>
        </pc:sldLayoutChg>
        <pc:sldLayoutChg chg="modTransition">
          <pc:chgData name="Kijac, Aleksandra" userId="5e96dd00-b266-453b-b543-d9d14ac78b05" providerId="ADAL" clId="{D016AC76-289E-46B2-9932-83CA14C51774}" dt="2026-01-13T23:19:09.465" v="114"/>
          <pc:sldLayoutMkLst>
            <pc:docMk/>
            <pc:sldMasterMk cId="86462094" sldId="2147483678"/>
            <pc:sldLayoutMk cId="3543911191" sldId="2147483689"/>
          </pc:sldLayoutMkLst>
        </pc:sldLayoutChg>
      </pc:sldMasterChg>
      <pc:sldMasterChg chg="modTransition modSldLayout">
        <pc:chgData name="Kijac, Aleksandra" userId="5e96dd00-b266-453b-b543-d9d14ac78b05" providerId="ADAL" clId="{D016AC76-289E-46B2-9932-83CA14C51774}" dt="2026-01-13T23:19:09.465" v="114"/>
        <pc:sldMasterMkLst>
          <pc:docMk/>
          <pc:sldMasterMk cId="843412242" sldId="2147483690"/>
        </pc:sldMasterMkLst>
        <pc:sldLayoutChg chg="modTransition">
          <pc:chgData name="Kijac, Aleksandra" userId="5e96dd00-b266-453b-b543-d9d14ac78b05" providerId="ADAL" clId="{D016AC76-289E-46B2-9932-83CA14C51774}" dt="2026-01-13T23:19:09.465" v="114"/>
          <pc:sldLayoutMkLst>
            <pc:docMk/>
            <pc:sldMasterMk cId="843412242" sldId="2147483690"/>
            <pc:sldLayoutMk cId="1018690790" sldId="2147483691"/>
          </pc:sldLayoutMkLst>
        </pc:sldLayoutChg>
        <pc:sldLayoutChg chg="modTransition">
          <pc:chgData name="Kijac, Aleksandra" userId="5e96dd00-b266-453b-b543-d9d14ac78b05" providerId="ADAL" clId="{D016AC76-289E-46B2-9932-83CA14C51774}" dt="2026-01-13T23:19:09.465" v="114"/>
          <pc:sldLayoutMkLst>
            <pc:docMk/>
            <pc:sldMasterMk cId="843412242" sldId="2147483690"/>
            <pc:sldLayoutMk cId="3191395103" sldId="2147483692"/>
          </pc:sldLayoutMkLst>
        </pc:sldLayoutChg>
        <pc:sldLayoutChg chg="modTransition">
          <pc:chgData name="Kijac, Aleksandra" userId="5e96dd00-b266-453b-b543-d9d14ac78b05" providerId="ADAL" clId="{D016AC76-289E-46B2-9932-83CA14C51774}" dt="2026-01-13T23:19:09.465" v="114"/>
          <pc:sldLayoutMkLst>
            <pc:docMk/>
            <pc:sldMasterMk cId="843412242" sldId="2147483690"/>
            <pc:sldLayoutMk cId="4175292792" sldId="2147483693"/>
          </pc:sldLayoutMkLst>
        </pc:sldLayoutChg>
        <pc:sldLayoutChg chg="modTransition">
          <pc:chgData name="Kijac, Aleksandra" userId="5e96dd00-b266-453b-b543-d9d14ac78b05" providerId="ADAL" clId="{D016AC76-289E-46B2-9932-83CA14C51774}" dt="2026-01-13T23:19:09.465" v="114"/>
          <pc:sldLayoutMkLst>
            <pc:docMk/>
            <pc:sldMasterMk cId="843412242" sldId="2147483690"/>
            <pc:sldLayoutMk cId="3177524786" sldId="2147483694"/>
          </pc:sldLayoutMkLst>
        </pc:sldLayoutChg>
        <pc:sldLayoutChg chg="modTransition">
          <pc:chgData name="Kijac, Aleksandra" userId="5e96dd00-b266-453b-b543-d9d14ac78b05" providerId="ADAL" clId="{D016AC76-289E-46B2-9932-83CA14C51774}" dt="2026-01-13T23:19:09.465" v="114"/>
          <pc:sldLayoutMkLst>
            <pc:docMk/>
            <pc:sldMasterMk cId="843412242" sldId="2147483690"/>
            <pc:sldLayoutMk cId="1000932970" sldId="2147483695"/>
          </pc:sldLayoutMkLst>
        </pc:sldLayoutChg>
        <pc:sldLayoutChg chg="modTransition">
          <pc:chgData name="Kijac, Aleksandra" userId="5e96dd00-b266-453b-b543-d9d14ac78b05" providerId="ADAL" clId="{D016AC76-289E-46B2-9932-83CA14C51774}" dt="2026-01-13T23:19:09.465" v="114"/>
          <pc:sldLayoutMkLst>
            <pc:docMk/>
            <pc:sldMasterMk cId="843412242" sldId="2147483690"/>
            <pc:sldLayoutMk cId="3356173528" sldId="2147483696"/>
          </pc:sldLayoutMkLst>
        </pc:sldLayoutChg>
        <pc:sldLayoutChg chg="modTransition">
          <pc:chgData name="Kijac, Aleksandra" userId="5e96dd00-b266-453b-b543-d9d14ac78b05" providerId="ADAL" clId="{D016AC76-289E-46B2-9932-83CA14C51774}" dt="2026-01-13T23:19:09.465" v="114"/>
          <pc:sldLayoutMkLst>
            <pc:docMk/>
            <pc:sldMasterMk cId="843412242" sldId="2147483690"/>
            <pc:sldLayoutMk cId="2822681339" sldId="2147483697"/>
          </pc:sldLayoutMkLst>
        </pc:sldLayoutChg>
        <pc:sldLayoutChg chg="modTransition">
          <pc:chgData name="Kijac, Aleksandra" userId="5e96dd00-b266-453b-b543-d9d14ac78b05" providerId="ADAL" clId="{D016AC76-289E-46B2-9932-83CA14C51774}" dt="2026-01-13T23:19:09.465" v="114"/>
          <pc:sldLayoutMkLst>
            <pc:docMk/>
            <pc:sldMasterMk cId="843412242" sldId="2147483690"/>
            <pc:sldLayoutMk cId="417321482" sldId="2147483698"/>
          </pc:sldLayoutMkLst>
        </pc:sldLayoutChg>
        <pc:sldLayoutChg chg="modTransition">
          <pc:chgData name="Kijac, Aleksandra" userId="5e96dd00-b266-453b-b543-d9d14ac78b05" providerId="ADAL" clId="{D016AC76-289E-46B2-9932-83CA14C51774}" dt="2026-01-13T23:19:09.465" v="114"/>
          <pc:sldLayoutMkLst>
            <pc:docMk/>
            <pc:sldMasterMk cId="843412242" sldId="2147483690"/>
            <pc:sldLayoutMk cId="2767780207" sldId="2147483699"/>
          </pc:sldLayoutMkLst>
        </pc:sldLayoutChg>
        <pc:sldLayoutChg chg="modTransition">
          <pc:chgData name="Kijac, Aleksandra" userId="5e96dd00-b266-453b-b543-d9d14ac78b05" providerId="ADAL" clId="{D016AC76-289E-46B2-9932-83CA14C51774}" dt="2026-01-13T23:19:09.465" v="114"/>
          <pc:sldLayoutMkLst>
            <pc:docMk/>
            <pc:sldMasterMk cId="843412242" sldId="2147483690"/>
            <pc:sldLayoutMk cId="1818416396" sldId="2147483700"/>
          </pc:sldLayoutMkLst>
        </pc:sldLayoutChg>
        <pc:sldLayoutChg chg="modTransition">
          <pc:chgData name="Kijac, Aleksandra" userId="5e96dd00-b266-453b-b543-d9d14ac78b05" providerId="ADAL" clId="{D016AC76-289E-46B2-9932-83CA14C51774}" dt="2026-01-13T23:19:09.465" v="114"/>
          <pc:sldLayoutMkLst>
            <pc:docMk/>
            <pc:sldMasterMk cId="843412242" sldId="2147483690"/>
            <pc:sldLayoutMk cId="3274300741" sldId="2147483701"/>
          </pc:sldLayoutMkLst>
        </pc:sldLayoutChg>
      </pc:sldMasterChg>
      <pc:sldMasterChg chg="modTransition delSldLayout modSldLayout">
        <pc:chgData name="Kijac, Aleksandra" userId="5e96dd00-b266-453b-b543-d9d14ac78b05" providerId="ADAL" clId="{D016AC76-289E-46B2-9932-83CA14C51774}" dt="2026-01-13T23:19:09.465" v="114"/>
        <pc:sldMasterMkLst>
          <pc:docMk/>
          <pc:sldMasterMk cId="2532183233" sldId="2147483702"/>
        </pc:sldMasterMkLst>
        <pc:sldLayoutChg chg="modTransition">
          <pc:chgData name="Kijac, Aleksandra" userId="5e96dd00-b266-453b-b543-d9d14ac78b05" providerId="ADAL" clId="{D016AC76-289E-46B2-9932-83CA14C51774}" dt="2026-01-13T23:19:09.465" v="114"/>
          <pc:sldLayoutMkLst>
            <pc:docMk/>
            <pc:sldMasterMk cId="2532183233" sldId="2147483702"/>
            <pc:sldLayoutMk cId="77420451" sldId="2147483703"/>
          </pc:sldLayoutMkLst>
        </pc:sldLayoutChg>
        <pc:sldLayoutChg chg="modTransition">
          <pc:chgData name="Kijac, Aleksandra" userId="5e96dd00-b266-453b-b543-d9d14ac78b05" providerId="ADAL" clId="{D016AC76-289E-46B2-9932-83CA14C51774}" dt="2026-01-13T23:19:09.465" v="114"/>
          <pc:sldLayoutMkLst>
            <pc:docMk/>
            <pc:sldMasterMk cId="2532183233" sldId="2147483702"/>
            <pc:sldLayoutMk cId="1244721092" sldId="2147483704"/>
          </pc:sldLayoutMkLst>
        </pc:sldLayoutChg>
        <pc:sldLayoutChg chg="modTransition">
          <pc:chgData name="Kijac, Aleksandra" userId="5e96dd00-b266-453b-b543-d9d14ac78b05" providerId="ADAL" clId="{D016AC76-289E-46B2-9932-83CA14C51774}" dt="2026-01-13T23:19:09.465" v="114"/>
          <pc:sldLayoutMkLst>
            <pc:docMk/>
            <pc:sldMasterMk cId="2532183233" sldId="2147483702"/>
            <pc:sldLayoutMk cId="2438876408" sldId="2147483705"/>
          </pc:sldLayoutMkLst>
        </pc:sldLayoutChg>
        <pc:sldLayoutChg chg="modTransition">
          <pc:chgData name="Kijac, Aleksandra" userId="5e96dd00-b266-453b-b543-d9d14ac78b05" providerId="ADAL" clId="{D016AC76-289E-46B2-9932-83CA14C51774}" dt="2026-01-13T23:19:09.465" v="114"/>
          <pc:sldLayoutMkLst>
            <pc:docMk/>
            <pc:sldMasterMk cId="2532183233" sldId="2147483702"/>
            <pc:sldLayoutMk cId="156030166" sldId="2147483706"/>
          </pc:sldLayoutMkLst>
        </pc:sldLayoutChg>
        <pc:sldLayoutChg chg="modTransition">
          <pc:chgData name="Kijac, Aleksandra" userId="5e96dd00-b266-453b-b543-d9d14ac78b05" providerId="ADAL" clId="{D016AC76-289E-46B2-9932-83CA14C51774}" dt="2026-01-13T23:19:09.465" v="114"/>
          <pc:sldLayoutMkLst>
            <pc:docMk/>
            <pc:sldMasterMk cId="2532183233" sldId="2147483702"/>
            <pc:sldLayoutMk cId="1981467447" sldId="2147483707"/>
          </pc:sldLayoutMkLst>
        </pc:sldLayoutChg>
        <pc:sldLayoutChg chg="modTransition">
          <pc:chgData name="Kijac, Aleksandra" userId="5e96dd00-b266-453b-b543-d9d14ac78b05" providerId="ADAL" clId="{D016AC76-289E-46B2-9932-83CA14C51774}" dt="2026-01-13T23:19:09.465" v="114"/>
          <pc:sldLayoutMkLst>
            <pc:docMk/>
            <pc:sldMasterMk cId="2532183233" sldId="2147483702"/>
            <pc:sldLayoutMk cId="912316674" sldId="2147483708"/>
          </pc:sldLayoutMkLst>
        </pc:sldLayoutChg>
        <pc:sldLayoutChg chg="modTransition">
          <pc:chgData name="Kijac, Aleksandra" userId="5e96dd00-b266-453b-b543-d9d14ac78b05" providerId="ADAL" clId="{D016AC76-289E-46B2-9932-83CA14C51774}" dt="2026-01-13T23:19:09.465" v="114"/>
          <pc:sldLayoutMkLst>
            <pc:docMk/>
            <pc:sldMasterMk cId="2532183233" sldId="2147483702"/>
            <pc:sldLayoutMk cId="2292860605" sldId="2147483709"/>
          </pc:sldLayoutMkLst>
        </pc:sldLayoutChg>
        <pc:sldLayoutChg chg="modTransition">
          <pc:chgData name="Kijac, Aleksandra" userId="5e96dd00-b266-453b-b543-d9d14ac78b05" providerId="ADAL" clId="{D016AC76-289E-46B2-9932-83CA14C51774}" dt="2026-01-13T23:19:09.465" v="114"/>
          <pc:sldLayoutMkLst>
            <pc:docMk/>
            <pc:sldMasterMk cId="2532183233" sldId="2147483702"/>
            <pc:sldLayoutMk cId="2732033871" sldId="2147483710"/>
          </pc:sldLayoutMkLst>
        </pc:sldLayoutChg>
        <pc:sldLayoutChg chg="modTransition">
          <pc:chgData name="Kijac, Aleksandra" userId="5e96dd00-b266-453b-b543-d9d14ac78b05" providerId="ADAL" clId="{D016AC76-289E-46B2-9932-83CA14C51774}" dt="2026-01-13T23:19:09.465" v="114"/>
          <pc:sldLayoutMkLst>
            <pc:docMk/>
            <pc:sldMasterMk cId="2532183233" sldId="2147483702"/>
            <pc:sldLayoutMk cId="211520747" sldId="2147483711"/>
          </pc:sldLayoutMkLst>
        </pc:sldLayoutChg>
        <pc:sldLayoutChg chg="modTransition">
          <pc:chgData name="Kijac, Aleksandra" userId="5e96dd00-b266-453b-b543-d9d14ac78b05" providerId="ADAL" clId="{D016AC76-289E-46B2-9932-83CA14C51774}" dt="2026-01-13T23:19:09.465" v="114"/>
          <pc:sldLayoutMkLst>
            <pc:docMk/>
            <pc:sldMasterMk cId="2532183233" sldId="2147483702"/>
            <pc:sldLayoutMk cId="2833699517" sldId="2147483712"/>
          </pc:sldLayoutMkLst>
        </pc:sldLayoutChg>
        <pc:sldLayoutChg chg="modTransition">
          <pc:chgData name="Kijac, Aleksandra" userId="5e96dd00-b266-453b-b543-d9d14ac78b05" providerId="ADAL" clId="{D016AC76-289E-46B2-9932-83CA14C51774}" dt="2026-01-13T23:19:09.465" v="114"/>
          <pc:sldLayoutMkLst>
            <pc:docMk/>
            <pc:sldMasterMk cId="2532183233" sldId="2147483702"/>
            <pc:sldLayoutMk cId="3767592453" sldId="2147483713"/>
          </pc:sldLayoutMkLst>
        </pc:sldLayoutChg>
        <pc:sldLayoutChg chg="modTransition">
          <pc:chgData name="Kijac, Aleksandra" userId="5e96dd00-b266-453b-b543-d9d14ac78b05" providerId="ADAL" clId="{D016AC76-289E-46B2-9932-83CA14C51774}" dt="2026-01-13T23:19:09.465" v="114"/>
          <pc:sldLayoutMkLst>
            <pc:docMk/>
            <pc:sldMasterMk cId="2532183233" sldId="2147483702"/>
            <pc:sldLayoutMk cId="2636891857" sldId="2147483714"/>
          </pc:sldLayoutMkLst>
        </pc:sldLayoutChg>
        <pc:sldLayoutChg chg="modTransition">
          <pc:chgData name="Kijac, Aleksandra" userId="5e96dd00-b266-453b-b543-d9d14ac78b05" providerId="ADAL" clId="{D016AC76-289E-46B2-9932-83CA14C51774}" dt="2026-01-13T23:19:09.465" v="114"/>
          <pc:sldLayoutMkLst>
            <pc:docMk/>
            <pc:sldMasterMk cId="2532183233" sldId="2147483702"/>
            <pc:sldLayoutMk cId="1580419368" sldId="2147483715"/>
          </pc:sldLayoutMkLst>
        </pc:sldLayoutChg>
        <pc:sldLayoutChg chg="modTransition">
          <pc:chgData name="Kijac, Aleksandra" userId="5e96dd00-b266-453b-b543-d9d14ac78b05" providerId="ADAL" clId="{D016AC76-289E-46B2-9932-83CA14C51774}" dt="2026-01-13T23:19:09.465" v="114"/>
          <pc:sldLayoutMkLst>
            <pc:docMk/>
            <pc:sldMasterMk cId="2532183233" sldId="2147483702"/>
            <pc:sldLayoutMk cId="183611086" sldId="2147483716"/>
          </pc:sldLayoutMkLst>
        </pc:sldLayoutChg>
        <pc:sldLayoutChg chg="modTransition">
          <pc:chgData name="Kijac, Aleksandra" userId="5e96dd00-b266-453b-b543-d9d14ac78b05" providerId="ADAL" clId="{D016AC76-289E-46B2-9932-83CA14C51774}" dt="2026-01-13T23:19:09.465" v="114"/>
          <pc:sldLayoutMkLst>
            <pc:docMk/>
            <pc:sldMasterMk cId="2532183233" sldId="2147483702"/>
            <pc:sldLayoutMk cId="3929154323" sldId="2147483717"/>
          </pc:sldLayoutMkLst>
        </pc:sldLayoutChg>
        <pc:sldLayoutChg chg="modTransition">
          <pc:chgData name="Kijac, Aleksandra" userId="5e96dd00-b266-453b-b543-d9d14ac78b05" providerId="ADAL" clId="{D016AC76-289E-46B2-9932-83CA14C51774}" dt="2026-01-13T23:19:09.465" v="114"/>
          <pc:sldLayoutMkLst>
            <pc:docMk/>
            <pc:sldMasterMk cId="2532183233" sldId="2147483702"/>
            <pc:sldLayoutMk cId="1722834507" sldId="2147483718"/>
          </pc:sldLayoutMkLst>
        </pc:sldLayoutChg>
        <pc:sldLayoutChg chg="modTransition">
          <pc:chgData name="Kijac, Aleksandra" userId="5e96dd00-b266-453b-b543-d9d14ac78b05" providerId="ADAL" clId="{D016AC76-289E-46B2-9932-83CA14C51774}" dt="2026-01-13T23:19:09.465" v="114"/>
          <pc:sldLayoutMkLst>
            <pc:docMk/>
            <pc:sldMasterMk cId="2532183233" sldId="2147483702"/>
            <pc:sldLayoutMk cId="78219848" sldId="2147483719"/>
          </pc:sldLayoutMkLst>
        </pc:sldLayoutChg>
        <pc:sldLayoutChg chg="modTransition">
          <pc:chgData name="Kijac, Aleksandra" userId="5e96dd00-b266-453b-b543-d9d14ac78b05" providerId="ADAL" clId="{D016AC76-289E-46B2-9932-83CA14C51774}" dt="2026-01-13T23:19:09.465" v="114"/>
          <pc:sldLayoutMkLst>
            <pc:docMk/>
            <pc:sldMasterMk cId="2532183233" sldId="2147483702"/>
            <pc:sldLayoutMk cId="3410475964" sldId="2147483720"/>
          </pc:sldLayoutMkLst>
        </pc:sldLayoutChg>
        <pc:sldLayoutChg chg="del">
          <pc:chgData name="Kijac, Aleksandra" userId="5e96dd00-b266-453b-b543-d9d14ac78b05" providerId="ADAL" clId="{D016AC76-289E-46B2-9932-83CA14C51774}" dt="2026-01-13T22:48:56.560" v="21" actId="47"/>
          <pc:sldLayoutMkLst>
            <pc:docMk/>
            <pc:sldMasterMk cId="2532183233" sldId="2147483702"/>
            <pc:sldLayoutMk cId="1186782902" sldId="2147483721"/>
          </pc:sldLayoutMkLst>
        </pc:sldLayoutChg>
      </pc:sldMasterChg>
      <pc:sldMasterChg chg="del delSldLayout">
        <pc:chgData name="Kijac, Aleksandra" userId="5e96dd00-b266-453b-b543-d9d14ac78b05" providerId="ADAL" clId="{D016AC76-289E-46B2-9932-83CA14C51774}" dt="2026-01-13T23:02:42.426" v="74" actId="47"/>
        <pc:sldMasterMkLst>
          <pc:docMk/>
          <pc:sldMasterMk cId="682275926" sldId="2147483722"/>
        </pc:sldMasterMkLst>
        <pc:sldLayoutChg chg="del">
          <pc:chgData name="Kijac, Aleksandra" userId="5e96dd00-b266-453b-b543-d9d14ac78b05" providerId="ADAL" clId="{D016AC76-289E-46B2-9932-83CA14C51774}" dt="2026-01-13T23:02:42.426" v="74" actId="47"/>
          <pc:sldLayoutMkLst>
            <pc:docMk/>
            <pc:sldMasterMk cId="682275926" sldId="2147483722"/>
            <pc:sldLayoutMk cId="3745210451" sldId="2147483723"/>
          </pc:sldLayoutMkLst>
        </pc:sldLayoutChg>
        <pc:sldLayoutChg chg="del">
          <pc:chgData name="Kijac, Aleksandra" userId="5e96dd00-b266-453b-b543-d9d14ac78b05" providerId="ADAL" clId="{D016AC76-289E-46B2-9932-83CA14C51774}" dt="2026-01-13T23:02:42.426" v="74" actId="47"/>
          <pc:sldLayoutMkLst>
            <pc:docMk/>
            <pc:sldMasterMk cId="682275926" sldId="2147483722"/>
            <pc:sldLayoutMk cId="1262382500" sldId="2147483724"/>
          </pc:sldLayoutMkLst>
        </pc:sldLayoutChg>
        <pc:sldLayoutChg chg="del">
          <pc:chgData name="Kijac, Aleksandra" userId="5e96dd00-b266-453b-b543-d9d14ac78b05" providerId="ADAL" clId="{D016AC76-289E-46B2-9932-83CA14C51774}" dt="2026-01-13T23:02:42.426" v="74" actId="47"/>
          <pc:sldLayoutMkLst>
            <pc:docMk/>
            <pc:sldMasterMk cId="682275926" sldId="2147483722"/>
            <pc:sldLayoutMk cId="501126828" sldId="2147483725"/>
          </pc:sldLayoutMkLst>
        </pc:sldLayoutChg>
        <pc:sldLayoutChg chg="del">
          <pc:chgData name="Kijac, Aleksandra" userId="5e96dd00-b266-453b-b543-d9d14ac78b05" providerId="ADAL" clId="{D016AC76-289E-46B2-9932-83CA14C51774}" dt="2026-01-13T23:02:42.426" v="74" actId="47"/>
          <pc:sldLayoutMkLst>
            <pc:docMk/>
            <pc:sldMasterMk cId="682275926" sldId="2147483722"/>
            <pc:sldLayoutMk cId="2318984226" sldId="2147483726"/>
          </pc:sldLayoutMkLst>
        </pc:sldLayoutChg>
        <pc:sldLayoutChg chg="del">
          <pc:chgData name="Kijac, Aleksandra" userId="5e96dd00-b266-453b-b543-d9d14ac78b05" providerId="ADAL" clId="{D016AC76-289E-46B2-9932-83CA14C51774}" dt="2026-01-13T23:02:42.426" v="74" actId="47"/>
          <pc:sldLayoutMkLst>
            <pc:docMk/>
            <pc:sldMasterMk cId="682275926" sldId="2147483722"/>
            <pc:sldLayoutMk cId="2702181435" sldId="2147483727"/>
          </pc:sldLayoutMkLst>
        </pc:sldLayoutChg>
      </pc:sldMasterChg>
    </pc:docChg>
  </pc:docChgLst>
  <pc:docChgLst>
    <pc:chgData name="Sohela Shah" userId="21785249545_tp_box_2" providerId="OAuth2" clId="{60169091-40BE-5615-AB73-7F3C31A750C9}"/>
    <pc:docChg chg="custSel modSld">
      <pc:chgData name="Sohela Shah" userId="21785249545_tp_box_2" providerId="OAuth2" clId="{60169091-40BE-5615-AB73-7F3C31A750C9}" dt="2026-01-13T18:10:55.569" v="19" actId="20577"/>
      <pc:docMkLst>
        <pc:docMk/>
      </pc:docMkLst>
      <pc:sldChg chg="modSp mod">
        <pc:chgData name="Sohela Shah" userId="21785249545_tp_box_2" providerId="OAuth2" clId="{60169091-40BE-5615-AB73-7F3C31A750C9}" dt="2026-01-13T18:10:55.569" v="19" actId="20577"/>
        <pc:sldMkLst>
          <pc:docMk/>
          <pc:sldMk cId="0" sldId="273"/>
        </pc:sldMkLst>
        <pc:spChg chg="mod">
          <ac:chgData name="Sohela Shah" userId="21785249545_tp_box_2" providerId="OAuth2" clId="{60169091-40BE-5615-AB73-7F3C31A750C9}" dt="2026-01-13T18:10:55.569" v="19" actId="20577"/>
          <ac:spMkLst>
            <pc:docMk/>
            <pc:sldMk cId="0" sldId="273"/>
            <ac:spMk id="10" creationId="{00000000-0000-0000-0000-000000000000}"/>
          </ac:spMkLst>
        </pc:spChg>
      </pc:sldChg>
      <pc:sldChg chg="modSp mod">
        <pc:chgData name="Sohela Shah" userId="21785249545_tp_box_2" providerId="OAuth2" clId="{60169091-40BE-5615-AB73-7F3C31A750C9}" dt="2026-01-13T18:08:30.566" v="0" actId="313"/>
        <pc:sldMkLst>
          <pc:docMk/>
          <pc:sldMk cId="3119675899" sldId="2067520375"/>
        </pc:sldMkLst>
        <pc:spChg chg="mod">
          <ac:chgData name="Sohela Shah" userId="21785249545_tp_box_2" providerId="OAuth2" clId="{60169091-40BE-5615-AB73-7F3C31A750C9}" dt="2026-01-13T18:08:30.566" v="0" actId="313"/>
          <ac:spMkLst>
            <pc:docMk/>
            <pc:sldMk cId="3119675899" sldId="2067520375"/>
            <ac:spMk id="9" creationId="{180AFD5A-0C71-A6D0-FA0F-08F24A4D4711}"/>
          </ac:spMkLst>
        </pc:spChg>
      </pc:sldChg>
      <pc:sldChg chg="modSp mod">
        <pc:chgData name="Sohela Shah" userId="21785249545_tp_box_2" providerId="OAuth2" clId="{60169091-40BE-5615-AB73-7F3C31A750C9}" dt="2026-01-13T18:08:53.371" v="1" actId="313"/>
        <pc:sldMkLst>
          <pc:docMk/>
          <pc:sldMk cId="4065784532" sldId="2067520396"/>
        </pc:sldMkLst>
        <pc:spChg chg="mod">
          <ac:chgData name="Sohela Shah" userId="21785249545_tp_box_2" providerId="OAuth2" clId="{60169091-40BE-5615-AB73-7F3C31A750C9}" dt="2026-01-13T18:08:53.371" v="1" actId="313"/>
          <ac:spMkLst>
            <pc:docMk/>
            <pc:sldMk cId="4065784532" sldId="2067520396"/>
            <ac:spMk id="15" creationId="{DE875891-EB05-6FF9-4788-F4B099373304}"/>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5969367695385911E-2"/>
          <c:y val="5.8217015637651498E-2"/>
          <c:w val="0.86974706627807408"/>
          <c:h val="0.83833683771936418"/>
        </c:manualLayout>
      </c:layout>
      <c:barChart>
        <c:barDir val="col"/>
        <c:grouping val="clustered"/>
        <c:varyColors val="0"/>
        <c:ser>
          <c:idx val="0"/>
          <c:order val="0"/>
          <c:tx>
            <c:v>STMC-103H (n=86)</c:v>
          </c:tx>
          <c:spPr>
            <a:solidFill>
              <a:schemeClr val="accent1"/>
            </a:solidFill>
            <a:ln>
              <a:noFill/>
            </a:ln>
            <a:effectLst/>
          </c:spPr>
          <c:invertIfNegative val="0"/>
          <c:dPt>
            <c:idx val="0"/>
            <c:invertIfNegative val="0"/>
            <c:bubble3D val="0"/>
            <c:spPr>
              <a:solidFill>
                <a:srgbClr val="222073"/>
              </a:solidFill>
              <a:ln>
                <a:noFill/>
              </a:ln>
              <a:effectLst/>
            </c:spPr>
            <c:extLst>
              <c:ext xmlns:c16="http://schemas.microsoft.com/office/drawing/2014/chart" uri="{C3380CC4-5D6E-409C-BE32-E72D297353CC}">
                <c16:uniqueId val="{00000001-C15B-E244-8CF1-552D7DF4C71E}"/>
              </c:ext>
            </c:extLst>
          </c:dPt>
          <c:dLbls>
            <c:dLbl>
              <c:idx val="0"/>
              <c:layout>
                <c:manualLayout>
                  <c:x val="-6.1201642389223446E-3"/>
                  <c:y val="3.4026847739807187E-2"/>
                </c:manualLayout>
              </c:layout>
              <c:tx>
                <c:rich>
                  <a:bodyPr rot="0" spcFirstLastPara="1" vertOverflow="ellipsis" vert="horz" wrap="square" lIns="38100" tIns="19050" rIns="38100" bIns="19050" anchor="ctr" anchorCtr="1">
                    <a:noAutofit/>
                  </a:bodyPr>
                  <a:lstStyle/>
                  <a:p>
                    <a:pPr>
                      <a:defRPr sz="1200" b="1" i="0" u="none" strike="noStrike" kern="1200" baseline="0">
                        <a:solidFill>
                          <a:schemeClr val="tx2"/>
                        </a:solidFill>
                        <a:latin typeface="+mn-lt"/>
                        <a:ea typeface="+mn-ea"/>
                        <a:cs typeface="+mn-cs"/>
                      </a:defRPr>
                    </a:pPr>
                    <a:fld id="{3C1313E1-3D53-734D-ABC5-E96E3D25302F}" type="VALUE">
                      <a:rPr lang="en-US" sz="1200"/>
                      <a:pPr>
                        <a:defRPr sz="1200" b="1">
                          <a:solidFill>
                            <a:schemeClr val="tx2"/>
                          </a:solidFill>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0.25223152430884899"/>
                      <c:h val="0.14338505214536681"/>
                    </c:manualLayout>
                  </c15:layout>
                  <c15:dlblFieldTable/>
                  <c15:showDataLabelsRange val="0"/>
                </c:ext>
                <c:ext xmlns:c16="http://schemas.microsoft.com/office/drawing/2014/chart" uri="{C3380CC4-5D6E-409C-BE32-E72D297353CC}">
                  <c16:uniqueId val="{00000001-C15B-E244-8CF1-552D7DF4C71E}"/>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'source data D336 final'!$B$5</c:f>
              <c:numCache>
                <c:formatCode>0.0%</c:formatCode>
                <c:ptCount val="1"/>
                <c:pt idx="0">
                  <c:v>0.23300000000000001</c:v>
                </c:pt>
              </c:numCache>
            </c:numRef>
          </c:cat>
          <c:val>
            <c:numRef>
              <c:f>'source data D336 final'!$B$5</c:f>
              <c:numCache>
                <c:formatCode>0.0%</c:formatCode>
                <c:ptCount val="1"/>
                <c:pt idx="0">
                  <c:v>0.23300000000000001</c:v>
                </c:pt>
              </c:numCache>
            </c:numRef>
          </c:val>
          <c:extLst>
            <c:ext xmlns:c16="http://schemas.microsoft.com/office/drawing/2014/chart" uri="{C3380CC4-5D6E-409C-BE32-E72D297353CC}">
              <c16:uniqueId val="{00000002-C15B-E244-8CF1-552D7DF4C71E}"/>
            </c:ext>
          </c:extLst>
        </c:ser>
        <c:ser>
          <c:idx val="1"/>
          <c:order val="1"/>
          <c:tx>
            <c:v>Placebo (n=72)</c:v>
          </c:tx>
          <c:spPr>
            <a:solidFill>
              <a:schemeClr val="accent2"/>
            </a:solidFill>
            <a:ln>
              <a:noFill/>
            </a:ln>
            <a:effectLst/>
          </c:spPr>
          <c:invertIfNegative val="0"/>
          <c:dPt>
            <c:idx val="0"/>
            <c:invertIfNegative val="0"/>
            <c:bubble3D val="0"/>
            <c:spPr>
              <a:solidFill>
                <a:srgbClr val="535353">
                  <a:lumMod val="60000"/>
                  <a:lumOff val="40000"/>
                </a:srgbClr>
              </a:solidFill>
              <a:ln>
                <a:noFill/>
              </a:ln>
              <a:effectLst/>
            </c:spPr>
            <c:extLst>
              <c:ext xmlns:c16="http://schemas.microsoft.com/office/drawing/2014/chart" uri="{C3380CC4-5D6E-409C-BE32-E72D297353CC}">
                <c16:uniqueId val="{00000004-C15B-E244-8CF1-552D7DF4C71E}"/>
              </c:ext>
            </c:extLst>
          </c:dPt>
          <c:dLbls>
            <c:dLbl>
              <c:idx val="0"/>
              <c:layout>
                <c:manualLayout>
                  <c:x val="-2.7681933032365877E-3"/>
                  <c:y val="2.6425641570220721E-2"/>
                </c:manualLayout>
              </c:layout>
              <c:tx>
                <c:rich>
                  <a:bodyPr/>
                  <a:lstStyle/>
                  <a:p>
                    <a:fld id="{E52D7713-5834-EE40-BEE9-1EDE6E1C5C2F}" type="VALUE">
                      <a:rPr lang="en-US">
                        <a:latin typeface="Tenorite" pitchFamily="2" charset="0"/>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manualLayout>
                      <c:w val="0.29005672566198848"/>
                      <c:h val="0.15667178787061561"/>
                    </c:manualLayout>
                  </c15:layout>
                  <c15:dlblFieldTable/>
                  <c15:showDataLabelsRange val="0"/>
                </c:ext>
                <c:ext xmlns:c16="http://schemas.microsoft.com/office/drawing/2014/chart" uri="{C3380CC4-5D6E-409C-BE32-E72D297353CC}">
                  <c16:uniqueId val="{00000004-C15B-E244-8CF1-552D7DF4C71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'source data D336 final'!$C$5</c:f>
              <c:numCache>
                <c:formatCode>0.0%</c:formatCode>
                <c:ptCount val="1"/>
                <c:pt idx="0">
                  <c:v>0.43099999999999999</c:v>
                </c:pt>
              </c:numCache>
            </c:numRef>
          </c:val>
          <c:extLst>
            <c:ext xmlns:c16="http://schemas.microsoft.com/office/drawing/2014/chart" uri="{C3380CC4-5D6E-409C-BE32-E72D297353CC}">
              <c16:uniqueId val="{00000005-C15B-E244-8CF1-552D7DF4C71E}"/>
            </c:ext>
          </c:extLst>
        </c:ser>
        <c:dLbls>
          <c:dLblPos val="outEnd"/>
          <c:showLegendKey val="0"/>
          <c:showVal val="1"/>
          <c:showCatName val="0"/>
          <c:showSerName val="0"/>
          <c:showPercent val="0"/>
          <c:showBubbleSize val="0"/>
        </c:dLbls>
        <c:gapWidth val="49"/>
        <c:overlap val="-27"/>
        <c:axId val="1648309792"/>
        <c:axId val="1648308352"/>
      </c:barChart>
      <c:catAx>
        <c:axId val="1648309792"/>
        <c:scaling>
          <c:orientation val="minMax"/>
        </c:scaling>
        <c:delete val="1"/>
        <c:axPos val="b"/>
        <c:numFmt formatCode="0.0%" sourceLinked="1"/>
        <c:majorTickMark val="none"/>
        <c:minorTickMark val="none"/>
        <c:tickLblPos val="nextTo"/>
        <c:crossAx val="1648308352"/>
        <c:crosses val="autoZero"/>
        <c:auto val="1"/>
        <c:lblAlgn val="ctr"/>
        <c:lblOffset val="100"/>
        <c:noMultiLvlLbl val="0"/>
      </c:catAx>
      <c:valAx>
        <c:axId val="16483083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6483097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'source data D336 final'!$B$24</c:f>
              <c:strCache>
                <c:ptCount val="1"/>
                <c:pt idx="0">
                  <c:v>STMC-103H (n=86)</c:v>
                </c:pt>
              </c:strCache>
            </c:strRef>
          </c:tx>
          <c:spPr>
            <a:solidFill>
              <a:srgbClr val="222073"/>
            </a:solidFill>
            <a:ln>
              <a:noFill/>
            </a:ln>
            <a:effectLst/>
          </c:spPr>
          <c:invertIfNegative val="0"/>
          <c:dLbls>
            <c:dLbl>
              <c:idx val="0"/>
              <c:layout>
                <c:manualLayout>
                  <c:x val="0"/>
                  <c:y val="1.4556044927748301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7D6-6549-B555-B1DB194195B1}"/>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'source data D336 final'!$C$28</c:f>
              <c:numCache>
                <c:formatCode>0.0%</c:formatCode>
                <c:ptCount val="1"/>
                <c:pt idx="0">
                  <c:v>0.16700000000000001</c:v>
                </c:pt>
              </c:numCache>
            </c:numRef>
          </c:cat>
          <c:val>
            <c:numRef>
              <c:f>'source data D336 final'!$B$28</c:f>
              <c:numCache>
                <c:formatCode>0.0%</c:formatCode>
                <c:ptCount val="1"/>
                <c:pt idx="0">
                  <c:v>4.7E-2</c:v>
                </c:pt>
              </c:numCache>
            </c:numRef>
          </c:val>
          <c:extLst>
            <c:ext xmlns:c16="http://schemas.microsoft.com/office/drawing/2014/chart" uri="{C3380CC4-5D6E-409C-BE32-E72D297353CC}">
              <c16:uniqueId val="{00000001-67D6-6549-B555-B1DB194195B1}"/>
            </c:ext>
          </c:extLst>
        </c:ser>
        <c:ser>
          <c:idx val="1"/>
          <c:order val="1"/>
          <c:tx>
            <c:strRef>
              <c:f>'source data D336 final'!$C$24</c:f>
              <c:strCache>
                <c:ptCount val="1"/>
                <c:pt idx="0">
                  <c:v>Placebo (n=72)</c:v>
                </c:pt>
              </c:strCache>
            </c:strRef>
          </c:tx>
          <c:spPr>
            <a:solidFill>
              <a:schemeClr val="accent2"/>
            </a:solidFill>
            <a:ln>
              <a:noFill/>
            </a:ln>
            <a:effectLst/>
          </c:spPr>
          <c:invertIfNegative val="0"/>
          <c:dPt>
            <c:idx val="0"/>
            <c:invertIfNegative val="0"/>
            <c:bubble3D val="0"/>
            <c:spPr>
              <a:solidFill>
                <a:srgbClr val="535353">
                  <a:lumMod val="60000"/>
                  <a:lumOff val="40000"/>
                </a:srgbClr>
              </a:solidFill>
              <a:ln>
                <a:noFill/>
              </a:ln>
              <a:effectLst/>
            </c:spPr>
            <c:extLst>
              <c:ext xmlns:c16="http://schemas.microsoft.com/office/drawing/2014/chart" uri="{C3380CC4-5D6E-409C-BE32-E72D297353CC}">
                <c16:uniqueId val="{00000003-67D6-6549-B555-B1DB194195B1}"/>
              </c:ext>
            </c:extLst>
          </c:dPt>
          <c:dLbls>
            <c:dLbl>
              <c:idx val="0"/>
              <c:layout>
                <c:manualLayout>
                  <c:x val="-9.3476012239715744E-3"/>
                  <c:y val="-4.2211997374132816E-3"/>
                </c:manualLayout>
              </c:layout>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0.26341540249151602"/>
                      <c:h val="0.13573316863930571"/>
                    </c:manualLayout>
                  </c15:layout>
                </c:ext>
                <c:ext xmlns:c16="http://schemas.microsoft.com/office/drawing/2014/chart" uri="{C3380CC4-5D6E-409C-BE32-E72D297353CC}">
                  <c16:uniqueId val="{00000003-67D6-6549-B555-B1DB194195B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'source data D336 final'!$C$28</c:f>
              <c:numCache>
                <c:formatCode>0.0%</c:formatCode>
                <c:ptCount val="1"/>
                <c:pt idx="0">
                  <c:v>0.16700000000000001</c:v>
                </c:pt>
              </c:numCache>
            </c:numRef>
          </c:cat>
          <c:val>
            <c:numRef>
              <c:f>'source data D336 final'!$C$28</c:f>
              <c:numCache>
                <c:formatCode>0.0%</c:formatCode>
                <c:ptCount val="1"/>
                <c:pt idx="0">
                  <c:v>0.16700000000000001</c:v>
                </c:pt>
              </c:numCache>
            </c:numRef>
          </c:val>
          <c:extLst>
            <c:ext xmlns:c16="http://schemas.microsoft.com/office/drawing/2014/chart" uri="{C3380CC4-5D6E-409C-BE32-E72D297353CC}">
              <c16:uniqueId val="{00000004-67D6-6549-B555-B1DB194195B1}"/>
            </c:ext>
          </c:extLst>
        </c:ser>
        <c:dLbls>
          <c:dLblPos val="outEnd"/>
          <c:showLegendKey val="0"/>
          <c:showVal val="1"/>
          <c:showCatName val="0"/>
          <c:showSerName val="0"/>
          <c:showPercent val="0"/>
          <c:showBubbleSize val="0"/>
        </c:dLbls>
        <c:gapWidth val="49"/>
        <c:overlap val="-27"/>
        <c:axId val="1647983296"/>
        <c:axId val="1647981376"/>
      </c:barChart>
      <c:catAx>
        <c:axId val="1647983296"/>
        <c:scaling>
          <c:orientation val="minMax"/>
        </c:scaling>
        <c:delete val="1"/>
        <c:axPos val="b"/>
        <c:numFmt formatCode="0.0%" sourceLinked="1"/>
        <c:majorTickMark val="none"/>
        <c:minorTickMark val="none"/>
        <c:tickLblPos val="nextTo"/>
        <c:crossAx val="1647981376"/>
        <c:crosses val="autoZero"/>
        <c:auto val="1"/>
        <c:lblAlgn val="ctr"/>
        <c:lblOffset val="100"/>
        <c:noMultiLvlLbl val="0"/>
      </c:catAx>
      <c:valAx>
        <c:axId val="16479813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6479832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73207BAD-989C-47D7-B35B-49E4AEDE0F46}" type="datetimeFigureOut">
              <a:rPr lang="en-US" smtClean="0"/>
              <a:t>1/13/2026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C0CC0349-C7B6-436B-B17F-CB5C5CA0AC0D}" type="slidenum">
              <a:rPr lang="en-US" smtClean="0"/>
              <a:t>‹#›</a:t>
            </a:fld>
            <a:endParaRPr lang="en-US"/>
          </a:p>
        </p:txBody>
      </p:sp>
    </p:spTree>
    <p:extLst>
      <p:ext uri="{BB962C8B-B14F-4D97-AF65-F5344CB8AC3E}">
        <p14:creationId xmlns:p14="http://schemas.microsoft.com/office/powerpoint/2010/main" val="1061378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524D5-98C8-AF5A-E8FB-4BDD1BC0C6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A6FCF-A269-E860-6F5E-614A354181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D57C26-F107-B8A2-91E3-3979B9C32C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525C65-1743-7CEC-45A6-5AFA427BB1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71626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7AF47-E2CD-EE5B-E285-E39733E017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185E0F-E50B-5250-1DE7-E7651ACCFE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9F93EC-56C9-0F26-170A-3F9E16A32DA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F312EB-4FFF-7EBD-B901-E72A910B4A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51496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DB83B7-E8FB-E249-BE67-082407724FFA}" type="slidenum">
              <a:rPr lang="en-US" smtClean="0"/>
              <a:t>12</a:t>
            </a:fld>
            <a:endParaRPr lang="en-US"/>
          </a:p>
        </p:txBody>
      </p:sp>
    </p:spTree>
    <p:extLst>
      <p:ext uri="{BB962C8B-B14F-4D97-AF65-F5344CB8AC3E}">
        <p14:creationId xmlns:p14="http://schemas.microsoft.com/office/powerpoint/2010/main" val="10152246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9699-A307-DB6A-D0D4-B140B7CCB8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EA97A1-5D5C-14FB-B4C4-134ED7C93B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305AEB-EB5E-4AB4-B2F6-C7A40DEFD6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294C1C-B18B-3F9D-3F4C-491C317D15CB}"/>
              </a:ext>
            </a:extLst>
          </p:cNvPr>
          <p:cNvSpPr>
            <a:spLocks noGrp="1"/>
          </p:cNvSpPr>
          <p:nvPr>
            <p:ph type="sldNum" sz="quarter" idx="5"/>
          </p:nvPr>
        </p:nvSpPr>
        <p:spPr/>
        <p:txBody>
          <a:bodyPr/>
          <a:lstStyle/>
          <a:p>
            <a:pPr defTabSz="966612">
              <a:defRPr/>
            </a:pPr>
            <a:fld id="{61DB83B7-E8FB-E249-BE67-082407724FFA}" type="slidenum">
              <a:rPr lang="en-US" kern="0">
                <a:solidFill>
                  <a:sysClr val="windowText" lastClr="000000"/>
                </a:solidFill>
                <a:latin typeface="Aptos" panose="02110004020202020204"/>
              </a:rPr>
              <a:pPr defTabSz="966612">
                <a:defRPr/>
              </a:pPr>
              <a:t>13</a:t>
            </a:fld>
            <a:endParaRPr lang="en-US" kern="0">
              <a:solidFill>
                <a:sysClr val="windowText" lastClr="000000"/>
              </a:solidFill>
              <a:latin typeface="Aptos" panose="02110004020202020204"/>
            </a:endParaRPr>
          </a:p>
        </p:txBody>
      </p:sp>
    </p:spTree>
    <p:extLst>
      <p:ext uri="{BB962C8B-B14F-4D97-AF65-F5344CB8AC3E}">
        <p14:creationId xmlns:p14="http://schemas.microsoft.com/office/powerpoint/2010/main" val="3849493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SF2026-058 </a:t>
            </a:r>
          </a:p>
          <a:p>
            <a:r>
              <a:rPr lang="en-US"/>
              <a:t>Lei Wan</a:t>
            </a:r>
          </a:p>
        </p:txBody>
      </p:sp>
      <p:sp>
        <p:nvSpPr>
          <p:cNvPr id="4" name="Slide Number Placeholder 3"/>
          <p:cNvSpPr>
            <a:spLocks noGrp="1"/>
          </p:cNvSpPr>
          <p:nvPr>
            <p:ph type="sldNum" sz="quarter" idx="5"/>
          </p:nvPr>
        </p:nvSpPr>
        <p:spPr/>
        <p:txBody>
          <a:bodyPr/>
          <a:lstStyle/>
          <a:p>
            <a:fld id="{3546E183-4FF8-4DCA-9E0F-33B82A8D0288}" type="slidenum">
              <a:rPr lang="en-US" smtClean="0"/>
              <a:t>15</a:t>
            </a:fld>
            <a:endParaRPr lang="en-US"/>
          </a:p>
        </p:txBody>
      </p:sp>
    </p:spTree>
    <p:extLst>
      <p:ext uri="{BB962C8B-B14F-4D97-AF65-F5344CB8AC3E}">
        <p14:creationId xmlns:p14="http://schemas.microsoft.com/office/powerpoint/2010/main" val="119200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new content onto the template of the slide</a:t>
            </a:r>
          </a:p>
        </p:txBody>
      </p:sp>
      <p:sp>
        <p:nvSpPr>
          <p:cNvPr id="4" name="Slide Number Placeholder 3"/>
          <p:cNvSpPr>
            <a:spLocks noGrp="1"/>
          </p:cNvSpPr>
          <p:nvPr>
            <p:ph type="sldNum" sz="quarter" idx="5"/>
          </p:nvPr>
        </p:nvSpPr>
        <p:spPr/>
        <p:txBody>
          <a:bodyPr/>
          <a:lstStyle/>
          <a:p>
            <a:fld id="{C0CC0349-C7B6-436B-B17F-CB5C5CA0AC0D}" type="slidenum">
              <a:rPr lang="en-US" smtClean="0"/>
              <a:t>16</a:t>
            </a:fld>
            <a:endParaRPr lang="en-US"/>
          </a:p>
        </p:txBody>
      </p:sp>
    </p:spTree>
    <p:extLst>
      <p:ext uri="{BB962C8B-B14F-4D97-AF65-F5344CB8AC3E}">
        <p14:creationId xmlns:p14="http://schemas.microsoft.com/office/powerpoint/2010/main" val="711233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defTabSz="966612">
              <a:defRPr/>
            </a:pPr>
            <a:fld id="{F976A6A6-7D23-4BA9-B192-53107910C054}" type="slidenum">
              <a:rPr lang="en-US">
                <a:solidFill>
                  <a:prstClr val="black"/>
                </a:solidFill>
                <a:latin typeface="Calibri" panose="020F0502020204030204"/>
              </a:rPr>
              <a:pPr defTabSz="966612">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16482396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07813-900B-58FD-AF85-C550EC8A57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2398DC-1A04-AFFF-B0FB-AA82CB92AE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573C27-BE30-78E2-CF01-14D708FA320B}"/>
              </a:ext>
            </a:extLst>
          </p:cNvPr>
          <p:cNvSpPr>
            <a:spLocks noGrp="1"/>
          </p:cNvSpPr>
          <p:nvPr>
            <p:ph type="body" idx="1"/>
          </p:nvPr>
        </p:nvSpPr>
        <p:spPr/>
        <p:txBody>
          <a:bodyPr/>
          <a:lstStyle/>
          <a:p>
            <a:r>
              <a:rPr lang="en-US" dirty="0"/>
              <a:t>cleared</a:t>
            </a:r>
          </a:p>
        </p:txBody>
      </p:sp>
      <p:sp>
        <p:nvSpPr>
          <p:cNvPr id="4" name="Slide Number Placeholder 3">
            <a:extLst>
              <a:ext uri="{FF2B5EF4-FFF2-40B4-BE49-F238E27FC236}">
                <a16:creationId xmlns:a16="http://schemas.microsoft.com/office/drawing/2014/main" id="{4F9007F8-E3A0-1491-40A5-A24F12C6EDB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20943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731520" y="4620577"/>
            <a:ext cx="5852160" cy="3780473"/>
          </a:xfrm>
          <a:prstGeom prst="rect">
            <a:avLst/>
          </a:prstGeom>
          <a:noFill/>
          <a:ln>
            <a:noFill/>
          </a:ln>
        </p:spPr>
        <p:txBody>
          <a:bodyPr spcFirstLastPara="1" wrap="square" lIns="96645" tIns="48309" rIns="96645" bIns="48309" anchor="t" anchorCtr="0">
            <a:noAutofit/>
          </a:bodyPr>
          <a:lstStyle/>
          <a:p>
            <a:endParaRPr/>
          </a:p>
        </p:txBody>
      </p:sp>
      <p:sp>
        <p:nvSpPr>
          <p:cNvPr id="87" name="Google Shape;87;p1:notes"/>
          <p:cNvSpPr txBox="1">
            <a:spLocks noGrp="1"/>
          </p:cNvSpPr>
          <p:nvPr>
            <p:ph type="sldNum" idx="12"/>
          </p:nvPr>
        </p:nvSpPr>
        <p:spPr>
          <a:xfrm>
            <a:off x="4143587" y="9119474"/>
            <a:ext cx="3169920" cy="481726"/>
          </a:xfrm>
          <a:prstGeom prst="rect">
            <a:avLst/>
          </a:prstGeom>
          <a:noFill/>
          <a:ln>
            <a:noFill/>
          </a:ln>
        </p:spPr>
        <p:txBody>
          <a:bodyPr spcFirstLastPara="1" wrap="square" lIns="96645" tIns="48309" rIns="96645" bIns="48309" anchor="b" anchorCtr="0">
            <a:noAutofit/>
          </a:bodyPr>
          <a:lstStyle/>
          <a:p>
            <a:pPr defTabSz="966612">
              <a:buClr>
                <a:srgbClr val="000000"/>
              </a:buClr>
              <a:buSzPts val="1200"/>
              <a:defRPr/>
            </a:pPr>
            <a:fld id="{00000000-1234-1234-1234-123412341234}" type="slidenum">
              <a:rPr lang="en-US">
                <a:solidFill>
                  <a:srgbClr val="000000"/>
                </a:solidFill>
                <a:latin typeface="Calibri"/>
                <a:ea typeface="Calibri"/>
                <a:cs typeface="Calibri"/>
                <a:sym typeface="Calibri"/>
              </a:rPr>
              <a:pPr defTabSz="966612">
                <a:buClr>
                  <a:srgbClr val="000000"/>
                </a:buClr>
                <a:buSzPts val="1200"/>
                <a:defRPr/>
              </a:pPr>
              <a:t>19</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1152096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2396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21</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cleared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C0C20-6266-4F1E-BA59-DFD851148C36}"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22673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38633-F112-75EA-2571-65B402B478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F92BDE-91BD-F694-CECC-231004C757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271E0E-CC65-B17F-75CC-CFCEF395856F}"/>
              </a:ext>
            </a:extLst>
          </p:cNvPr>
          <p:cNvSpPr>
            <a:spLocks noGrp="1"/>
          </p:cNvSpPr>
          <p:nvPr>
            <p:ph type="body" idx="1"/>
          </p:nvPr>
        </p:nvSpPr>
        <p:spPr/>
        <p:txBody>
          <a:bodyPr/>
          <a:lstStyle/>
          <a:p>
            <a:r>
              <a:rPr lang="en-US" dirty="0"/>
              <a:t>A mix of old and new – because the data portion seemed out of date. Questionable on the graphics, but included new graphics and traction</a:t>
            </a:r>
          </a:p>
        </p:txBody>
      </p:sp>
      <p:sp>
        <p:nvSpPr>
          <p:cNvPr id="4" name="Slide Number Placeholder 3">
            <a:extLst>
              <a:ext uri="{FF2B5EF4-FFF2-40B4-BE49-F238E27FC236}">
                <a16:creationId xmlns:a16="http://schemas.microsoft.com/office/drawing/2014/main" id="{BD3804E9-09BC-43E1-5B0E-CA255029FDB7}"/>
              </a:ext>
            </a:extLst>
          </p:cNvPr>
          <p:cNvSpPr>
            <a:spLocks noGrp="1"/>
          </p:cNvSpPr>
          <p:nvPr>
            <p:ph type="sldNum" sz="quarter" idx="5"/>
          </p:nvPr>
        </p:nvSpPr>
        <p:spPr/>
        <p:txBody>
          <a:bodyPr/>
          <a:lstStyle/>
          <a:p>
            <a:pPr defTabSz="966612">
              <a:defRPr/>
            </a:pPr>
            <a:fld id="{61DB83B7-E8FB-E249-BE67-082407724FFA}" type="slidenum">
              <a:rPr lang="en-US" kern="0">
                <a:solidFill>
                  <a:sysClr val="windowText" lastClr="000000"/>
                </a:solidFill>
                <a:latin typeface="Aptos" panose="02110004020202020204"/>
              </a:rPr>
              <a:pPr defTabSz="966612">
                <a:defRPr/>
              </a:pPr>
              <a:t>22</a:t>
            </a:fld>
            <a:endParaRPr lang="en-US" kern="0">
              <a:solidFill>
                <a:sysClr val="windowText" lastClr="000000"/>
              </a:solidFill>
              <a:latin typeface="Aptos" panose="02110004020202020204"/>
            </a:endParaRPr>
          </a:p>
        </p:txBody>
      </p:sp>
    </p:spTree>
    <p:extLst>
      <p:ext uri="{BB962C8B-B14F-4D97-AF65-F5344CB8AC3E}">
        <p14:creationId xmlns:p14="http://schemas.microsoft.com/office/powerpoint/2010/main" val="11509530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2396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2396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cleared</a:t>
            </a:r>
          </a:p>
        </p:txBody>
      </p:sp>
      <p:sp>
        <p:nvSpPr>
          <p:cNvPr id="4" name="Slide Number Placeholder 3"/>
          <p:cNvSpPr>
            <a:spLocks noGrp="1"/>
          </p:cNvSpPr>
          <p:nvPr>
            <p:ph type="sldNum" sz="quarter" idx="5"/>
          </p:nvPr>
        </p:nvSpPr>
        <p:spPr/>
        <p:txBody>
          <a:bodyPr/>
          <a:lstStyle/>
          <a:p>
            <a:fld id="{C0CC0349-C7B6-436B-B17F-CB5C5CA0AC0D}" type="slidenum">
              <a:rPr lang="en-US" smtClean="0"/>
              <a:t>25</a:t>
            </a:fld>
            <a:endParaRPr lang="en-US"/>
          </a:p>
        </p:txBody>
      </p:sp>
    </p:spTree>
    <p:extLst>
      <p:ext uri="{BB962C8B-B14F-4D97-AF65-F5344CB8AC3E}">
        <p14:creationId xmlns:p14="http://schemas.microsoft.com/office/powerpoint/2010/main" val="19874207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r>
              <a:rPr lang="en-US"/>
              <a:t>NOT CLEARED</a:t>
            </a:r>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88839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2396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fld id="{3546E183-4FF8-4DCA-9E0F-33B82A8D0288}" type="slidenum">
              <a:rPr lang="en-US">
                <a:solidFill>
                  <a:prstClr val="black"/>
                </a:solidFill>
                <a:latin typeface="Calibri" panose="020F0502020204030204"/>
              </a:rPr>
              <a:pPr defTabSz="966612"/>
              <a:t>28</a:t>
            </a:fld>
            <a:endParaRPr lang="en-US">
              <a:solidFill>
                <a:prstClr val="black"/>
              </a:solidFill>
              <a:latin typeface="Calibri" panose="020F0502020204030204"/>
            </a:endParaRPr>
          </a:p>
        </p:txBody>
      </p:sp>
    </p:spTree>
    <p:extLst>
      <p:ext uri="{BB962C8B-B14F-4D97-AF65-F5344CB8AC3E}">
        <p14:creationId xmlns:p14="http://schemas.microsoft.com/office/powerpoint/2010/main" val="1192008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2396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5DAC0C20-6266-4F1E-BA59-DFD851148C36}" type="slidenum">
              <a:rPr lang="en-US" kern="0">
                <a:solidFill>
                  <a:sysClr val="windowText" lastClr="000000"/>
                </a:solidFill>
                <a:latin typeface="Aptos" panose="02110004020202020204"/>
              </a:rPr>
              <a:pPr defTabSz="966612">
                <a:defRPr/>
              </a:pPr>
              <a:t>30</a:t>
            </a:fld>
            <a:endParaRPr lang="en-US" kern="0">
              <a:solidFill>
                <a:sysClr val="windowText" lastClr="000000"/>
              </a:solidFill>
              <a:latin typeface="Aptos" panose="02110004020202020204"/>
            </a:endParaRPr>
          </a:p>
        </p:txBody>
      </p:sp>
    </p:spTree>
    <p:extLst>
      <p:ext uri="{BB962C8B-B14F-4D97-AF65-F5344CB8AC3E}">
        <p14:creationId xmlns:p14="http://schemas.microsoft.com/office/powerpoint/2010/main" val="21732499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D1F88-AF20-7A12-289B-0480B0543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B1687A-5708-64AA-89DF-1D8BD96502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140CDD-10A9-A9D1-DB24-01934A2957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A5596A-A028-ED80-F6F3-83647DFDA47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6422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DB83B7-E8FB-E249-BE67-082407724FFA}" type="slidenum">
              <a:rPr lang="en-US" smtClean="0"/>
              <a:t>3</a:t>
            </a:fld>
            <a:endParaRPr lang="en-US"/>
          </a:p>
        </p:txBody>
      </p:sp>
    </p:spTree>
    <p:extLst>
      <p:ext uri="{BB962C8B-B14F-4D97-AF65-F5344CB8AC3E}">
        <p14:creationId xmlns:p14="http://schemas.microsoft.com/office/powerpoint/2010/main" val="10152246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32</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2396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2396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18E4B-BAEE-8C27-36C2-FBD9A31F6E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1001A3-95A5-151A-19A4-4D78CD3977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DCAFF7-64D3-8C35-23B5-4347BDBBF6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F7171B-6A5D-EF67-ED57-AAAF626310A6}"/>
              </a:ext>
            </a:extLst>
          </p:cNvPr>
          <p:cNvSpPr>
            <a:spLocks noGrp="1"/>
          </p:cNvSpPr>
          <p:nvPr>
            <p:ph type="sldNum" sz="quarter" idx="5"/>
          </p:nvPr>
        </p:nvSpPr>
        <p:spPr/>
        <p:txBody>
          <a:bodyPr/>
          <a:lstStyle/>
          <a:p>
            <a:fld id="{61DB83B7-E8FB-E249-BE67-082407724FFA}" type="slidenum">
              <a:rPr lang="en-US" smtClean="0"/>
              <a:t>35</a:t>
            </a:fld>
            <a:endParaRPr lang="en-US"/>
          </a:p>
        </p:txBody>
      </p:sp>
    </p:spTree>
    <p:extLst>
      <p:ext uri="{BB962C8B-B14F-4D97-AF65-F5344CB8AC3E}">
        <p14:creationId xmlns:p14="http://schemas.microsoft.com/office/powerpoint/2010/main" val="2674402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Gemma</a:t>
            </a:r>
          </a:p>
          <a:p>
            <a:r>
              <a:rPr lang="en-US"/>
              <a:t>SF2024-187</a:t>
            </a:r>
          </a:p>
          <a:p>
            <a:r>
              <a:rPr lang="en-US"/>
              <a:t>https://www.biorxiv.org/content/10.1101/2025.09.23.678127v1</a:t>
            </a:r>
          </a:p>
        </p:txBody>
      </p:sp>
      <p:sp>
        <p:nvSpPr>
          <p:cNvPr id="4" name="Slide Number Placeholder 3"/>
          <p:cNvSpPr>
            <a:spLocks noGrp="1"/>
          </p:cNvSpPr>
          <p:nvPr>
            <p:ph type="sldNum" sz="quarter" idx="5"/>
          </p:nvPr>
        </p:nvSpPr>
        <p:spPr/>
        <p:txBody>
          <a:bodyPr/>
          <a:lstStyle/>
          <a:p>
            <a:fld id="{61DB83B7-E8FB-E249-BE67-082407724FFA}" type="slidenum">
              <a:rPr lang="en-US" smtClean="0"/>
              <a:t>36</a:t>
            </a:fld>
            <a:endParaRPr lang="en-US"/>
          </a:p>
        </p:txBody>
      </p:sp>
    </p:spTree>
    <p:extLst>
      <p:ext uri="{BB962C8B-B14F-4D97-AF65-F5344CB8AC3E}">
        <p14:creationId xmlns:p14="http://schemas.microsoft.com/office/powerpoint/2010/main" val="10152246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Gemma</a:t>
            </a:r>
          </a:p>
          <a:p>
            <a:r>
              <a:rPr lang="en-US"/>
              <a:t>SF2024-196</a:t>
            </a:r>
          </a:p>
        </p:txBody>
      </p:sp>
      <p:sp>
        <p:nvSpPr>
          <p:cNvPr id="4" name="Slide Number Placeholder 3"/>
          <p:cNvSpPr>
            <a:spLocks noGrp="1"/>
          </p:cNvSpPr>
          <p:nvPr>
            <p:ph type="sldNum" sz="quarter" idx="5"/>
          </p:nvPr>
        </p:nvSpPr>
        <p:spPr/>
        <p:txBody>
          <a:bodyPr/>
          <a:lstStyle/>
          <a:p>
            <a:fld id="{61DB83B7-E8FB-E249-BE67-082407724FFA}" type="slidenum">
              <a:rPr lang="en-US" smtClean="0"/>
              <a:t>37</a:t>
            </a:fld>
            <a:endParaRPr lang="en-US"/>
          </a:p>
        </p:txBody>
      </p:sp>
    </p:spTree>
    <p:extLst>
      <p:ext uri="{BB962C8B-B14F-4D97-AF65-F5344CB8AC3E}">
        <p14:creationId xmlns:p14="http://schemas.microsoft.com/office/powerpoint/2010/main" val="10152246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r>
              <a:rPr lang="en-US"/>
              <a:t>NOT CLEARED FOR 2026</a:t>
            </a:r>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2396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Gemma</a:t>
            </a:r>
          </a:p>
          <a:p>
            <a:r>
              <a:rPr lang="en-US"/>
              <a:t>SF2025-048</a:t>
            </a:r>
          </a:p>
          <a:p>
            <a:r>
              <a:rPr lang="en-US"/>
              <a:t>Background publication on the target: https://www.nature.com/articles/s41467-022-31810-6 </a:t>
            </a:r>
          </a:p>
        </p:txBody>
      </p:sp>
      <p:sp>
        <p:nvSpPr>
          <p:cNvPr id="4" name="Slide Number Placeholder 3"/>
          <p:cNvSpPr>
            <a:spLocks noGrp="1"/>
          </p:cNvSpPr>
          <p:nvPr>
            <p:ph type="sldNum" sz="quarter" idx="5"/>
          </p:nvPr>
        </p:nvSpPr>
        <p:spPr/>
        <p:txBody>
          <a:bodyPr/>
          <a:lstStyle/>
          <a:p>
            <a:fld id="{61DB83B7-E8FB-E249-BE67-082407724FFA}" type="slidenum">
              <a:rPr lang="en-US" smtClean="0"/>
              <a:t>39</a:t>
            </a:fld>
            <a:endParaRPr lang="en-US"/>
          </a:p>
        </p:txBody>
      </p:sp>
    </p:spTree>
    <p:extLst>
      <p:ext uri="{BB962C8B-B14F-4D97-AF65-F5344CB8AC3E}">
        <p14:creationId xmlns:p14="http://schemas.microsoft.com/office/powerpoint/2010/main" val="10152246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FCDA5-79F8-D6E2-1DC9-392F374EA1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E62345-2E17-E09B-852B-576653B909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C194B0-0B6B-DCDD-C322-B3B1382ACFD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1A07DB-A39C-5DA1-A0A3-5917B05DE6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64841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Lorraine</a:t>
            </a:r>
          </a:p>
        </p:txBody>
      </p:sp>
      <p:sp>
        <p:nvSpPr>
          <p:cNvPr id="4" name="Slide Number Placeholder 3"/>
          <p:cNvSpPr>
            <a:spLocks noGrp="1"/>
          </p:cNvSpPr>
          <p:nvPr>
            <p:ph type="sldNum" sz="quarter" idx="5"/>
          </p:nvPr>
        </p:nvSpPr>
        <p:spPr/>
        <p:txBody>
          <a:bodyPr/>
          <a:lstStyle/>
          <a:p>
            <a:fld id="{D920095F-4D66-462E-8144-9BDE78F834D7}" type="slidenum">
              <a:rPr lang="en-US" smtClean="0"/>
              <a:t>41</a:t>
            </a:fld>
            <a:endParaRPr lang="en-US"/>
          </a:p>
        </p:txBody>
      </p:sp>
    </p:spTree>
    <p:extLst>
      <p:ext uri="{BB962C8B-B14F-4D97-AF65-F5344CB8AC3E}">
        <p14:creationId xmlns:p14="http://schemas.microsoft.com/office/powerpoint/2010/main" val="193436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12413-40BE-4B48-FBBA-51078954D9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387EA6-AD14-DAF2-1005-7A344B4F54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FF78F6-9B42-E167-3E4D-0AE12D2D9B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F8CE73-5F82-2954-EAD6-DDD92967D3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99202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Changes made: included logo, fit the style to slide template</a:t>
            </a:r>
          </a:p>
        </p:txBody>
      </p:sp>
      <p:sp>
        <p:nvSpPr>
          <p:cNvPr id="4" name="Slide Number Placeholder 3"/>
          <p:cNvSpPr>
            <a:spLocks noGrp="1"/>
          </p:cNvSpPr>
          <p:nvPr>
            <p:ph type="sldNum" sz="quarter" idx="5"/>
          </p:nvPr>
        </p:nvSpPr>
        <p:spPr/>
        <p:txBody>
          <a:bodyPr/>
          <a:lstStyle/>
          <a:p>
            <a:fld id="{C0CC0349-C7B6-436B-B17F-CB5C5CA0AC0D}" type="slidenum">
              <a:rPr lang="en-US" smtClean="0"/>
              <a:t>42</a:t>
            </a:fld>
            <a:endParaRPr lang="en-US"/>
          </a:p>
        </p:txBody>
      </p:sp>
    </p:spTree>
    <p:extLst>
      <p:ext uri="{BB962C8B-B14F-4D97-AF65-F5344CB8AC3E}">
        <p14:creationId xmlns:p14="http://schemas.microsoft.com/office/powerpoint/2010/main" val="3765322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7FD6D-1CC2-6C3A-4FF7-727B2E5621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B0FF29-85E5-4D56-CCEE-1BB8B520D4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0AE59D-4EC1-6C97-FD1F-3B83325FE651}"/>
              </a:ext>
            </a:extLst>
          </p:cNvPr>
          <p:cNvSpPr>
            <a:spLocks noGrp="1"/>
          </p:cNvSpPr>
          <p:nvPr>
            <p:ph type="body" idx="1"/>
          </p:nvPr>
        </p:nvSpPr>
        <p:spPr/>
        <p:txBody>
          <a:bodyPr/>
          <a:lstStyle/>
          <a:p>
            <a:r>
              <a:rPr lang="en-US" dirty="0"/>
              <a:t>Changes made: included logo, fit the style to slide template</a:t>
            </a:r>
          </a:p>
        </p:txBody>
      </p:sp>
      <p:sp>
        <p:nvSpPr>
          <p:cNvPr id="4" name="Slide Number Placeholder 3">
            <a:extLst>
              <a:ext uri="{FF2B5EF4-FFF2-40B4-BE49-F238E27FC236}">
                <a16:creationId xmlns:a16="http://schemas.microsoft.com/office/drawing/2014/main" id="{06724921-9CEB-B742-9939-B117B9F4FCA1}"/>
              </a:ext>
            </a:extLst>
          </p:cNvPr>
          <p:cNvSpPr>
            <a:spLocks noGrp="1"/>
          </p:cNvSpPr>
          <p:nvPr>
            <p:ph type="sldNum" sz="quarter" idx="5"/>
          </p:nvPr>
        </p:nvSpPr>
        <p:spPr/>
        <p:txBody>
          <a:bodyPr/>
          <a:lstStyle/>
          <a:p>
            <a:fld id="{C0CC0349-C7B6-436B-B17F-CB5C5CA0AC0D}" type="slidenum">
              <a:rPr lang="en-US" smtClean="0"/>
              <a:t>43</a:t>
            </a:fld>
            <a:endParaRPr lang="en-US"/>
          </a:p>
        </p:txBody>
      </p:sp>
    </p:spTree>
    <p:extLst>
      <p:ext uri="{BB962C8B-B14F-4D97-AF65-F5344CB8AC3E}">
        <p14:creationId xmlns:p14="http://schemas.microsoft.com/office/powerpoint/2010/main" val="37450953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r>
              <a:rPr lang="en-US" dirty="0"/>
              <a:t>Provided by Chelsea</a:t>
            </a:r>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defTabSz="966612">
              <a:defRPr/>
            </a:pPr>
            <a:fld id="{F976A6A6-7D23-4BA9-B192-53107910C054}" type="slidenum">
              <a:rPr lang="en-US">
                <a:solidFill>
                  <a:prstClr val="black"/>
                </a:solidFill>
                <a:latin typeface="Calibri" panose="020F0502020204030204"/>
              </a:rPr>
              <a:pPr defTabSz="966612">
                <a:defRPr/>
              </a:pPr>
              <a:t>44</a:t>
            </a:fld>
            <a:endParaRPr lang="en-US">
              <a:solidFill>
                <a:prstClr val="black"/>
              </a:solidFill>
              <a:latin typeface="Calibri" panose="020F0502020204030204"/>
            </a:endParaRPr>
          </a:p>
        </p:txBody>
      </p:sp>
    </p:spTree>
    <p:extLst>
      <p:ext uri="{BB962C8B-B14F-4D97-AF65-F5344CB8AC3E}">
        <p14:creationId xmlns:p14="http://schemas.microsoft.com/office/powerpoint/2010/main" val="16482396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defTabSz="966612">
              <a:defRPr/>
            </a:pPr>
            <a:fld id="{F976A6A6-7D23-4BA9-B192-53107910C054}" type="slidenum">
              <a:rPr lang="en-US">
                <a:solidFill>
                  <a:prstClr val="black"/>
                </a:solidFill>
                <a:latin typeface="Calibri" panose="020F0502020204030204"/>
              </a:rPr>
              <a:pPr defTabSz="966612">
                <a:defRPr/>
              </a:pPr>
              <a:t>46</a:t>
            </a:fld>
            <a:endParaRPr lang="en-US">
              <a:solidFill>
                <a:prstClr val="black"/>
              </a:solidFill>
              <a:latin typeface="Calibri" panose="020F0502020204030204"/>
            </a:endParaRPr>
          </a:p>
        </p:txBody>
      </p:sp>
    </p:spTree>
    <p:extLst>
      <p:ext uri="{BB962C8B-B14F-4D97-AF65-F5344CB8AC3E}">
        <p14:creationId xmlns:p14="http://schemas.microsoft.com/office/powerpoint/2010/main" val="16482396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Kept this format, content the same</a:t>
            </a:r>
          </a:p>
        </p:txBody>
      </p:sp>
      <p:sp>
        <p:nvSpPr>
          <p:cNvPr id="4" name="Slide Number Placeholder 3"/>
          <p:cNvSpPr>
            <a:spLocks noGrp="1"/>
          </p:cNvSpPr>
          <p:nvPr>
            <p:ph type="sldNum" sz="quarter" idx="5"/>
          </p:nvPr>
        </p:nvSpPr>
        <p:spPr/>
        <p:txBody>
          <a:bodyPr/>
          <a:lstStyle/>
          <a:p>
            <a:fld id="{C0CC0349-C7B6-436B-B17F-CB5C5CA0AC0D}" type="slidenum">
              <a:rPr lang="en-US" smtClean="0"/>
              <a:t>47</a:t>
            </a:fld>
            <a:endParaRPr lang="en-US"/>
          </a:p>
        </p:txBody>
      </p:sp>
    </p:spTree>
    <p:extLst>
      <p:ext uri="{BB962C8B-B14F-4D97-AF65-F5344CB8AC3E}">
        <p14:creationId xmlns:p14="http://schemas.microsoft.com/office/powerpoint/2010/main" val="20568242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Haiely https://patents.google.com/patent/US20230063230A1/en?oq=17%2f431%2c111+</a:t>
            </a:r>
          </a:p>
          <a:p>
            <a:r>
              <a:rPr lang="en-US"/>
              <a:t>Neurology therapeutic</a:t>
            </a:r>
          </a:p>
        </p:txBody>
      </p:sp>
      <p:sp>
        <p:nvSpPr>
          <p:cNvPr id="4" name="Slide Number Placeholder 3"/>
          <p:cNvSpPr>
            <a:spLocks noGrp="1"/>
          </p:cNvSpPr>
          <p:nvPr>
            <p:ph type="sldNum" sz="quarter" idx="5"/>
          </p:nvPr>
        </p:nvSpPr>
        <p:spPr/>
        <p:txBody>
          <a:bodyPr/>
          <a:lstStyle/>
          <a:p>
            <a:fld id="{61DB83B7-E8FB-E249-BE67-082407724FFA}" type="slidenum">
              <a:rPr lang="en-US" smtClean="0"/>
              <a:t>48</a:t>
            </a:fld>
            <a:endParaRPr lang="en-US"/>
          </a:p>
        </p:txBody>
      </p:sp>
    </p:spTree>
    <p:extLst>
      <p:ext uri="{BB962C8B-B14F-4D97-AF65-F5344CB8AC3E}">
        <p14:creationId xmlns:p14="http://schemas.microsoft.com/office/powerpoint/2010/main" val="10152246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r>
              <a:rPr lang="en-US" dirty="0"/>
              <a:t>Keeping this slide as it was previously approved by </a:t>
            </a:r>
            <a:r>
              <a:rPr lang="en-US" dirty="0" err="1"/>
              <a:t>Salvista</a:t>
            </a:r>
            <a:r>
              <a:rPr lang="en-US" dirty="0"/>
              <a:t> and better fits the desired layout (rechecking with </a:t>
            </a:r>
            <a:r>
              <a:rPr lang="en-US" dirty="0" err="1"/>
              <a:t>O’Rese</a:t>
            </a:r>
            <a:r>
              <a:rPr lang="en-US" dirty="0"/>
              <a:t>)</a:t>
            </a:r>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defTabSz="966612">
              <a:defRPr/>
            </a:pPr>
            <a:fld id="{F976A6A6-7D23-4BA9-B192-53107910C054}" type="slidenum">
              <a:rPr lang="en-US">
                <a:solidFill>
                  <a:prstClr val="black"/>
                </a:solidFill>
                <a:latin typeface="Calibri" panose="020F0502020204030204"/>
              </a:rPr>
              <a:pPr defTabSz="966612">
                <a:defRPr/>
              </a:pPr>
              <a:t>49</a:t>
            </a:fld>
            <a:endParaRPr lang="en-US">
              <a:solidFill>
                <a:prstClr val="black"/>
              </a:solidFill>
              <a:latin typeface="Calibri" panose="020F0502020204030204"/>
            </a:endParaRPr>
          </a:p>
        </p:txBody>
      </p:sp>
    </p:spTree>
    <p:extLst>
      <p:ext uri="{BB962C8B-B14F-4D97-AF65-F5344CB8AC3E}">
        <p14:creationId xmlns:p14="http://schemas.microsoft.com/office/powerpoint/2010/main" val="16482396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2396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DB7B6-668D-B69B-F1E2-1D28EC3736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DE7A9-EEBC-4D4D-75DC-2AC3F1E876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63D577-ABE3-C692-CE5B-A96C3CB09D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760D6CE-9894-F83F-26D1-F203970680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9261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Jessica - SF</a:t>
            </a:r>
            <a:r>
              <a:rPr lang="en-US">
                <a:solidFill>
                  <a:srgbClr val="181818"/>
                </a:solidFill>
                <a:highlight>
                  <a:srgbClr val="FFFFFF"/>
                </a:highlight>
              </a:rPr>
              <a:t>2025-073</a:t>
            </a:r>
            <a:endParaRPr lang="en-US"/>
          </a:p>
          <a:p>
            <a:r>
              <a:rPr lang="en-US"/>
              <a:t>https://patents.google.com/patent/US20230063230A1/en?oq=17%2f431%2c111+</a:t>
            </a:r>
          </a:p>
          <a:p>
            <a:r>
              <a:rPr lang="en-US"/>
              <a:t>Neurology therapeutic</a:t>
            </a:r>
          </a:p>
        </p:txBody>
      </p:sp>
      <p:sp>
        <p:nvSpPr>
          <p:cNvPr id="4" name="Slide Number Placeholder 3"/>
          <p:cNvSpPr>
            <a:spLocks noGrp="1"/>
          </p:cNvSpPr>
          <p:nvPr>
            <p:ph type="sldNum" sz="quarter" idx="5"/>
          </p:nvPr>
        </p:nvSpPr>
        <p:spPr/>
        <p:txBody>
          <a:bodyPr/>
          <a:lstStyle/>
          <a:p>
            <a:fld id="{61DB83B7-E8FB-E249-BE67-082407724FFA}" type="slidenum">
              <a:rPr lang="en-US" smtClean="0"/>
              <a:t>52</a:t>
            </a:fld>
            <a:endParaRPr lang="en-US"/>
          </a:p>
        </p:txBody>
      </p:sp>
    </p:spTree>
    <p:extLst>
      <p:ext uri="{BB962C8B-B14F-4D97-AF65-F5344CB8AC3E}">
        <p14:creationId xmlns:p14="http://schemas.microsoft.com/office/powerpoint/2010/main" val="1015224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2396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450167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Jessica - SF</a:t>
            </a:r>
            <a:r>
              <a:rPr lang="en-US">
                <a:solidFill>
                  <a:srgbClr val="181818"/>
                </a:solidFill>
                <a:highlight>
                  <a:srgbClr val="FFFFFF"/>
                </a:highlight>
              </a:rPr>
              <a:t>2025-069</a:t>
            </a:r>
            <a:endParaRPr lang="en-US"/>
          </a:p>
          <a:p>
            <a:r>
              <a:rPr lang="en-US"/>
              <a:t>https://patents.google.com/patent/US20230063230A1/en?oq=17%2f431%2c111+</a:t>
            </a:r>
          </a:p>
          <a:p>
            <a:r>
              <a:rPr lang="en-US"/>
              <a:t>Neurology therapeutic</a:t>
            </a:r>
          </a:p>
        </p:txBody>
      </p:sp>
      <p:sp>
        <p:nvSpPr>
          <p:cNvPr id="4" name="Slide Number Placeholder 3"/>
          <p:cNvSpPr>
            <a:spLocks noGrp="1"/>
          </p:cNvSpPr>
          <p:nvPr>
            <p:ph type="sldNum" sz="quarter" idx="5"/>
          </p:nvPr>
        </p:nvSpPr>
        <p:spPr/>
        <p:txBody>
          <a:bodyPr/>
          <a:lstStyle/>
          <a:p>
            <a:fld id="{61DB83B7-E8FB-E249-BE67-082407724FFA}" type="slidenum">
              <a:rPr lang="en-US" smtClean="0"/>
              <a:t>54</a:t>
            </a:fld>
            <a:endParaRPr lang="en-US"/>
          </a:p>
        </p:txBody>
      </p:sp>
    </p:spTree>
    <p:extLst>
      <p:ext uri="{BB962C8B-B14F-4D97-AF65-F5344CB8AC3E}">
        <p14:creationId xmlns:p14="http://schemas.microsoft.com/office/powerpoint/2010/main" val="10152246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Hailey</a:t>
            </a:r>
          </a:p>
        </p:txBody>
      </p:sp>
      <p:sp>
        <p:nvSpPr>
          <p:cNvPr id="4" name="Slide Number Placeholder 3"/>
          <p:cNvSpPr>
            <a:spLocks noGrp="1"/>
          </p:cNvSpPr>
          <p:nvPr>
            <p:ph type="sldNum" sz="quarter" idx="5"/>
          </p:nvPr>
        </p:nvSpPr>
        <p:spPr/>
        <p:txBody>
          <a:bodyPr/>
          <a:lstStyle/>
          <a:p>
            <a:fld id="{D920095F-4D66-462E-8144-9BDE78F834D7}" type="slidenum">
              <a:rPr lang="en-US" smtClean="0"/>
              <a:t>55</a:t>
            </a:fld>
            <a:endParaRPr lang="en-US"/>
          </a:p>
        </p:txBody>
      </p:sp>
    </p:spTree>
    <p:extLst>
      <p:ext uri="{BB962C8B-B14F-4D97-AF65-F5344CB8AC3E}">
        <p14:creationId xmlns:p14="http://schemas.microsoft.com/office/powerpoint/2010/main" val="12891380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r>
              <a:rPr lang="en-US"/>
              <a:t>NOT CLEARED FOR 2026</a:t>
            </a:r>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2396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693aa1b66a_2_7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g3693aa1b66a_2_75:notes"/>
          <p:cNvSpPr txBox="1">
            <a:spLocks noGrp="1"/>
          </p:cNvSpPr>
          <p:nvPr>
            <p:ph type="body" idx="1"/>
          </p:nvPr>
        </p:nvSpPr>
        <p:spPr>
          <a:xfrm>
            <a:off x="731520" y="4620577"/>
            <a:ext cx="5852160" cy="3780473"/>
          </a:xfrm>
          <a:prstGeom prst="rect">
            <a:avLst/>
          </a:prstGeom>
          <a:noFill/>
          <a:ln>
            <a:noFill/>
          </a:ln>
        </p:spPr>
        <p:txBody>
          <a:bodyPr spcFirstLastPara="1" wrap="square" lIns="96645" tIns="48309" rIns="96645" bIns="48309" anchor="t" anchorCtr="0">
            <a:noAutofit/>
          </a:bodyPr>
          <a:lstStyle/>
          <a:p>
            <a:endParaRPr/>
          </a:p>
          <a:p>
            <a:endParaRPr/>
          </a:p>
        </p:txBody>
      </p:sp>
      <p:sp>
        <p:nvSpPr>
          <p:cNvPr id="128" name="Google Shape;128;g3693aa1b66a_2_75:notes"/>
          <p:cNvSpPr txBox="1">
            <a:spLocks noGrp="1"/>
          </p:cNvSpPr>
          <p:nvPr>
            <p:ph type="sldNum" idx="12"/>
          </p:nvPr>
        </p:nvSpPr>
        <p:spPr>
          <a:xfrm>
            <a:off x="4143587" y="9119474"/>
            <a:ext cx="3169920" cy="481726"/>
          </a:xfrm>
          <a:prstGeom prst="rect">
            <a:avLst/>
          </a:prstGeom>
          <a:noFill/>
          <a:ln>
            <a:noFill/>
          </a:ln>
        </p:spPr>
        <p:txBody>
          <a:bodyPr spcFirstLastPara="1" wrap="square" lIns="96645" tIns="48309" rIns="96645" bIns="48309" anchor="b" anchorCtr="0">
            <a:noAutofit/>
          </a:bodyPr>
          <a:lstStyle/>
          <a:p>
            <a:pPr defTabSz="966612">
              <a:buClr>
                <a:srgbClr val="000000"/>
              </a:buClr>
            </a:pPr>
            <a:fld id="{00000000-1234-1234-1234-123412341234}" type="slidenum">
              <a:rPr lang="en-GB" sz="1500" kern="0">
                <a:solidFill>
                  <a:srgbClr val="000000"/>
                </a:solidFill>
                <a:latin typeface="Arial"/>
                <a:cs typeface="Arial"/>
                <a:sym typeface="Arial"/>
              </a:rPr>
              <a:pPr defTabSz="966612">
                <a:buClr>
                  <a:srgbClr val="000000"/>
                </a:buClr>
              </a:pPr>
              <a:t>57</a:t>
            </a:fld>
            <a:endParaRPr sz="1500" kern="0">
              <a:solidFill>
                <a:srgbClr val="000000"/>
              </a:solidFill>
              <a:latin typeface="Arial"/>
              <a:cs typeface="Arial"/>
              <a:sym typeface="Aria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731520" y="4620577"/>
            <a:ext cx="5852160" cy="3780473"/>
          </a:xfrm>
          <a:prstGeom prst="rect">
            <a:avLst/>
          </a:prstGeom>
          <a:noFill/>
          <a:ln>
            <a:noFill/>
          </a:ln>
        </p:spPr>
        <p:txBody>
          <a:bodyPr spcFirstLastPara="1" wrap="square" lIns="96645" tIns="48309" rIns="96645" bIns="48309" anchor="t" anchorCtr="0">
            <a:noAutofit/>
          </a:bodyPr>
          <a:lstStyle/>
          <a:p>
            <a:pPr>
              <a:buSzPts val="1400"/>
            </a:pPr>
            <a:r>
              <a:rPr lang="en-US" dirty="0"/>
              <a:t>Not cleared for 2026</a:t>
            </a:r>
            <a:endParaRPr dirty="0"/>
          </a:p>
        </p:txBody>
      </p:sp>
      <p:sp>
        <p:nvSpPr>
          <p:cNvPr id="87" name="Google Shape;87;p1:notes"/>
          <p:cNvSpPr txBox="1">
            <a:spLocks noGrp="1"/>
          </p:cNvSpPr>
          <p:nvPr>
            <p:ph type="sldNum" idx="12"/>
          </p:nvPr>
        </p:nvSpPr>
        <p:spPr>
          <a:xfrm>
            <a:off x="4143587" y="9119474"/>
            <a:ext cx="3169920" cy="481726"/>
          </a:xfrm>
          <a:prstGeom prst="rect">
            <a:avLst/>
          </a:prstGeom>
          <a:noFill/>
          <a:ln>
            <a:noFill/>
          </a:ln>
        </p:spPr>
        <p:txBody>
          <a:bodyPr spcFirstLastPara="1" wrap="square" lIns="96645" tIns="48309" rIns="96645" bIns="48309" anchor="b" anchorCtr="0">
            <a:noAutofit/>
          </a:bodyPr>
          <a:lstStyle/>
          <a:p>
            <a:pPr defTabSz="966612">
              <a:buClr>
                <a:srgbClr val="000000"/>
              </a:buClr>
              <a:buSzPts val="1200"/>
              <a:defRPr/>
            </a:pPr>
            <a:fld id="{00000000-1234-1234-1234-123412341234}" type="slidenum">
              <a:rPr lang="en-US">
                <a:solidFill>
                  <a:srgbClr val="000000"/>
                </a:solidFill>
                <a:latin typeface="Calibri"/>
                <a:ea typeface="Calibri"/>
                <a:cs typeface="Calibri"/>
                <a:sym typeface="Calibri"/>
              </a:rPr>
              <a:pPr defTabSz="966612">
                <a:buClr>
                  <a:srgbClr val="000000"/>
                </a:buClr>
                <a:buSzPts val="1200"/>
                <a:defRPr/>
              </a:pPr>
              <a:t>58</a:t>
            </a:fld>
            <a:endParaRPr>
              <a:solidFill>
                <a:srgbClr val="000000"/>
              </a:solidFill>
              <a:latin typeface="Calibri"/>
              <a:ea typeface="Calibri"/>
              <a:cs typeface="Calibri"/>
              <a:sym typeface="Calibri"/>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A01D9-48F6-9969-45DF-49EE79BBF3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C3A975-FCD4-72EC-DB25-8586F9A8FF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0DE5FF-D2DD-59AA-2516-87403FCE429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4E3A4D0-FDAA-F492-0C40-EFA0FF207E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773099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23962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88839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6357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5DAC0C20-6266-4F1E-BA59-DFD851148C36}" type="slidenum">
              <a:rPr lang="en-US" smtClean="0"/>
              <a:t>6</a:t>
            </a:fld>
            <a:endParaRPr lang="en-US"/>
          </a:p>
        </p:txBody>
      </p:sp>
    </p:spTree>
    <p:extLst>
      <p:ext uri="{BB962C8B-B14F-4D97-AF65-F5344CB8AC3E}">
        <p14:creationId xmlns:p14="http://schemas.microsoft.com/office/powerpoint/2010/main" val="389792985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63</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a:extLst>
            <a:ext uri="{FF2B5EF4-FFF2-40B4-BE49-F238E27FC236}">
              <a16:creationId xmlns:a16="http://schemas.microsoft.com/office/drawing/2014/main" id="{E9BFF79B-7CB3-5FA2-B8AB-72C7B5D629E2}"/>
            </a:ext>
          </a:extLst>
        </p:cNvPr>
        <p:cNvGrpSpPr/>
        <p:nvPr/>
      </p:nvGrpSpPr>
      <p:grpSpPr>
        <a:xfrm>
          <a:off x="0" y="0"/>
          <a:ext cx="0" cy="0"/>
          <a:chOff x="0" y="0"/>
          <a:chExt cx="0" cy="0"/>
        </a:xfrm>
      </p:grpSpPr>
      <p:sp>
        <p:nvSpPr>
          <p:cNvPr id="85" name="Google Shape;85;p1:notes">
            <a:extLst>
              <a:ext uri="{FF2B5EF4-FFF2-40B4-BE49-F238E27FC236}">
                <a16:creationId xmlns:a16="http://schemas.microsoft.com/office/drawing/2014/main" id="{6114A236-2E0E-46AF-98E7-246887FA77E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a:extLst>
              <a:ext uri="{FF2B5EF4-FFF2-40B4-BE49-F238E27FC236}">
                <a16:creationId xmlns:a16="http://schemas.microsoft.com/office/drawing/2014/main" id="{4BDEBDC0-2866-EAC0-A336-98EFAC5E4F9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a:extLst>
              <a:ext uri="{FF2B5EF4-FFF2-40B4-BE49-F238E27FC236}">
                <a16:creationId xmlns:a16="http://schemas.microsoft.com/office/drawing/2014/main" id="{61CD3C1C-FD66-53CE-AEED-63129E7783D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64</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0959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61DB83B7-E8FB-E249-BE67-082407724FFA}" type="slidenum">
              <a:rPr lang="en-US" kern="0">
                <a:solidFill>
                  <a:sysClr val="windowText" lastClr="000000"/>
                </a:solidFill>
                <a:latin typeface="Aptos" panose="02110004020202020204"/>
              </a:rPr>
              <a:pPr defTabSz="966612">
                <a:defRPr/>
              </a:pPr>
              <a:t>8</a:t>
            </a:fld>
            <a:endParaRPr lang="en-US" kern="0">
              <a:solidFill>
                <a:sysClr val="windowText" lastClr="000000"/>
              </a:solidFill>
              <a:latin typeface="Aptos" panose="02110004020202020204"/>
            </a:endParaRPr>
          </a:p>
        </p:txBody>
      </p:sp>
    </p:spTree>
    <p:extLst>
      <p:ext uri="{BB962C8B-B14F-4D97-AF65-F5344CB8AC3E}">
        <p14:creationId xmlns:p14="http://schemas.microsoft.com/office/powerpoint/2010/main" val="1015224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7AF47-E2CD-EE5B-E285-E39733E017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185E0F-E50B-5250-1DE7-E7651ACCFE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9F93EC-56C9-0F26-170A-3F9E16A32DA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F312EB-4FFF-7EBD-B901-E72A910B4A9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89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41173-E94C-089B-06D5-4B624BD81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D3606-33B5-F37F-70CF-7BC0BD270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E888C2-70A6-CA48-F0B8-F3660C10E8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2C23B-4DF3-8D96-4B3D-21DF05781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6A6A6-7D23-4BA9-B192-53107910C0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239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922A3-4433-19E1-1625-3FD0F76353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47027AC-566E-A3C6-D779-CAB1C2BB92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9329933-7407-F99F-6F4C-60430A1282B9}"/>
              </a:ext>
            </a:extLst>
          </p:cNvPr>
          <p:cNvSpPr>
            <a:spLocks noGrp="1"/>
          </p:cNvSpPr>
          <p:nvPr>
            <p:ph type="dt" sz="half" idx="10"/>
          </p:nvPr>
        </p:nvSpPr>
        <p:spPr/>
        <p:txBody>
          <a:bodyPr/>
          <a:lstStyle/>
          <a:p>
            <a:fld id="{AA18268F-277F-4787-B17B-56089E511E0C}" type="datetimeFigureOut">
              <a:rPr lang="en-US" smtClean="0"/>
              <a:t>1/13/2026</a:t>
            </a:fld>
            <a:endParaRPr lang="en-US"/>
          </a:p>
        </p:txBody>
      </p:sp>
      <p:sp>
        <p:nvSpPr>
          <p:cNvPr id="5" name="Footer Placeholder 4">
            <a:extLst>
              <a:ext uri="{FF2B5EF4-FFF2-40B4-BE49-F238E27FC236}">
                <a16:creationId xmlns:a16="http://schemas.microsoft.com/office/drawing/2014/main" id="{9FA3245A-3540-3366-FE0B-F80FD579C2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2A4234-961D-7471-245B-8E71487E88DC}"/>
              </a:ext>
            </a:extLst>
          </p:cNvPr>
          <p:cNvSpPr>
            <a:spLocks noGrp="1"/>
          </p:cNvSpPr>
          <p:nvPr>
            <p:ph type="sldNum" sz="quarter" idx="12"/>
          </p:nvPr>
        </p:nvSpPr>
        <p:spPr/>
        <p:txBody>
          <a:bodyPr/>
          <a:lstStyle/>
          <a:p>
            <a:fld id="{1910F01E-A681-4791-ACBE-A9638C696EF9}" type="slidenum">
              <a:rPr lang="en-US" smtClean="0"/>
              <a:t>‹#›</a:t>
            </a:fld>
            <a:endParaRPr lang="en-US"/>
          </a:p>
        </p:txBody>
      </p:sp>
    </p:spTree>
    <p:extLst>
      <p:ext uri="{BB962C8B-B14F-4D97-AF65-F5344CB8AC3E}">
        <p14:creationId xmlns:p14="http://schemas.microsoft.com/office/powerpoint/2010/main" val="828619585"/>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E4E9A-6EF8-84BF-890F-70A0F0B910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D687A0C-185E-8F15-AF54-1CAFD16D53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AFA596-B012-6F59-2A56-371C11C6C033}"/>
              </a:ext>
            </a:extLst>
          </p:cNvPr>
          <p:cNvSpPr>
            <a:spLocks noGrp="1"/>
          </p:cNvSpPr>
          <p:nvPr>
            <p:ph type="dt" sz="half" idx="10"/>
          </p:nvPr>
        </p:nvSpPr>
        <p:spPr/>
        <p:txBody>
          <a:bodyPr/>
          <a:lstStyle/>
          <a:p>
            <a:fld id="{AA18268F-277F-4787-B17B-56089E511E0C}" type="datetimeFigureOut">
              <a:rPr lang="en-US" smtClean="0"/>
              <a:t>1/13/2026</a:t>
            </a:fld>
            <a:endParaRPr lang="en-US"/>
          </a:p>
        </p:txBody>
      </p:sp>
      <p:sp>
        <p:nvSpPr>
          <p:cNvPr id="5" name="Footer Placeholder 4">
            <a:extLst>
              <a:ext uri="{FF2B5EF4-FFF2-40B4-BE49-F238E27FC236}">
                <a16:creationId xmlns:a16="http://schemas.microsoft.com/office/drawing/2014/main" id="{EF70F5AA-F091-EE90-08A0-FDA689D2BE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BA95B6-7BAF-8B33-0BF3-40B918A72B67}"/>
              </a:ext>
            </a:extLst>
          </p:cNvPr>
          <p:cNvSpPr>
            <a:spLocks noGrp="1"/>
          </p:cNvSpPr>
          <p:nvPr>
            <p:ph type="sldNum" sz="quarter" idx="12"/>
          </p:nvPr>
        </p:nvSpPr>
        <p:spPr/>
        <p:txBody>
          <a:bodyPr/>
          <a:lstStyle/>
          <a:p>
            <a:fld id="{1910F01E-A681-4791-ACBE-A9638C696EF9}" type="slidenum">
              <a:rPr lang="en-US" smtClean="0"/>
              <a:t>‹#›</a:t>
            </a:fld>
            <a:endParaRPr lang="en-US"/>
          </a:p>
        </p:txBody>
      </p:sp>
    </p:spTree>
    <p:extLst>
      <p:ext uri="{BB962C8B-B14F-4D97-AF65-F5344CB8AC3E}">
        <p14:creationId xmlns:p14="http://schemas.microsoft.com/office/powerpoint/2010/main" val="2475985934"/>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C32573-0D3A-2BC0-9A34-F47CCD8BFC1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5600408-F157-AE3E-1B8A-A494201AA17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8402B1-2617-E1CB-A9D6-7F5E1F78A274}"/>
              </a:ext>
            </a:extLst>
          </p:cNvPr>
          <p:cNvSpPr>
            <a:spLocks noGrp="1"/>
          </p:cNvSpPr>
          <p:nvPr>
            <p:ph type="dt" sz="half" idx="10"/>
          </p:nvPr>
        </p:nvSpPr>
        <p:spPr/>
        <p:txBody>
          <a:bodyPr/>
          <a:lstStyle/>
          <a:p>
            <a:fld id="{AA18268F-277F-4787-B17B-56089E511E0C}" type="datetimeFigureOut">
              <a:rPr lang="en-US" smtClean="0"/>
              <a:t>1/13/2026</a:t>
            </a:fld>
            <a:endParaRPr lang="en-US"/>
          </a:p>
        </p:txBody>
      </p:sp>
      <p:sp>
        <p:nvSpPr>
          <p:cNvPr id="5" name="Footer Placeholder 4">
            <a:extLst>
              <a:ext uri="{FF2B5EF4-FFF2-40B4-BE49-F238E27FC236}">
                <a16:creationId xmlns:a16="http://schemas.microsoft.com/office/drawing/2014/main" id="{80F9B4AD-45B2-12B5-15A4-8C846321D4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B72EF2-8B12-08D3-9DE0-A9D5495A084C}"/>
              </a:ext>
            </a:extLst>
          </p:cNvPr>
          <p:cNvSpPr>
            <a:spLocks noGrp="1"/>
          </p:cNvSpPr>
          <p:nvPr>
            <p:ph type="sldNum" sz="quarter" idx="12"/>
          </p:nvPr>
        </p:nvSpPr>
        <p:spPr/>
        <p:txBody>
          <a:bodyPr/>
          <a:lstStyle/>
          <a:p>
            <a:fld id="{1910F01E-A681-4791-ACBE-A9638C696EF9}" type="slidenum">
              <a:rPr lang="en-US" smtClean="0"/>
              <a:t>‹#›</a:t>
            </a:fld>
            <a:endParaRPr lang="en-US"/>
          </a:p>
        </p:txBody>
      </p:sp>
    </p:spTree>
    <p:extLst>
      <p:ext uri="{BB962C8B-B14F-4D97-AF65-F5344CB8AC3E}">
        <p14:creationId xmlns:p14="http://schemas.microsoft.com/office/powerpoint/2010/main" val="3737882491"/>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400" b="1" i="0">
                <a:solidFill>
                  <a:schemeClr val="bg1"/>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600" b="0" i="0">
                <a:solidFill>
                  <a:schemeClr val="tx1"/>
                </a:solidFill>
                <a:latin typeface="Arial Narrow"/>
                <a:cs typeface="Arial Narrow"/>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241481609"/>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600" b="0" i="0">
                <a:solidFill>
                  <a:schemeClr val="tx1"/>
                </a:solidFill>
                <a:latin typeface="Arial Narrow"/>
                <a:cs typeface="Arial Narrow"/>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13108514"/>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07809367"/>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47236761"/>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1967676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23DA6-C8CD-23BB-7643-E8B0B0BEBB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A3FEA4D-F94F-BFBA-D0D0-0999BCA0C6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E7C10C-E514-FF15-D27C-38B811941ED4}"/>
              </a:ext>
            </a:extLst>
          </p:cNvPr>
          <p:cNvSpPr>
            <a:spLocks noGrp="1"/>
          </p:cNvSpPr>
          <p:nvPr>
            <p:ph type="dt" sz="half" idx="10"/>
          </p:nvPr>
        </p:nvSpPr>
        <p:spPr/>
        <p:txBody>
          <a:bodyPr/>
          <a:lstStyle/>
          <a:p>
            <a:fld id="{D5AC6334-2D78-4F43-93F9-42EDCE4DFCAA}" type="datetimeFigureOut">
              <a:rPr lang="en-US" smtClean="0"/>
              <a:t>1/13/2026</a:t>
            </a:fld>
            <a:endParaRPr lang="en-US"/>
          </a:p>
        </p:txBody>
      </p:sp>
      <p:sp>
        <p:nvSpPr>
          <p:cNvPr id="5" name="Footer Placeholder 4">
            <a:extLst>
              <a:ext uri="{FF2B5EF4-FFF2-40B4-BE49-F238E27FC236}">
                <a16:creationId xmlns:a16="http://schemas.microsoft.com/office/drawing/2014/main" id="{12954B64-2C15-2004-F39B-E020F8D7DE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7D4712-CE48-229C-3DE6-836AB7CB5AF7}"/>
              </a:ext>
            </a:extLst>
          </p:cNvPr>
          <p:cNvSpPr>
            <a:spLocks noGrp="1"/>
          </p:cNvSpPr>
          <p:nvPr>
            <p:ph type="sldNum" sz="quarter" idx="12"/>
          </p:nvPr>
        </p:nvSpPr>
        <p:spPr/>
        <p:txBody>
          <a:bodyPr/>
          <a:lstStyle/>
          <a:p>
            <a:fld id="{F3462BE8-D408-4EEC-AFEB-5995E41E94F5}" type="slidenum">
              <a:rPr lang="en-US" smtClean="0"/>
              <a:t>‹#›</a:t>
            </a:fld>
            <a:endParaRPr lang="en-US"/>
          </a:p>
        </p:txBody>
      </p:sp>
    </p:spTree>
    <p:extLst>
      <p:ext uri="{BB962C8B-B14F-4D97-AF65-F5344CB8AC3E}">
        <p14:creationId xmlns:p14="http://schemas.microsoft.com/office/powerpoint/2010/main" val="2757792803"/>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FA8FA-7795-E248-FC71-5B4955F6E4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D27C80-27E8-C11B-40A4-8F5E534ABC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393382-E040-9E2B-B634-4AE434F11529}"/>
              </a:ext>
            </a:extLst>
          </p:cNvPr>
          <p:cNvSpPr>
            <a:spLocks noGrp="1"/>
          </p:cNvSpPr>
          <p:nvPr>
            <p:ph type="dt" sz="half" idx="10"/>
          </p:nvPr>
        </p:nvSpPr>
        <p:spPr/>
        <p:txBody>
          <a:bodyPr/>
          <a:lstStyle/>
          <a:p>
            <a:fld id="{D5AC6334-2D78-4F43-93F9-42EDCE4DFCAA}" type="datetimeFigureOut">
              <a:rPr lang="en-US" smtClean="0"/>
              <a:t>1/13/2026</a:t>
            </a:fld>
            <a:endParaRPr lang="en-US"/>
          </a:p>
        </p:txBody>
      </p:sp>
      <p:sp>
        <p:nvSpPr>
          <p:cNvPr id="5" name="Footer Placeholder 4">
            <a:extLst>
              <a:ext uri="{FF2B5EF4-FFF2-40B4-BE49-F238E27FC236}">
                <a16:creationId xmlns:a16="http://schemas.microsoft.com/office/drawing/2014/main" id="{1F80B25E-3743-E3F9-ED38-E4B26D763A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E7303E-4346-3389-8D9C-77C2E3FEED70}"/>
              </a:ext>
            </a:extLst>
          </p:cNvPr>
          <p:cNvSpPr>
            <a:spLocks noGrp="1"/>
          </p:cNvSpPr>
          <p:nvPr>
            <p:ph type="sldNum" sz="quarter" idx="12"/>
          </p:nvPr>
        </p:nvSpPr>
        <p:spPr/>
        <p:txBody>
          <a:bodyPr/>
          <a:lstStyle/>
          <a:p>
            <a:fld id="{F3462BE8-D408-4EEC-AFEB-5995E41E94F5}" type="slidenum">
              <a:rPr lang="en-US" smtClean="0"/>
              <a:t>‹#›</a:t>
            </a:fld>
            <a:endParaRPr lang="en-US"/>
          </a:p>
        </p:txBody>
      </p:sp>
    </p:spTree>
    <p:extLst>
      <p:ext uri="{BB962C8B-B14F-4D97-AF65-F5344CB8AC3E}">
        <p14:creationId xmlns:p14="http://schemas.microsoft.com/office/powerpoint/2010/main" val="2027350497"/>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CD3E1-B487-5381-7477-48D19581761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8CC948-82C1-E98F-2B72-5330A68C529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87729E-9985-7711-47F3-3E51973772AA}"/>
              </a:ext>
            </a:extLst>
          </p:cNvPr>
          <p:cNvSpPr>
            <a:spLocks noGrp="1"/>
          </p:cNvSpPr>
          <p:nvPr>
            <p:ph type="dt" sz="half" idx="10"/>
          </p:nvPr>
        </p:nvSpPr>
        <p:spPr/>
        <p:txBody>
          <a:bodyPr/>
          <a:lstStyle/>
          <a:p>
            <a:fld id="{D5AC6334-2D78-4F43-93F9-42EDCE4DFCAA}" type="datetimeFigureOut">
              <a:rPr lang="en-US" smtClean="0"/>
              <a:t>1/13/2026</a:t>
            </a:fld>
            <a:endParaRPr lang="en-US"/>
          </a:p>
        </p:txBody>
      </p:sp>
      <p:sp>
        <p:nvSpPr>
          <p:cNvPr id="5" name="Footer Placeholder 4">
            <a:extLst>
              <a:ext uri="{FF2B5EF4-FFF2-40B4-BE49-F238E27FC236}">
                <a16:creationId xmlns:a16="http://schemas.microsoft.com/office/drawing/2014/main" id="{9FF93B2D-E6E7-12DB-2468-10024BA4DD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A9244B-3ECE-6079-277A-B589FE1DEB1E}"/>
              </a:ext>
            </a:extLst>
          </p:cNvPr>
          <p:cNvSpPr>
            <a:spLocks noGrp="1"/>
          </p:cNvSpPr>
          <p:nvPr>
            <p:ph type="sldNum" sz="quarter" idx="12"/>
          </p:nvPr>
        </p:nvSpPr>
        <p:spPr/>
        <p:txBody>
          <a:bodyPr/>
          <a:lstStyle/>
          <a:p>
            <a:fld id="{F3462BE8-D408-4EEC-AFEB-5995E41E94F5}" type="slidenum">
              <a:rPr lang="en-US" smtClean="0"/>
              <a:t>‹#›</a:t>
            </a:fld>
            <a:endParaRPr lang="en-US"/>
          </a:p>
        </p:txBody>
      </p:sp>
    </p:spTree>
    <p:extLst>
      <p:ext uri="{BB962C8B-B14F-4D97-AF65-F5344CB8AC3E}">
        <p14:creationId xmlns:p14="http://schemas.microsoft.com/office/powerpoint/2010/main" val="492322152"/>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1269C-2F64-B232-0D03-399472D6A7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54BBDF-E4EE-6790-66D3-C4FB2704D2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7EAC18-351B-960B-B777-A5D2A3FA2E2A}"/>
              </a:ext>
            </a:extLst>
          </p:cNvPr>
          <p:cNvSpPr>
            <a:spLocks noGrp="1"/>
          </p:cNvSpPr>
          <p:nvPr>
            <p:ph type="dt" sz="half" idx="10"/>
          </p:nvPr>
        </p:nvSpPr>
        <p:spPr/>
        <p:txBody>
          <a:bodyPr/>
          <a:lstStyle/>
          <a:p>
            <a:fld id="{AA18268F-277F-4787-B17B-56089E511E0C}" type="datetimeFigureOut">
              <a:rPr lang="en-US" smtClean="0"/>
              <a:t>1/13/2026</a:t>
            </a:fld>
            <a:endParaRPr lang="en-US"/>
          </a:p>
        </p:txBody>
      </p:sp>
      <p:sp>
        <p:nvSpPr>
          <p:cNvPr id="5" name="Footer Placeholder 4">
            <a:extLst>
              <a:ext uri="{FF2B5EF4-FFF2-40B4-BE49-F238E27FC236}">
                <a16:creationId xmlns:a16="http://schemas.microsoft.com/office/drawing/2014/main" id="{B317EB9B-1533-D731-BECA-70A6FFCED9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22CB88-4099-FB13-43DC-85E50DA85922}"/>
              </a:ext>
            </a:extLst>
          </p:cNvPr>
          <p:cNvSpPr>
            <a:spLocks noGrp="1"/>
          </p:cNvSpPr>
          <p:nvPr>
            <p:ph type="sldNum" sz="quarter" idx="12"/>
          </p:nvPr>
        </p:nvSpPr>
        <p:spPr/>
        <p:txBody>
          <a:bodyPr/>
          <a:lstStyle/>
          <a:p>
            <a:fld id="{1910F01E-A681-4791-ACBE-A9638C696EF9}" type="slidenum">
              <a:rPr lang="en-US" smtClean="0"/>
              <a:t>‹#›</a:t>
            </a:fld>
            <a:endParaRPr lang="en-US"/>
          </a:p>
        </p:txBody>
      </p:sp>
    </p:spTree>
    <p:extLst>
      <p:ext uri="{BB962C8B-B14F-4D97-AF65-F5344CB8AC3E}">
        <p14:creationId xmlns:p14="http://schemas.microsoft.com/office/powerpoint/2010/main" val="3172235976"/>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19E83-06C1-C0A2-42CF-8B7349B1F4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653DFB-DD35-664F-1BA4-FD947FABB7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BC2D870-55D0-93C7-4240-D0611562AF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788E83-A2F2-FFC0-EB31-D22CB47A3F6B}"/>
              </a:ext>
            </a:extLst>
          </p:cNvPr>
          <p:cNvSpPr>
            <a:spLocks noGrp="1"/>
          </p:cNvSpPr>
          <p:nvPr>
            <p:ph type="dt" sz="half" idx="10"/>
          </p:nvPr>
        </p:nvSpPr>
        <p:spPr/>
        <p:txBody>
          <a:bodyPr/>
          <a:lstStyle/>
          <a:p>
            <a:fld id="{D5AC6334-2D78-4F43-93F9-42EDCE4DFCAA}" type="datetimeFigureOut">
              <a:rPr lang="en-US" smtClean="0"/>
              <a:t>1/13/2026</a:t>
            </a:fld>
            <a:endParaRPr lang="en-US"/>
          </a:p>
        </p:txBody>
      </p:sp>
      <p:sp>
        <p:nvSpPr>
          <p:cNvPr id="6" name="Footer Placeholder 5">
            <a:extLst>
              <a:ext uri="{FF2B5EF4-FFF2-40B4-BE49-F238E27FC236}">
                <a16:creationId xmlns:a16="http://schemas.microsoft.com/office/drawing/2014/main" id="{439C3FA9-E33C-6223-288B-12D9CD5E5B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6AF513-CBE4-0AD5-82EA-1399842335E6}"/>
              </a:ext>
            </a:extLst>
          </p:cNvPr>
          <p:cNvSpPr>
            <a:spLocks noGrp="1"/>
          </p:cNvSpPr>
          <p:nvPr>
            <p:ph type="sldNum" sz="quarter" idx="12"/>
          </p:nvPr>
        </p:nvSpPr>
        <p:spPr/>
        <p:txBody>
          <a:bodyPr/>
          <a:lstStyle/>
          <a:p>
            <a:fld id="{F3462BE8-D408-4EEC-AFEB-5995E41E94F5}" type="slidenum">
              <a:rPr lang="en-US" smtClean="0"/>
              <a:t>‹#›</a:t>
            </a:fld>
            <a:endParaRPr lang="en-US"/>
          </a:p>
        </p:txBody>
      </p:sp>
    </p:spTree>
    <p:extLst>
      <p:ext uri="{BB962C8B-B14F-4D97-AF65-F5344CB8AC3E}">
        <p14:creationId xmlns:p14="http://schemas.microsoft.com/office/powerpoint/2010/main" val="4144597343"/>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15DC1-B563-5CE9-C3B3-45629AA60E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0C228AB-C852-7724-DBAC-5E2C23A7DF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2E1EDD-CECE-ADE5-BCFD-08B4CEC1F2C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F99D13-59C4-1614-CB9E-F9A2CDD4A9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A3B2D7-48E5-C7A9-4D23-4C9D1FACB1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41C4635-BF2B-A8FF-9E14-F581D83B69DE}"/>
              </a:ext>
            </a:extLst>
          </p:cNvPr>
          <p:cNvSpPr>
            <a:spLocks noGrp="1"/>
          </p:cNvSpPr>
          <p:nvPr>
            <p:ph type="dt" sz="half" idx="10"/>
          </p:nvPr>
        </p:nvSpPr>
        <p:spPr/>
        <p:txBody>
          <a:bodyPr/>
          <a:lstStyle/>
          <a:p>
            <a:fld id="{D5AC6334-2D78-4F43-93F9-42EDCE4DFCAA}" type="datetimeFigureOut">
              <a:rPr lang="en-US" smtClean="0"/>
              <a:t>1/13/2026</a:t>
            </a:fld>
            <a:endParaRPr lang="en-US"/>
          </a:p>
        </p:txBody>
      </p:sp>
      <p:sp>
        <p:nvSpPr>
          <p:cNvPr id="8" name="Footer Placeholder 7">
            <a:extLst>
              <a:ext uri="{FF2B5EF4-FFF2-40B4-BE49-F238E27FC236}">
                <a16:creationId xmlns:a16="http://schemas.microsoft.com/office/drawing/2014/main" id="{50609F6A-DA94-DD76-9147-DA90CF05E6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D89EB74-1887-8AA2-13A1-033C599DC723}"/>
              </a:ext>
            </a:extLst>
          </p:cNvPr>
          <p:cNvSpPr>
            <a:spLocks noGrp="1"/>
          </p:cNvSpPr>
          <p:nvPr>
            <p:ph type="sldNum" sz="quarter" idx="12"/>
          </p:nvPr>
        </p:nvSpPr>
        <p:spPr/>
        <p:txBody>
          <a:bodyPr/>
          <a:lstStyle/>
          <a:p>
            <a:fld id="{F3462BE8-D408-4EEC-AFEB-5995E41E94F5}" type="slidenum">
              <a:rPr lang="en-US" smtClean="0"/>
              <a:t>‹#›</a:t>
            </a:fld>
            <a:endParaRPr lang="en-US"/>
          </a:p>
        </p:txBody>
      </p:sp>
    </p:spTree>
    <p:extLst>
      <p:ext uri="{BB962C8B-B14F-4D97-AF65-F5344CB8AC3E}">
        <p14:creationId xmlns:p14="http://schemas.microsoft.com/office/powerpoint/2010/main" val="1939512270"/>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83608-174A-3C2D-7781-A340AD7BB5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C2E5E72-5511-436B-B5DE-F7B52E0EC79B}"/>
              </a:ext>
            </a:extLst>
          </p:cNvPr>
          <p:cNvSpPr>
            <a:spLocks noGrp="1"/>
          </p:cNvSpPr>
          <p:nvPr>
            <p:ph type="dt" sz="half" idx="10"/>
          </p:nvPr>
        </p:nvSpPr>
        <p:spPr/>
        <p:txBody>
          <a:bodyPr/>
          <a:lstStyle/>
          <a:p>
            <a:fld id="{D5AC6334-2D78-4F43-93F9-42EDCE4DFCAA}" type="datetimeFigureOut">
              <a:rPr lang="en-US" smtClean="0"/>
              <a:t>1/13/2026</a:t>
            </a:fld>
            <a:endParaRPr lang="en-US"/>
          </a:p>
        </p:txBody>
      </p:sp>
      <p:sp>
        <p:nvSpPr>
          <p:cNvPr id="4" name="Footer Placeholder 3">
            <a:extLst>
              <a:ext uri="{FF2B5EF4-FFF2-40B4-BE49-F238E27FC236}">
                <a16:creationId xmlns:a16="http://schemas.microsoft.com/office/drawing/2014/main" id="{3D309F94-3140-D421-4056-FB404EDA06E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DF894E-F9B2-F60E-62A2-ACE78D22DDD7}"/>
              </a:ext>
            </a:extLst>
          </p:cNvPr>
          <p:cNvSpPr>
            <a:spLocks noGrp="1"/>
          </p:cNvSpPr>
          <p:nvPr>
            <p:ph type="sldNum" sz="quarter" idx="12"/>
          </p:nvPr>
        </p:nvSpPr>
        <p:spPr/>
        <p:txBody>
          <a:bodyPr/>
          <a:lstStyle/>
          <a:p>
            <a:fld id="{F3462BE8-D408-4EEC-AFEB-5995E41E94F5}" type="slidenum">
              <a:rPr lang="en-US" smtClean="0"/>
              <a:t>‹#›</a:t>
            </a:fld>
            <a:endParaRPr lang="en-US"/>
          </a:p>
        </p:txBody>
      </p:sp>
    </p:spTree>
    <p:extLst>
      <p:ext uri="{BB962C8B-B14F-4D97-AF65-F5344CB8AC3E}">
        <p14:creationId xmlns:p14="http://schemas.microsoft.com/office/powerpoint/2010/main" val="55035649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D000C2-8D0C-C2A1-FCDE-FA9B233E0092}"/>
              </a:ext>
            </a:extLst>
          </p:cNvPr>
          <p:cNvSpPr>
            <a:spLocks noGrp="1"/>
          </p:cNvSpPr>
          <p:nvPr>
            <p:ph type="dt" sz="half" idx="10"/>
          </p:nvPr>
        </p:nvSpPr>
        <p:spPr/>
        <p:txBody>
          <a:bodyPr/>
          <a:lstStyle/>
          <a:p>
            <a:fld id="{D5AC6334-2D78-4F43-93F9-42EDCE4DFCAA}" type="datetimeFigureOut">
              <a:rPr lang="en-US" smtClean="0"/>
              <a:t>1/13/2026</a:t>
            </a:fld>
            <a:endParaRPr lang="en-US"/>
          </a:p>
        </p:txBody>
      </p:sp>
      <p:sp>
        <p:nvSpPr>
          <p:cNvPr id="3" name="Footer Placeholder 2">
            <a:extLst>
              <a:ext uri="{FF2B5EF4-FFF2-40B4-BE49-F238E27FC236}">
                <a16:creationId xmlns:a16="http://schemas.microsoft.com/office/drawing/2014/main" id="{82E45F78-BD29-8EDE-326B-ACAB75FF277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3D8CC1-B239-7E67-B39C-61A53645C031}"/>
              </a:ext>
            </a:extLst>
          </p:cNvPr>
          <p:cNvSpPr>
            <a:spLocks noGrp="1"/>
          </p:cNvSpPr>
          <p:nvPr>
            <p:ph type="sldNum" sz="quarter" idx="12"/>
          </p:nvPr>
        </p:nvSpPr>
        <p:spPr/>
        <p:txBody>
          <a:bodyPr/>
          <a:lstStyle/>
          <a:p>
            <a:fld id="{F3462BE8-D408-4EEC-AFEB-5995E41E94F5}" type="slidenum">
              <a:rPr lang="en-US" smtClean="0"/>
              <a:t>‹#›</a:t>
            </a:fld>
            <a:endParaRPr lang="en-US"/>
          </a:p>
        </p:txBody>
      </p:sp>
    </p:spTree>
    <p:extLst>
      <p:ext uri="{BB962C8B-B14F-4D97-AF65-F5344CB8AC3E}">
        <p14:creationId xmlns:p14="http://schemas.microsoft.com/office/powerpoint/2010/main" val="1698167669"/>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957C4-41FA-302E-1876-A6F3E0EFB9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023224-28CA-A53C-175A-C7B1030EB1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B253C7A-DEE1-C3E0-9228-8F17E9D2A1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C38E80-FA31-22F0-1B31-B069190DC144}"/>
              </a:ext>
            </a:extLst>
          </p:cNvPr>
          <p:cNvSpPr>
            <a:spLocks noGrp="1"/>
          </p:cNvSpPr>
          <p:nvPr>
            <p:ph type="dt" sz="half" idx="10"/>
          </p:nvPr>
        </p:nvSpPr>
        <p:spPr/>
        <p:txBody>
          <a:bodyPr/>
          <a:lstStyle/>
          <a:p>
            <a:fld id="{D5AC6334-2D78-4F43-93F9-42EDCE4DFCAA}" type="datetimeFigureOut">
              <a:rPr lang="en-US" smtClean="0"/>
              <a:t>1/13/2026</a:t>
            </a:fld>
            <a:endParaRPr lang="en-US"/>
          </a:p>
        </p:txBody>
      </p:sp>
      <p:sp>
        <p:nvSpPr>
          <p:cNvPr id="6" name="Footer Placeholder 5">
            <a:extLst>
              <a:ext uri="{FF2B5EF4-FFF2-40B4-BE49-F238E27FC236}">
                <a16:creationId xmlns:a16="http://schemas.microsoft.com/office/drawing/2014/main" id="{A402A8C9-1F91-E12C-B2EB-518D9EE665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71A564-3352-A471-B632-F59598A345A2}"/>
              </a:ext>
            </a:extLst>
          </p:cNvPr>
          <p:cNvSpPr>
            <a:spLocks noGrp="1"/>
          </p:cNvSpPr>
          <p:nvPr>
            <p:ph type="sldNum" sz="quarter" idx="12"/>
          </p:nvPr>
        </p:nvSpPr>
        <p:spPr/>
        <p:txBody>
          <a:bodyPr/>
          <a:lstStyle/>
          <a:p>
            <a:fld id="{F3462BE8-D408-4EEC-AFEB-5995E41E94F5}" type="slidenum">
              <a:rPr lang="en-US" smtClean="0"/>
              <a:t>‹#›</a:t>
            </a:fld>
            <a:endParaRPr lang="en-US"/>
          </a:p>
        </p:txBody>
      </p:sp>
    </p:spTree>
    <p:extLst>
      <p:ext uri="{BB962C8B-B14F-4D97-AF65-F5344CB8AC3E}">
        <p14:creationId xmlns:p14="http://schemas.microsoft.com/office/powerpoint/2010/main" val="2273645263"/>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AC8BC-364D-CE49-118B-ABA2B0639F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4A49577-FC40-6368-2411-35BCEEB258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D9DB31-E6E5-0E22-6E5B-D108BB993A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D1739B-7C33-7F81-6C7B-FDCB123C2780}"/>
              </a:ext>
            </a:extLst>
          </p:cNvPr>
          <p:cNvSpPr>
            <a:spLocks noGrp="1"/>
          </p:cNvSpPr>
          <p:nvPr>
            <p:ph type="dt" sz="half" idx="10"/>
          </p:nvPr>
        </p:nvSpPr>
        <p:spPr/>
        <p:txBody>
          <a:bodyPr/>
          <a:lstStyle/>
          <a:p>
            <a:fld id="{D5AC6334-2D78-4F43-93F9-42EDCE4DFCAA}" type="datetimeFigureOut">
              <a:rPr lang="en-US" smtClean="0"/>
              <a:t>1/13/2026</a:t>
            </a:fld>
            <a:endParaRPr lang="en-US"/>
          </a:p>
        </p:txBody>
      </p:sp>
      <p:sp>
        <p:nvSpPr>
          <p:cNvPr id="6" name="Footer Placeholder 5">
            <a:extLst>
              <a:ext uri="{FF2B5EF4-FFF2-40B4-BE49-F238E27FC236}">
                <a16:creationId xmlns:a16="http://schemas.microsoft.com/office/drawing/2014/main" id="{6086369C-2D33-D25C-044A-B107CCE8B8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28624B-3FCC-1F27-6EF6-81419BA1E316}"/>
              </a:ext>
            </a:extLst>
          </p:cNvPr>
          <p:cNvSpPr>
            <a:spLocks noGrp="1"/>
          </p:cNvSpPr>
          <p:nvPr>
            <p:ph type="sldNum" sz="quarter" idx="12"/>
          </p:nvPr>
        </p:nvSpPr>
        <p:spPr/>
        <p:txBody>
          <a:bodyPr/>
          <a:lstStyle/>
          <a:p>
            <a:fld id="{F3462BE8-D408-4EEC-AFEB-5995E41E94F5}" type="slidenum">
              <a:rPr lang="en-US" smtClean="0"/>
              <a:t>‹#›</a:t>
            </a:fld>
            <a:endParaRPr lang="en-US"/>
          </a:p>
        </p:txBody>
      </p:sp>
    </p:spTree>
    <p:extLst>
      <p:ext uri="{BB962C8B-B14F-4D97-AF65-F5344CB8AC3E}">
        <p14:creationId xmlns:p14="http://schemas.microsoft.com/office/powerpoint/2010/main" val="1110546410"/>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5A0DE-7B44-9938-5A44-320ED8D816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9EDE2B7-5141-AE93-EE98-A84E46595D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992A2D-449F-7071-8E35-1CADB888B9D4}"/>
              </a:ext>
            </a:extLst>
          </p:cNvPr>
          <p:cNvSpPr>
            <a:spLocks noGrp="1"/>
          </p:cNvSpPr>
          <p:nvPr>
            <p:ph type="dt" sz="half" idx="10"/>
          </p:nvPr>
        </p:nvSpPr>
        <p:spPr/>
        <p:txBody>
          <a:bodyPr/>
          <a:lstStyle/>
          <a:p>
            <a:fld id="{D5AC6334-2D78-4F43-93F9-42EDCE4DFCAA}" type="datetimeFigureOut">
              <a:rPr lang="en-US" smtClean="0"/>
              <a:t>1/13/2026</a:t>
            </a:fld>
            <a:endParaRPr lang="en-US"/>
          </a:p>
        </p:txBody>
      </p:sp>
      <p:sp>
        <p:nvSpPr>
          <p:cNvPr id="5" name="Footer Placeholder 4">
            <a:extLst>
              <a:ext uri="{FF2B5EF4-FFF2-40B4-BE49-F238E27FC236}">
                <a16:creationId xmlns:a16="http://schemas.microsoft.com/office/drawing/2014/main" id="{19C4659C-DD46-F015-6CEF-3F56529202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8BEA09-2108-CCE0-D34B-525B94727012}"/>
              </a:ext>
            </a:extLst>
          </p:cNvPr>
          <p:cNvSpPr>
            <a:spLocks noGrp="1"/>
          </p:cNvSpPr>
          <p:nvPr>
            <p:ph type="sldNum" sz="quarter" idx="12"/>
          </p:nvPr>
        </p:nvSpPr>
        <p:spPr/>
        <p:txBody>
          <a:bodyPr/>
          <a:lstStyle/>
          <a:p>
            <a:fld id="{F3462BE8-D408-4EEC-AFEB-5995E41E94F5}" type="slidenum">
              <a:rPr lang="en-US" smtClean="0"/>
              <a:t>‹#›</a:t>
            </a:fld>
            <a:endParaRPr lang="en-US"/>
          </a:p>
        </p:txBody>
      </p:sp>
    </p:spTree>
    <p:extLst>
      <p:ext uri="{BB962C8B-B14F-4D97-AF65-F5344CB8AC3E}">
        <p14:creationId xmlns:p14="http://schemas.microsoft.com/office/powerpoint/2010/main" val="3623736224"/>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0B1BDB-03A1-F924-A6F1-A1BAB6EAC7B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B345337-4C6D-9B90-5F6F-8E044B6A5E9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C544C7-D65E-FEDC-76BD-C467D83FBF1B}"/>
              </a:ext>
            </a:extLst>
          </p:cNvPr>
          <p:cNvSpPr>
            <a:spLocks noGrp="1"/>
          </p:cNvSpPr>
          <p:nvPr>
            <p:ph type="dt" sz="half" idx="10"/>
          </p:nvPr>
        </p:nvSpPr>
        <p:spPr/>
        <p:txBody>
          <a:bodyPr/>
          <a:lstStyle/>
          <a:p>
            <a:fld id="{D5AC6334-2D78-4F43-93F9-42EDCE4DFCAA}" type="datetimeFigureOut">
              <a:rPr lang="en-US" smtClean="0"/>
              <a:t>1/13/2026</a:t>
            </a:fld>
            <a:endParaRPr lang="en-US"/>
          </a:p>
        </p:txBody>
      </p:sp>
      <p:sp>
        <p:nvSpPr>
          <p:cNvPr id="5" name="Footer Placeholder 4">
            <a:extLst>
              <a:ext uri="{FF2B5EF4-FFF2-40B4-BE49-F238E27FC236}">
                <a16:creationId xmlns:a16="http://schemas.microsoft.com/office/drawing/2014/main" id="{E707B24C-4442-1FAC-8182-C560D7E7E0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FD3069-CE81-1399-FA37-0E4AF27D202B}"/>
              </a:ext>
            </a:extLst>
          </p:cNvPr>
          <p:cNvSpPr>
            <a:spLocks noGrp="1"/>
          </p:cNvSpPr>
          <p:nvPr>
            <p:ph type="sldNum" sz="quarter" idx="12"/>
          </p:nvPr>
        </p:nvSpPr>
        <p:spPr/>
        <p:txBody>
          <a:bodyPr/>
          <a:lstStyle/>
          <a:p>
            <a:fld id="{F3462BE8-D408-4EEC-AFEB-5995E41E94F5}" type="slidenum">
              <a:rPr lang="en-US" smtClean="0"/>
              <a:t>‹#›</a:t>
            </a:fld>
            <a:endParaRPr lang="en-US"/>
          </a:p>
        </p:txBody>
      </p:sp>
    </p:spTree>
    <p:extLst>
      <p:ext uri="{BB962C8B-B14F-4D97-AF65-F5344CB8AC3E}">
        <p14:creationId xmlns:p14="http://schemas.microsoft.com/office/powerpoint/2010/main" val="2562830249"/>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8" name="Google Shape;58;p14"/>
          <p:cNvSpPr txBox="1">
            <a:spLocks noGrp="1"/>
          </p:cNvSpPr>
          <p:nvPr>
            <p:ph type="body" idx="1"/>
          </p:nvPr>
        </p:nvSpPr>
        <p:spPr>
          <a:xfrm>
            <a:off x="838200" y="1825625"/>
            <a:ext cx="10515600" cy="4351339"/>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59" name="Google Shape;59;p14"/>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0" name="Google Shape;60;p14"/>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1" name="Google Shape;61;p14"/>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647626352"/>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62"/>
        <p:cNvGrpSpPr/>
        <p:nvPr/>
      </p:nvGrpSpPr>
      <p:grpSpPr>
        <a:xfrm>
          <a:off x="0" y="0"/>
          <a:ext cx="0" cy="0"/>
          <a:chOff x="0" y="0"/>
          <a:chExt cx="0" cy="0"/>
        </a:xfrm>
      </p:grpSpPr>
      <p:sp>
        <p:nvSpPr>
          <p:cNvPr id="63" name="Google Shape;63;p15"/>
          <p:cNvSpPr txBox="1">
            <a:spLocks noGrp="1"/>
          </p:cNvSpPr>
          <p:nvPr>
            <p:ph type="ctrTitle"/>
          </p:nvPr>
        </p:nvSpPr>
        <p:spPr>
          <a:xfrm>
            <a:off x="1524000" y="1122363"/>
            <a:ext cx="9144000" cy="23876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60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4" name="Google Shape;64;p15"/>
          <p:cNvSpPr txBox="1">
            <a:spLocks noGrp="1"/>
          </p:cNvSpPr>
          <p:nvPr>
            <p:ph type="subTitle" idx="1"/>
          </p:nvPr>
        </p:nvSpPr>
        <p:spPr>
          <a:xfrm>
            <a:off x="1524000" y="3602038"/>
            <a:ext cx="9144000" cy="165576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1067"/>
              </a:spcBef>
              <a:spcAft>
                <a:spcPts val="0"/>
              </a:spcAft>
              <a:buClr>
                <a:schemeClr val="dk1"/>
              </a:buClr>
              <a:buSzPts val="1800"/>
              <a:buNone/>
              <a:defRPr sz="2400"/>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
        <p:nvSpPr>
          <p:cNvPr id="65" name="Google Shape;65;p15"/>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6" name="Google Shape;66;p15"/>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7" name="Google Shape;67;p15"/>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599851960"/>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053DC-D6E7-E4A7-C4CE-8FFE7BB9787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D892C3-3724-B0BF-B164-2AF26C0D6C6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FAAE4A-FEF5-55B3-B440-A4CC9417673C}"/>
              </a:ext>
            </a:extLst>
          </p:cNvPr>
          <p:cNvSpPr>
            <a:spLocks noGrp="1"/>
          </p:cNvSpPr>
          <p:nvPr>
            <p:ph type="dt" sz="half" idx="10"/>
          </p:nvPr>
        </p:nvSpPr>
        <p:spPr/>
        <p:txBody>
          <a:bodyPr/>
          <a:lstStyle/>
          <a:p>
            <a:fld id="{AA18268F-277F-4787-B17B-56089E511E0C}" type="datetimeFigureOut">
              <a:rPr lang="en-US" smtClean="0"/>
              <a:t>1/13/2026</a:t>
            </a:fld>
            <a:endParaRPr lang="en-US"/>
          </a:p>
        </p:txBody>
      </p:sp>
      <p:sp>
        <p:nvSpPr>
          <p:cNvPr id="5" name="Footer Placeholder 4">
            <a:extLst>
              <a:ext uri="{FF2B5EF4-FFF2-40B4-BE49-F238E27FC236}">
                <a16:creationId xmlns:a16="http://schemas.microsoft.com/office/drawing/2014/main" id="{EB5B17EF-3B3E-F559-8D8F-EC52AC4B22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411952-5015-3C78-2674-FA966E196978}"/>
              </a:ext>
            </a:extLst>
          </p:cNvPr>
          <p:cNvSpPr>
            <a:spLocks noGrp="1"/>
          </p:cNvSpPr>
          <p:nvPr>
            <p:ph type="sldNum" sz="quarter" idx="12"/>
          </p:nvPr>
        </p:nvSpPr>
        <p:spPr/>
        <p:txBody>
          <a:bodyPr/>
          <a:lstStyle/>
          <a:p>
            <a:fld id="{1910F01E-A681-4791-ACBE-A9638C696EF9}" type="slidenum">
              <a:rPr lang="en-US" smtClean="0"/>
              <a:t>‹#›</a:t>
            </a:fld>
            <a:endParaRPr lang="en-US"/>
          </a:p>
        </p:txBody>
      </p:sp>
    </p:spTree>
    <p:extLst>
      <p:ext uri="{BB962C8B-B14F-4D97-AF65-F5344CB8AC3E}">
        <p14:creationId xmlns:p14="http://schemas.microsoft.com/office/powerpoint/2010/main" val="3104392664"/>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831851" y="1709740"/>
            <a:ext cx="10515600" cy="2852737"/>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60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 name="Google Shape;70;p16"/>
          <p:cNvSpPr txBox="1">
            <a:spLocks noGrp="1"/>
          </p:cNvSpPr>
          <p:nvPr>
            <p:ph type="body" idx="1"/>
          </p:nvPr>
        </p:nvSpPr>
        <p:spPr>
          <a:xfrm>
            <a:off x="831851" y="4589463"/>
            <a:ext cx="10515600" cy="1500187"/>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Clr>
                <a:srgbClr val="888888"/>
              </a:buClr>
              <a:buSzPts val="1800"/>
              <a:buNone/>
              <a:defRPr sz="2400">
                <a:solidFill>
                  <a:srgbClr val="888888"/>
                </a:solidFill>
              </a:defRPr>
            </a:lvl1pPr>
            <a:lvl2pPr marL="1219170" lvl="1" indent="-304792" algn="l">
              <a:lnSpc>
                <a:spcPct val="90000"/>
              </a:lnSpc>
              <a:spcBef>
                <a:spcPts val="533"/>
              </a:spcBef>
              <a:spcAft>
                <a:spcPts val="0"/>
              </a:spcAft>
              <a:buClr>
                <a:srgbClr val="888888"/>
              </a:buClr>
              <a:buSzPts val="1500"/>
              <a:buNone/>
              <a:defRPr sz="2000">
                <a:solidFill>
                  <a:srgbClr val="888888"/>
                </a:solidFill>
              </a:defRPr>
            </a:lvl2pPr>
            <a:lvl3pPr marL="1828754" lvl="2" indent="-304792" algn="l">
              <a:lnSpc>
                <a:spcPct val="90000"/>
              </a:lnSpc>
              <a:spcBef>
                <a:spcPts val="533"/>
              </a:spcBef>
              <a:spcAft>
                <a:spcPts val="0"/>
              </a:spcAft>
              <a:buClr>
                <a:srgbClr val="888888"/>
              </a:buClr>
              <a:buSzPts val="1400"/>
              <a:buNone/>
              <a:defRPr sz="1867">
                <a:solidFill>
                  <a:srgbClr val="888888"/>
                </a:solidFill>
              </a:defRPr>
            </a:lvl3pPr>
            <a:lvl4pPr marL="2438339" lvl="3" indent="-304792" algn="l">
              <a:lnSpc>
                <a:spcPct val="90000"/>
              </a:lnSpc>
              <a:spcBef>
                <a:spcPts val="533"/>
              </a:spcBef>
              <a:spcAft>
                <a:spcPts val="0"/>
              </a:spcAft>
              <a:buClr>
                <a:srgbClr val="888888"/>
              </a:buClr>
              <a:buSzPts val="1200"/>
              <a:buNone/>
              <a:defRPr sz="1600">
                <a:solidFill>
                  <a:srgbClr val="888888"/>
                </a:solidFill>
              </a:defRPr>
            </a:lvl4pPr>
            <a:lvl5pPr marL="3047924" lvl="4" indent="-304792" algn="l">
              <a:lnSpc>
                <a:spcPct val="90000"/>
              </a:lnSpc>
              <a:spcBef>
                <a:spcPts val="533"/>
              </a:spcBef>
              <a:spcAft>
                <a:spcPts val="0"/>
              </a:spcAft>
              <a:buClr>
                <a:srgbClr val="888888"/>
              </a:buClr>
              <a:buSzPts val="1200"/>
              <a:buNone/>
              <a:defRPr sz="1600">
                <a:solidFill>
                  <a:srgbClr val="888888"/>
                </a:solidFill>
              </a:defRPr>
            </a:lvl5pPr>
            <a:lvl6pPr marL="3657509" lvl="5" indent="-304792" algn="l">
              <a:lnSpc>
                <a:spcPct val="90000"/>
              </a:lnSpc>
              <a:spcBef>
                <a:spcPts val="533"/>
              </a:spcBef>
              <a:spcAft>
                <a:spcPts val="0"/>
              </a:spcAft>
              <a:buClr>
                <a:srgbClr val="888888"/>
              </a:buClr>
              <a:buSzPts val="1200"/>
              <a:buNone/>
              <a:defRPr sz="1600">
                <a:solidFill>
                  <a:srgbClr val="888888"/>
                </a:solidFill>
              </a:defRPr>
            </a:lvl6pPr>
            <a:lvl7pPr marL="4267093" lvl="6" indent="-304792" algn="l">
              <a:lnSpc>
                <a:spcPct val="90000"/>
              </a:lnSpc>
              <a:spcBef>
                <a:spcPts val="533"/>
              </a:spcBef>
              <a:spcAft>
                <a:spcPts val="0"/>
              </a:spcAft>
              <a:buClr>
                <a:srgbClr val="888888"/>
              </a:buClr>
              <a:buSzPts val="1200"/>
              <a:buNone/>
              <a:defRPr sz="1600">
                <a:solidFill>
                  <a:srgbClr val="888888"/>
                </a:solidFill>
              </a:defRPr>
            </a:lvl7pPr>
            <a:lvl8pPr marL="4876678" lvl="7" indent="-304792" algn="l">
              <a:lnSpc>
                <a:spcPct val="90000"/>
              </a:lnSpc>
              <a:spcBef>
                <a:spcPts val="533"/>
              </a:spcBef>
              <a:spcAft>
                <a:spcPts val="0"/>
              </a:spcAft>
              <a:buClr>
                <a:srgbClr val="888888"/>
              </a:buClr>
              <a:buSzPts val="1200"/>
              <a:buNone/>
              <a:defRPr sz="1600">
                <a:solidFill>
                  <a:srgbClr val="888888"/>
                </a:solidFill>
              </a:defRPr>
            </a:lvl8pPr>
            <a:lvl9pPr marL="5486263" lvl="8" indent="-304792" algn="l">
              <a:lnSpc>
                <a:spcPct val="90000"/>
              </a:lnSpc>
              <a:spcBef>
                <a:spcPts val="533"/>
              </a:spcBef>
              <a:spcAft>
                <a:spcPts val="0"/>
              </a:spcAft>
              <a:buClr>
                <a:srgbClr val="888888"/>
              </a:buClr>
              <a:buSzPts val="1200"/>
              <a:buNone/>
              <a:defRPr sz="1600">
                <a:solidFill>
                  <a:srgbClr val="888888"/>
                </a:solidFill>
              </a:defRPr>
            </a:lvl9pPr>
          </a:lstStyle>
          <a:p>
            <a:endParaRPr/>
          </a:p>
        </p:txBody>
      </p:sp>
      <p:sp>
        <p:nvSpPr>
          <p:cNvPr id="71" name="Google Shape;71;p16"/>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2" name="Google Shape;72;p16"/>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3" name="Google Shape;73;p16"/>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844085962"/>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74"/>
        <p:cNvGrpSpPr/>
        <p:nvPr/>
      </p:nvGrpSpPr>
      <p:grpSpPr>
        <a:xfrm>
          <a:off x="0" y="0"/>
          <a:ext cx="0" cy="0"/>
          <a:chOff x="0" y="0"/>
          <a:chExt cx="0" cy="0"/>
        </a:xfrm>
      </p:grpSpPr>
      <p:sp>
        <p:nvSpPr>
          <p:cNvPr id="75" name="Google Shape;75;p17"/>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 name="Google Shape;76;p17"/>
          <p:cNvSpPr txBox="1">
            <a:spLocks noGrp="1"/>
          </p:cNvSpPr>
          <p:nvPr>
            <p:ph type="body" idx="1"/>
          </p:nvPr>
        </p:nvSpPr>
        <p:spPr>
          <a:xfrm>
            <a:off x="838200" y="1825625"/>
            <a:ext cx="5181600" cy="4351339"/>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77" name="Google Shape;77;p17"/>
          <p:cNvSpPr txBox="1">
            <a:spLocks noGrp="1"/>
          </p:cNvSpPr>
          <p:nvPr>
            <p:ph type="body" idx="2"/>
          </p:nvPr>
        </p:nvSpPr>
        <p:spPr>
          <a:xfrm>
            <a:off x="6172200" y="1825625"/>
            <a:ext cx="5181600" cy="4351339"/>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78" name="Google Shape;78;p17"/>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9" name="Google Shape;79;p17"/>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0" name="Google Shape;80;p17"/>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784073644"/>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81"/>
        <p:cNvGrpSpPr/>
        <p:nvPr/>
      </p:nvGrpSpPr>
      <p:grpSpPr>
        <a:xfrm>
          <a:off x="0" y="0"/>
          <a:ext cx="0" cy="0"/>
          <a:chOff x="0" y="0"/>
          <a:chExt cx="0" cy="0"/>
        </a:xfrm>
      </p:grpSpPr>
      <p:sp>
        <p:nvSpPr>
          <p:cNvPr id="82" name="Google Shape;82;p18"/>
          <p:cNvSpPr txBox="1">
            <a:spLocks noGrp="1"/>
          </p:cNvSpPr>
          <p:nvPr>
            <p:ph type="title"/>
          </p:nvPr>
        </p:nvSpPr>
        <p:spPr>
          <a:xfrm>
            <a:off x="839788" y="365125"/>
            <a:ext cx="10515600" cy="1325563"/>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3" name="Google Shape;83;p18"/>
          <p:cNvSpPr txBox="1">
            <a:spLocks noGrp="1"/>
          </p:cNvSpPr>
          <p:nvPr>
            <p:ph type="body" idx="1"/>
          </p:nvPr>
        </p:nvSpPr>
        <p:spPr>
          <a:xfrm>
            <a:off x="839788" y="1681163"/>
            <a:ext cx="5157787" cy="823912"/>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800"/>
              <a:buNone/>
              <a:defRPr sz="24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84" name="Google Shape;84;p18"/>
          <p:cNvSpPr txBox="1">
            <a:spLocks noGrp="1"/>
          </p:cNvSpPr>
          <p:nvPr>
            <p:ph type="body" idx="2"/>
          </p:nvPr>
        </p:nvSpPr>
        <p:spPr>
          <a:xfrm>
            <a:off x="839788" y="2505075"/>
            <a:ext cx="5157787" cy="3684588"/>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85" name="Google Shape;85;p18"/>
          <p:cNvSpPr txBox="1">
            <a:spLocks noGrp="1"/>
          </p:cNvSpPr>
          <p:nvPr>
            <p:ph type="body" idx="3"/>
          </p:nvPr>
        </p:nvSpPr>
        <p:spPr>
          <a:xfrm>
            <a:off x="6172201" y="1681163"/>
            <a:ext cx="5183188" cy="823912"/>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800"/>
              <a:buNone/>
              <a:defRPr sz="24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86" name="Google Shape;86;p18"/>
          <p:cNvSpPr txBox="1">
            <a:spLocks noGrp="1"/>
          </p:cNvSpPr>
          <p:nvPr>
            <p:ph type="body" idx="4"/>
          </p:nvPr>
        </p:nvSpPr>
        <p:spPr>
          <a:xfrm>
            <a:off x="6172201" y="2505075"/>
            <a:ext cx="5183188" cy="3684588"/>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87" name="Google Shape;87;p18"/>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8" name="Google Shape;88;p18"/>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9" name="Google Shape;89;p18"/>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421454524"/>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90"/>
        <p:cNvGrpSpPr/>
        <p:nvPr/>
      </p:nvGrpSpPr>
      <p:grpSpPr>
        <a:xfrm>
          <a:off x="0" y="0"/>
          <a:ext cx="0" cy="0"/>
          <a:chOff x="0" y="0"/>
          <a:chExt cx="0" cy="0"/>
        </a:xfrm>
      </p:grpSpPr>
      <p:sp>
        <p:nvSpPr>
          <p:cNvPr id="91" name="Google Shape;91;p19"/>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2" name="Google Shape;92;p19"/>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3" name="Google Shape;93;p19"/>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4" name="Google Shape;94;p19"/>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99912154"/>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5"/>
        <p:cNvGrpSpPr/>
        <p:nvPr/>
      </p:nvGrpSpPr>
      <p:grpSpPr>
        <a:xfrm>
          <a:off x="0" y="0"/>
          <a:ext cx="0" cy="0"/>
          <a:chOff x="0" y="0"/>
          <a:chExt cx="0" cy="0"/>
        </a:xfrm>
      </p:grpSpPr>
      <p:sp>
        <p:nvSpPr>
          <p:cNvPr id="96" name="Google Shape;96;p20"/>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7" name="Google Shape;97;p20"/>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8" name="Google Shape;98;p20"/>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897591494"/>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99"/>
        <p:cNvGrpSpPr/>
        <p:nvPr/>
      </p:nvGrpSpPr>
      <p:grpSpPr>
        <a:xfrm>
          <a:off x="0" y="0"/>
          <a:ext cx="0" cy="0"/>
          <a:chOff x="0" y="0"/>
          <a:chExt cx="0" cy="0"/>
        </a:xfrm>
      </p:grpSpPr>
      <p:sp>
        <p:nvSpPr>
          <p:cNvPr id="100" name="Google Shape;100;p21"/>
          <p:cNvSpPr txBox="1">
            <a:spLocks noGrp="1"/>
          </p:cNvSpPr>
          <p:nvPr>
            <p:ph type="title"/>
          </p:nvPr>
        </p:nvSpPr>
        <p:spPr>
          <a:xfrm>
            <a:off x="839788" y="457200"/>
            <a:ext cx="3932237" cy="1600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32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1" name="Google Shape;101;p21"/>
          <p:cNvSpPr txBox="1">
            <a:spLocks noGrp="1"/>
          </p:cNvSpPr>
          <p:nvPr>
            <p:ph type="body" idx="1"/>
          </p:nvPr>
        </p:nvSpPr>
        <p:spPr>
          <a:xfrm>
            <a:off x="5183188" y="987426"/>
            <a:ext cx="6172200" cy="4873625"/>
          </a:xfrm>
          <a:prstGeom prst="rect">
            <a:avLst/>
          </a:prstGeom>
          <a:noFill/>
          <a:ln>
            <a:noFill/>
          </a:ln>
        </p:spPr>
        <p:txBody>
          <a:bodyPr spcFirstLastPara="1" wrap="square" lIns="68575" tIns="34275" rIns="68575" bIns="34275" anchor="t" anchorCtr="0">
            <a:normAutofit/>
          </a:bodyPr>
          <a:lstStyle>
            <a:lvl1pPr marL="609585" lvl="0" indent="-507987" algn="l">
              <a:lnSpc>
                <a:spcPct val="90000"/>
              </a:lnSpc>
              <a:spcBef>
                <a:spcPts val="1067"/>
              </a:spcBef>
              <a:spcAft>
                <a:spcPts val="0"/>
              </a:spcAft>
              <a:buClr>
                <a:schemeClr val="dk1"/>
              </a:buClr>
              <a:buSzPts val="2400"/>
              <a:buChar char="•"/>
              <a:defRPr sz="3200"/>
            </a:lvl1pPr>
            <a:lvl2pPr marL="1219170" lvl="1" indent="-482588" algn="l">
              <a:lnSpc>
                <a:spcPct val="90000"/>
              </a:lnSpc>
              <a:spcBef>
                <a:spcPts val="533"/>
              </a:spcBef>
              <a:spcAft>
                <a:spcPts val="0"/>
              </a:spcAft>
              <a:buClr>
                <a:schemeClr val="dk1"/>
              </a:buClr>
              <a:buSzPts val="2100"/>
              <a:buChar char="•"/>
              <a:defRPr sz="2800"/>
            </a:lvl2pPr>
            <a:lvl3pPr marL="1828754" lvl="2" indent="-457189" algn="l">
              <a:lnSpc>
                <a:spcPct val="90000"/>
              </a:lnSpc>
              <a:spcBef>
                <a:spcPts val="533"/>
              </a:spcBef>
              <a:spcAft>
                <a:spcPts val="0"/>
              </a:spcAft>
              <a:buClr>
                <a:schemeClr val="dk1"/>
              </a:buClr>
              <a:buSzPts val="1800"/>
              <a:buChar char="•"/>
              <a:defRPr sz="2400"/>
            </a:lvl3pPr>
            <a:lvl4pPr marL="2438339" lvl="3" indent="-431789" algn="l">
              <a:lnSpc>
                <a:spcPct val="90000"/>
              </a:lnSpc>
              <a:spcBef>
                <a:spcPts val="533"/>
              </a:spcBef>
              <a:spcAft>
                <a:spcPts val="0"/>
              </a:spcAft>
              <a:buClr>
                <a:schemeClr val="dk1"/>
              </a:buClr>
              <a:buSzPts val="1500"/>
              <a:buChar char="•"/>
              <a:defRPr sz="2000"/>
            </a:lvl4pPr>
            <a:lvl5pPr marL="3047924" lvl="4" indent="-431789" algn="l">
              <a:lnSpc>
                <a:spcPct val="90000"/>
              </a:lnSpc>
              <a:spcBef>
                <a:spcPts val="533"/>
              </a:spcBef>
              <a:spcAft>
                <a:spcPts val="0"/>
              </a:spcAft>
              <a:buClr>
                <a:schemeClr val="dk1"/>
              </a:buClr>
              <a:buSzPts val="1500"/>
              <a:buChar char="•"/>
              <a:defRPr sz="2000"/>
            </a:lvl5pPr>
            <a:lvl6pPr marL="3657509" lvl="5" indent="-431789" algn="l">
              <a:lnSpc>
                <a:spcPct val="90000"/>
              </a:lnSpc>
              <a:spcBef>
                <a:spcPts val="533"/>
              </a:spcBef>
              <a:spcAft>
                <a:spcPts val="0"/>
              </a:spcAft>
              <a:buClr>
                <a:schemeClr val="dk1"/>
              </a:buClr>
              <a:buSzPts val="1500"/>
              <a:buChar char="•"/>
              <a:defRPr sz="2000"/>
            </a:lvl6pPr>
            <a:lvl7pPr marL="4267093" lvl="6" indent="-431789" algn="l">
              <a:lnSpc>
                <a:spcPct val="90000"/>
              </a:lnSpc>
              <a:spcBef>
                <a:spcPts val="533"/>
              </a:spcBef>
              <a:spcAft>
                <a:spcPts val="0"/>
              </a:spcAft>
              <a:buClr>
                <a:schemeClr val="dk1"/>
              </a:buClr>
              <a:buSzPts val="1500"/>
              <a:buChar char="•"/>
              <a:defRPr sz="2000"/>
            </a:lvl7pPr>
            <a:lvl8pPr marL="4876678" lvl="7" indent="-431789" algn="l">
              <a:lnSpc>
                <a:spcPct val="90000"/>
              </a:lnSpc>
              <a:spcBef>
                <a:spcPts val="533"/>
              </a:spcBef>
              <a:spcAft>
                <a:spcPts val="0"/>
              </a:spcAft>
              <a:buClr>
                <a:schemeClr val="dk1"/>
              </a:buClr>
              <a:buSzPts val="1500"/>
              <a:buChar char="•"/>
              <a:defRPr sz="2000"/>
            </a:lvl8pPr>
            <a:lvl9pPr marL="5486263" lvl="8" indent="-431789" algn="l">
              <a:lnSpc>
                <a:spcPct val="90000"/>
              </a:lnSpc>
              <a:spcBef>
                <a:spcPts val="533"/>
              </a:spcBef>
              <a:spcAft>
                <a:spcPts val="0"/>
              </a:spcAft>
              <a:buClr>
                <a:schemeClr val="dk1"/>
              </a:buClr>
              <a:buSzPts val="1500"/>
              <a:buChar char="•"/>
              <a:defRPr sz="2000"/>
            </a:lvl9pPr>
          </a:lstStyle>
          <a:p>
            <a:endParaRPr/>
          </a:p>
        </p:txBody>
      </p:sp>
      <p:sp>
        <p:nvSpPr>
          <p:cNvPr id="102" name="Google Shape;102;p21"/>
          <p:cNvSpPr txBox="1">
            <a:spLocks noGrp="1"/>
          </p:cNvSpPr>
          <p:nvPr>
            <p:ph type="body" idx="2"/>
          </p:nvPr>
        </p:nvSpPr>
        <p:spPr>
          <a:xfrm>
            <a:off x="839788" y="2057401"/>
            <a:ext cx="3932237" cy="3811588"/>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Clr>
                <a:schemeClr val="dk1"/>
              </a:buClr>
              <a:buSzPts val="1200"/>
              <a:buNone/>
              <a:defRPr sz="1600"/>
            </a:lvl1pPr>
            <a:lvl2pPr marL="1219170" lvl="1" indent="-304792" algn="l">
              <a:lnSpc>
                <a:spcPct val="90000"/>
              </a:lnSpc>
              <a:spcBef>
                <a:spcPts val="533"/>
              </a:spcBef>
              <a:spcAft>
                <a:spcPts val="0"/>
              </a:spcAft>
              <a:buClr>
                <a:schemeClr val="dk1"/>
              </a:buClr>
              <a:buSzPts val="1100"/>
              <a:buNone/>
              <a:defRPr sz="1467"/>
            </a:lvl2pPr>
            <a:lvl3pPr marL="1828754" lvl="2" indent="-304792" algn="l">
              <a:lnSpc>
                <a:spcPct val="90000"/>
              </a:lnSpc>
              <a:spcBef>
                <a:spcPts val="533"/>
              </a:spcBef>
              <a:spcAft>
                <a:spcPts val="0"/>
              </a:spcAft>
              <a:buClr>
                <a:schemeClr val="dk1"/>
              </a:buClr>
              <a:buSzPts val="900"/>
              <a:buNone/>
              <a:defRPr sz="1200"/>
            </a:lvl3pPr>
            <a:lvl4pPr marL="2438339" lvl="3" indent="-304792" algn="l">
              <a:lnSpc>
                <a:spcPct val="90000"/>
              </a:lnSpc>
              <a:spcBef>
                <a:spcPts val="533"/>
              </a:spcBef>
              <a:spcAft>
                <a:spcPts val="0"/>
              </a:spcAft>
              <a:buClr>
                <a:schemeClr val="dk1"/>
              </a:buClr>
              <a:buSzPts val="800"/>
              <a:buNone/>
              <a:defRPr sz="1067"/>
            </a:lvl4pPr>
            <a:lvl5pPr marL="3047924" lvl="4" indent="-304792" algn="l">
              <a:lnSpc>
                <a:spcPct val="90000"/>
              </a:lnSpc>
              <a:spcBef>
                <a:spcPts val="533"/>
              </a:spcBef>
              <a:spcAft>
                <a:spcPts val="0"/>
              </a:spcAft>
              <a:buClr>
                <a:schemeClr val="dk1"/>
              </a:buClr>
              <a:buSzPts val="800"/>
              <a:buNone/>
              <a:defRPr sz="1067"/>
            </a:lvl5pPr>
            <a:lvl6pPr marL="3657509" lvl="5" indent="-304792" algn="l">
              <a:lnSpc>
                <a:spcPct val="90000"/>
              </a:lnSpc>
              <a:spcBef>
                <a:spcPts val="533"/>
              </a:spcBef>
              <a:spcAft>
                <a:spcPts val="0"/>
              </a:spcAft>
              <a:buClr>
                <a:schemeClr val="dk1"/>
              </a:buClr>
              <a:buSzPts val="800"/>
              <a:buNone/>
              <a:defRPr sz="1067"/>
            </a:lvl6pPr>
            <a:lvl7pPr marL="4267093" lvl="6" indent="-304792" algn="l">
              <a:lnSpc>
                <a:spcPct val="90000"/>
              </a:lnSpc>
              <a:spcBef>
                <a:spcPts val="533"/>
              </a:spcBef>
              <a:spcAft>
                <a:spcPts val="0"/>
              </a:spcAft>
              <a:buClr>
                <a:schemeClr val="dk1"/>
              </a:buClr>
              <a:buSzPts val="800"/>
              <a:buNone/>
              <a:defRPr sz="1067"/>
            </a:lvl7pPr>
            <a:lvl8pPr marL="4876678" lvl="7" indent="-304792" algn="l">
              <a:lnSpc>
                <a:spcPct val="90000"/>
              </a:lnSpc>
              <a:spcBef>
                <a:spcPts val="533"/>
              </a:spcBef>
              <a:spcAft>
                <a:spcPts val="0"/>
              </a:spcAft>
              <a:buClr>
                <a:schemeClr val="dk1"/>
              </a:buClr>
              <a:buSzPts val="800"/>
              <a:buNone/>
              <a:defRPr sz="1067"/>
            </a:lvl8pPr>
            <a:lvl9pPr marL="5486263" lvl="8" indent="-304792" algn="l">
              <a:lnSpc>
                <a:spcPct val="90000"/>
              </a:lnSpc>
              <a:spcBef>
                <a:spcPts val="533"/>
              </a:spcBef>
              <a:spcAft>
                <a:spcPts val="0"/>
              </a:spcAft>
              <a:buClr>
                <a:schemeClr val="dk1"/>
              </a:buClr>
              <a:buSzPts val="800"/>
              <a:buNone/>
              <a:defRPr sz="1067"/>
            </a:lvl9pPr>
          </a:lstStyle>
          <a:p>
            <a:endParaRPr/>
          </a:p>
        </p:txBody>
      </p:sp>
      <p:sp>
        <p:nvSpPr>
          <p:cNvPr id="103" name="Google Shape;103;p21"/>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4" name="Google Shape;104;p21"/>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5" name="Google Shape;105;p21"/>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82727871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06"/>
        <p:cNvGrpSpPr/>
        <p:nvPr/>
      </p:nvGrpSpPr>
      <p:grpSpPr>
        <a:xfrm>
          <a:off x="0" y="0"/>
          <a:ext cx="0" cy="0"/>
          <a:chOff x="0" y="0"/>
          <a:chExt cx="0" cy="0"/>
        </a:xfrm>
      </p:grpSpPr>
      <p:sp>
        <p:nvSpPr>
          <p:cNvPr id="107" name="Google Shape;107;p22"/>
          <p:cNvSpPr txBox="1">
            <a:spLocks noGrp="1"/>
          </p:cNvSpPr>
          <p:nvPr>
            <p:ph type="title"/>
          </p:nvPr>
        </p:nvSpPr>
        <p:spPr>
          <a:xfrm>
            <a:off x="839788" y="457200"/>
            <a:ext cx="3932237" cy="1600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32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8" name="Google Shape;108;p22"/>
          <p:cNvSpPr>
            <a:spLocks noGrp="1"/>
          </p:cNvSpPr>
          <p:nvPr>
            <p:ph type="pic" idx="2"/>
          </p:nvPr>
        </p:nvSpPr>
        <p:spPr>
          <a:xfrm>
            <a:off x="5183188" y="987426"/>
            <a:ext cx="6172200" cy="4873625"/>
          </a:xfrm>
          <a:prstGeom prst="rect">
            <a:avLst/>
          </a:prstGeom>
          <a:noFill/>
          <a:ln>
            <a:noFill/>
          </a:ln>
        </p:spPr>
      </p:sp>
      <p:sp>
        <p:nvSpPr>
          <p:cNvPr id="109" name="Google Shape;109;p22"/>
          <p:cNvSpPr txBox="1">
            <a:spLocks noGrp="1"/>
          </p:cNvSpPr>
          <p:nvPr>
            <p:ph type="body" idx="1"/>
          </p:nvPr>
        </p:nvSpPr>
        <p:spPr>
          <a:xfrm>
            <a:off x="839788" y="2057401"/>
            <a:ext cx="3932237" cy="3811588"/>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Clr>
                <a:schemeClr val="dk1"/>
              </a:buClr>
              <a:buSzPts val="1200"/>
              <a:buNone/>
              <a:defRPr sz="1600"/>
            </a:lvl1pPr>
            <a:lvl2pPr marL="1219170" lvl="1" indent="-304792" algn="l">
              <a:lnSpc>
                <a:spcPct val="90000"/>
              </a:lnSpc>
              <a:spcBef>
                <a:spcPts val="533"/>
              </a:spcBef>
              <a:spcAft>
                <a:spcPts val="0"/>
              </a:spcAft>
              <a:buClr>
                <a:schemeClr val="dk1"/>
              </a:buClr>
              <a:buSzPts val="1100"/>
              <a:buNone/>
              <a:defRPr sz="1467"/>
            </a:lvl2pPr>
            <a:lvl3pPr marL="1828754" lvl="2" indent="-304792" algn="l">
              <a:lnSpc>
                <a:spcPct val="90000"/>
              </a:lnSpc>
              <a:spcBef>
                <a:spcPts val="533"/>
              </a:spcBef>
              <a:spcAft>
                <a:spcPts val="0"/>
              </a:spcAft>
              <a:buClr>
                <a:schemeClr val="dk1"/>
              </a:buClr>
              <a:buSzPts val="900"/>
              <a:buNone/>
              <a:defRPr sz="1200"/>
            </a:lvl3pPr>
            <a:lvl4pPr marL="2438339" lvl="3" indent="-304792" algn="l">
              <a:lnSpc>
                <a:spcPct val="90000"/>
              </a:lnSpc>
              <a:spcBef>
                <a:spcPts val="533"/>
              </a:spcBef>
              <a:spcAft>
                <a:spcPts val="0"/>
              </a:spcAft>
              <a:buClr>
                <a:schemeClr val="dk1"/>
              </a:buClr>
              <a:buSzPts val="800"/>
              <a:buNone/>
              <a:defRPr sz="1067"/>
            </a:lvl4pPr>
            <a:lvl5pPr marL="3047924" lvl="4" indent="-304792" algn="l">
              <a:lnSpc>
                <a:spcPct val="90000"/>
              </a:lnSpc>
              <a:spcBef>
                <a:spcPts val="533"/>
              </a:spcBef>
              <a:spcAft>
                <a:spcPts val="0"/>
              </a:spcAft>
              <a:buClr>
                <a:schemeClr val="dk1"/>
              </a:buClr>
              <a:buSzPts val="800"/>
              <a:buNone/>
              <a:defRPr sz="1067"/>
            </a:lvl5pPr>
            <a:lvl6pPr marL="3657509" lvl="5" indent="-304792" algn="l">
              <a:lnSpc>
                <a:spcPct val="90000"/>
              </a:lnSpc>
              <a:spcBef>
                <a:spcPts val="533"/>
              </a:spcBef>
              <a:spcAft>
                <a:spcPts val="0"/>
              </a:spcAft>
              <a:buClr>
                <a:schemeClr val="dk1"/>
              </a:buClr>
              <a:buSzPts val="800"/>
              <a:buNone/>
              <a:defRPr sz="1067"/>
            </a:lvl6pPr>
            <a:lvl7pPr marL="4267093" lvl="6" indent="-304792" algn="l">
              <a:lnSpc>
                <a:spcPct val="90000"/>
              </a:lnSpc>
              <a:spcBef>
                <a:spcPts val="533"/>
              </a:spcBef>
              <a:spcAft>
                <a:spcPts val="0"/>
              </a:spcAft>
              <a:buClr>
                <a:schemeClr val="dk1"/>
              </a:buClr>
              <a:buSzPts val="800"/>
              <a:buNone/>
              <a:defRPr sz="1067"/>
            </a:lvl7pPr>
            <a:lvl8pPr marL="4876678" lvl="7" indent="-304792" algn="l">
              <a:lnSpc>
                <a:spcPct val="90000"/>
              </a:lnSpc>
              <a:spcBef>
                <a:spcPts val="533"/>
              </a:spcBef>
              <a:spcAft>
                <a:spcPts val="0"/>
              </a:spcAft>
              <a:buClr>
                <a:schemeClr val="dk1"/>
              </a:buClr>
              <a:buSzPts val="800"/>
              <a:buNone/>
              <a:defRPr sz="1067"/>
            </a:lvl8pPr>
            <a:lvl9pPr marL="5486263" lvl="8" indent="-304792" algn="l">
              <a:lnSpc>
                <a:spcPct val="90000"/>
              </a:lnSpc>
              <a:spcBef>
                <a:spcPts val="533"/>
              </a:spcBef>
              <a:spcAft>
                <a:spcPts val="0"/>
              </a:spcAft>
              <a:buClr>
                <a:schemeClr val="dk1"/>
              </a:buClr>
              <a:buSzPts val="800"/>
              <a:buNone/>
              <a:defRPr sz="1067"/>
            </a:lvl9pPr>
          </a:lstStyle>
          <a:p>
            <a:endParaRPr/>
          </a:p>
        </p:txBody>
      </p:sp>
      <p:sp>
        <p:nvSpPr>
          <p:cNvPr id="110" name="Google Shape;110;p22"/>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1" name="Google Shape;111;p22"/>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2" name="Google Shape;112;p22"/>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60869461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5" name="Google Shape;115;p23"/>
          <p:cNvSpPr txBox="1">
            <a:spLocks noGrp="1"/>
          </p:cNvSpPr>
          <p:nvPr>
            <p:ph type="body" idx="1"/>
          </p:nvPr>
        </p:nvSpPr>
        <p:spPr>
          <a:xfrm rot="5400000">
            <a:off x="3920331" y="-1256505"/>
            <a:ext cx="4351339" cy="105156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16" name="Google Shape;116;p23"/>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7" name="Google Shape;117;p23"/>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8" name="Google Shape;118;p23"/>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923939061"/>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rot="5400000">
            <a:off x="7133431" y="1956594"/>
            <a:ext cx="5811839" cy="26289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1" name="Google Shape;121;p24"/>
          <p:cNvSpPr txBox="1">
            <a:spLocks noGrp="1"/>
          </p:cNvSpPr>
          <p:nvPr>
            <p:ph type="body" idx="1"/>
          </p:nvPr>
        </p:nvSpPr>
        <p:spPr>
          <a:xfrm rot="5400000">
            <a:off x="1799431" y="-596106"/>
            <a:ext cx="5811839" cy="77343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22" name="Google Shape;122;p24"/>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3" name="Google Shape;123;p24"/>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4" name="Google Shape;124;p24"/>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543911191"/>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9CDD8-74F5-4ABD-94F3-A03C36D1C5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129CB4C-F08E-4305-8181-B9B12EBF16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F273FE8-D70B-4D6D-B71E-CAA19DC854D1}"/>
              </a:ext>
            </a:extLst>
          </p:cNvPr>
          <p:cNvSpPr>
            <a:spLocks noGrp="1"/>
          </p:cNvSpPr>
          <p:nvPr>
            <p:ph type="dt" sz="half" idx="10"/>
          </p:nvPr>
        </p:nvSpPr>
        <p:spPr/>
        <p:txBody>
          <a:bodyPr/>
          <a:lstStyle/>
          <a:p>
            <a:fld id="{5FAE4061-8473-47BD-BCED-3C03017FAFDF}" type="datetimeFigureOut">
              <a:rPr lang="en-US" smtClean="0"/>
              <a:t>1/13/2026</a:t>
            </a:fld>
            <a:endParaRPr lang="en-US"/>
          </a:p>
        </p:txBody>
      </p:sp>
      <p:sp>
        <p:nvSpPr>
          <p:cNvPr id="5" name="Footer Placeholder 4">
            <a:extLst>
              <a:ext uri="{FF2B5EF4-FFF2-40B4-BE49-F238E27FC236}">
                <a16:creationId xmlns:a16="http://schemas.microsoft.com/office/drawing/2014/main" id="{CCC9B294-081C-43BA-853F-C9D63EDAFA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B890C9-6818-4F53-A1B2-35660954EECC}"/>
              </a:ext>
            </a:extLst>
          </p:cNvPr>
          <p:cNvSpPr>
            <a:spLocks noGrp="1"/>
          </p:cNvSpPr>
          <p:nvPr>
            <p:ph type="sldNum" sz="quarter" idx="12"/>
          </p:nvPr>
        </p:nvSpPr>
        <p:spPr/>
        <p:txBody>
          <a:bodyPr/>
          <a:lstStyle/>
          <a:p>
            <a:fld id="{F4B8B806-A38D-4424-A178-AA61B3017ECA}" type="slidenum">
              <a:rPr lang="en-US" smtClean="0"/>
              <a:t>‹#›</a:t>
            </a:fld>
            <a:endParaRPr lang="en-US"/>
          </a:p>
        </p:txBody>
      </p:sp>
    </p:spTree>
    <p:extLst>
      <p:ext uri="{BB962C8B-B14F-4D97-AF65-F5344CB8AC3E}">
        <p14:creationId xmlns:p14="http://schemas.microsoft.com/office/powerpoint/2010/main" val="1018690790"/>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1CC20-0D88-6F47-BFD2-BEDAB46332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7E3BCE-8188-BD98-C43B-498BB881DB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7EB5EB6-4C45-DA89-3104-7C597D26A7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1CAB244-16CF-3336-CFAA-15F1D96D338E}"/>
              </a:ext>
            </a:extLst>
          </p:cNvPr>
          <p:cNvSpPr>
            <a:spLocks noGrp="1"/>
          </p:cNvSpPr>
          <p:nvPr>
            <p:ph type="dt" sz="half" idx="10"/>
          </p:nvPr>
        </p:nvSpPr>
        <p:spPr/>
        <p:txBody>
          <a:bodyPr/>
          <a:lstStyle/>
          <a:p>
            <a:fld id="{AA18268F-277F-4787-B17B-56089E511E0C}" type="datetimeFigureOut">
              <a:rPr lang="en-US" smtClean="0"/>
              <a:t>1/13/2026</a:t>
            </a:fld>
            <a:endParaRPr lang="en-US"/>
          </a:p>
        </p:txBody>
      </p:sp>
      <p:sp>
        <p:nvSpPr>
          <p:cNvPr id="6" name="Footer Placeholder 5">
            <a:extLst>
              <a:ext uri="{FF2B5EF4-FFF2-40B4-BE49-F238E27FC236}">
                <a16:creationId xmlns:a16="http://schemas.microsoft.com/office/drawing/2014/main" id="{BFDE2E32-CF5A-424D-C635-25EC6A3B2A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91A99F-E89C-1B6E-CBC8-DB0AFFE1E38D}"/>
              </a:ext>
            </a:extLst>
          </p:cNvPr>
          <p:cNvSpPr>
            <a:spLocks noGrp="1"/>
          </p:cNvSpPr>
          <p:nvPr>
            <p:ph type="sldNum" sz="quarter" idx="12"/>
          </p:nvPr>
        </p:nvSpPr>
        <p:spPr/>
        <p:txBody>
          <a:bodyPr/>
          <a:lstStyle/>
          <a:p>
            <a:fld id="{1910F01E-A681-4791-ACBE-A9638C696EF9}" type="slidenum">
              <a:rPr lang="en-US" smtClean="0"/>
              <a:t>‹#›</a:t>
            </a:fld>
            <a:endParaRPr lang="en-US"/>
          </a:p>
        </p:txBody>
      </p:sp>
    </p:spTree>
    <p:extLst>
      <p:ext uri="{BB962C8B-B14F-4D97-AF65-F5344CB8AC3E}">
        <p14:creationId xmlns:p14="http://schemas.microsoft.com/office/powerpoint/2010/main" val="3808424967"/>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E987-C79C-4372-8DDA-5E6D835537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78E32E-16AF-42F3-9805-CB2E9734F3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EED44B-A6DB-463E-90D3-FED9186DD658}"/>
              </a:ext>
            </a:extLst>
          </p:cNvPr>
          <p:cNvSpPr>
            <a:spLocks noGrp="1"/>
          </p:cNvSpPr>
          <p:nvPr>
            <p:ph type="dt" sz="half" idx="10"/>
          </p:nvPr>
        </p:nvSpPr>
        <p:spPr/>
        <p:txBody>
          <a:bodyPr/>
          <a:lstStyle/>
          <a:p>
            <a:fld id="{5FAE4061-8473-47BD-BCED-3C03017FAFDF}" type="datetimeFigureOut">
              <a:rPr lang="en-US" smtClean="0"/>
              <a:t>1/13/2026</a:t>
            </a:fld>
            <a:endParaRPr lang="en-US"/>
          </a:p>
        </p:txBody>
      </p:sp>
      <p:sp>
        <p:nvSpPr>
          <p:cNvPr id="5" name="Footer Placeholder 4">
            <a:extLst>
              <a:ext uri="{FF2B5EF4-FFF2-40B4-BE49-F238E27FC236}">
                <a16:creationId xmlns:a16="http://schemas.microsoft.com/office/drawing/2014/main" id="{DB27428A-5634-47B3-9B93-6185298651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14190F-A487-4F97-816C-2E4D4776C9A6}"/>
              </a:ext>
            </a:extLst>
          </p:cNvPr>
          <p:cNvSpPr>
            <a:spLocks noGrp="1"/>
          </p:cNvSpPr>
          <p:nvPr>
            <p:ph type="sldNum" sz="quarter" idx="12"/>
          </p:nvPr>
        </p:nvSpPr>
        <p:spPr/>
        <p:txBody>
          <a:bodyPr/>
          <a:lstStyle/>
          <a:p>
            <a:fld id="{F4B8B806-A38D-4424-A178-AA61B3017ECA}" type="slidenum">
              <a:rPr lang="en-US" smtClean="0"/>
              <a:t>‹#›</a:t>
            </a:fld>
            <a:endParaRPr lang="en-US"/>
          </a:p>
        </p:txBody>
      </p:sp>
    </p:spTree>
    <p:extLst>
      <p:ext uri="{BB962C8B-B14F-4D97-AF65-F5344CB8AC3E}">
        <p14:creationId xmlns:p14="http://schemas.microsoft.com/office/powerpoint/2010/main" val="3191395103"/>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DCC79-28D1-4C26-ADFA-77550D229D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FF5232C-76AB-4D16-83FD-ECF45713CA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1B2BDF-9E4F-418C-9981-047B4C793D94}"/>
              </a:ext>
            </a:extLst>
          </p:cNvPr>
          <p:cNvSpPr>
            <a:spLocks noGrp="1"/>
          </p:cNvSpPr>
          <p:nvPr>
            <p:ph type="dt" sz="half" idx="10"/>
          </p:nvPr>
        </p:nvSpPr>
        <p:spPr/>
        <p:txBody>
          <a:bodyPr/>
          <a:lstStyle/>
          <a:p>
            <a:fld id="{5FAE4061-8473-47BD-BCED-3C03017FAFDF}" type="datetimeFigureOut">
              <a:rPr lang="en-US" smtClean="0"/>
              <a:t>1/13/2026</a:t>
            </a:fld>
            <a:endParaRPr lang="en-US"/>
          </a:p>
        </p:txBody>
      </p:sp>
      <p:sp>
        <p:nvSpPr>
          <p:cNvPr id="5" name="Footer Placeholder 4">
            <a:extLst>
              <a:ext uri="{FF2B5EF4-FFF2-40B4-BE49-F238E27FC236}">
                <a16:creationId xmlns:a16="http://schemas.microsoft.com/office/drawing/2014/main" id="{16137079-9670-4AB1-B28B-DC256010E1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184437-5DA5-4ABF-82BC-AAE0FC915283}"/>
              </a:ext>
            </a:extLst>
          </p:cNvPr>
          <p:cNvSpPr>
            <a:spLocks noGrp="1"/>
          </p:cNvSpPr>
          <p:nvPr>
            <p:ph type="sldNum" sz="quarter" idx="12"/>
          </p:nvPr>
        </p:nvSpPr>
        <p:spPr/>
        <p:txBody>
          <a:bodyPr/>
          <a:lstStyle/>
          <a:p>
            <a:fld id="{F4B8B806-A38D-4424-A178-AA61B3017ECA}" type="slidenum">
              <a:rPr lang="en-US" smtClean="0"/>
              <a:t>‹#›</a:t>
            </a:fld>
            <a:endParaRPr lang="en-US"/>
          </a:p>
        </p:txBody>
      </p:sp>
    </p:spTree>
    <p:extLst>
      <p:ext uri="{BB962C8B-B14F-4D97-AF65-F5344CB8AC3E}">
        <p14:creationId xmlns:p14="http://schemas.microsoft.com/office/powerpoint/2010/main" val="4175292792"/>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46976-3D8B-4F94-8F74-E0D2A1697A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4F705C-6D91-43E3-8EB0-99DB333F4D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08750D-54F0-4568-A9E7-1B570997F4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9FA6A1-2155-4F4D-A1FA-BA592C5F7927}"/>
              </a:ext>
            </a:extLst>
          </p:cNvPr>
          <p:cNvSpPr>
            <a:spLocks noGrp="1"/>
          </p:cNvSpPr>
          <p:nvPr>
            <p:ph type="dt" sz="half" idx="10"/>
          </p:nvPr>
        </p:nvSpPr>
        <p:spPr/>
        <p:txBody>
          <a:bodyPr/>
          <a:lstStyle/>
          <a:p>
            <a:fld id="{5FAE4061-8473-47BD-BCED-3C03017FAFDF}" type="datetimeFigureOut">
              <a:rPr lang="en-US" smtClean="0"/>
              <a:t>1/13/2026</a:t>
            </a:fld>
            <a:endParaRPr lang="en-US"/>
          </a:p>
        </p:txBody>
      </p:sp>
      <p:sp>
        <p:nvSpPr>
          <p:cNvPr id="6" name="Footer Placeholder 5">
            <a:extLst>
              <a:ext uri="{FF2B5EF4-FFF2-40B4-BE49-F238E27FC236}">
                <a16:creationId xmlns:a16="http://schemas.microsoft.com/office/drawing/2014/main" id="{4F582D52-9C9B-40AF-937A-063AA5C0A5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1FAE46-4557-48D4-8FEA-B86ACE44D115}"/>
              </a:ext>
            </a:extLst>
          </p:cNvPr>
          <p:cNvSpPr>
            <a:spLocks noGrp="1"/>
          </p:cNvSpPr>
          <p:nvPr>
            <p:ph type="sldNum" sz="quarter" idx="12"/>
          </p:nvPr>
        </p:nvSpPr>
        <p:spPr/>
        <p:txBody>
          <a:bodyPr/>
          <a:lstStyle/>
          <a:p>
            <a:fld id="{F4B8B806-A38D-4424-A178-AA61B3017ECA}" type="slidenum">
              <a:rPr lang="en-US" smtClean="0"/>
              <a:t>‹#›</a:t>
            </a:fld>
            <a:endParaRPr lang="en-US"/>
          </a:p>
        </p:txBody>
      </p:sp>
    </p:spTree>
    <p:extLst>
      <p:ext uri="{BB962C8B-B14F-4D97-AF65-F5344CB8AC3E}">
        <p14:creationId xmlns:p14="http://schemas.microsoft.com/office/powerpoint/2010/main" val="3177524786"/>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91571-4797-4C64-991E-B724F298FE1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5CE5EC7-B31C-4E3F-A2EA-4B9F3C0115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B6CA3E-DCF3-459F-B8C4-A8575DA580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E492FC-1B91-4E9C-84A6-34E097695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4196E91-4D28-4EFA-8830-62935A54D4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42C80D3-2BB6-4983-A7D7-5540D580E044}"/>
              </a:ext>
            </a:extLst>
          </p:cNvPr>
          <p:cNvSpPr>
            <a:spLocks noGrp="1"/>
          </p:cNvSpPr>
          <p:nvPr>
            <p:ph type="dt" sz="half" idx="10"/>
          </p:nvPr>
        </p:nvSpPr>
        <p:spPr/>
        <p:txBody>
          <a:bodyPr/>
          <a:lstStyle/>
          <a:p>
            <a:fld id="{5FAE4061-8473-47BD-BCED-3C03017FAFDF}" type="datetimeFigureOut">
              <a:rPr lang="en-US" smtClean="0"/>
              <a:t>1/13/2026</a:t>
            </a:fld>
            <a:endParaRPr lang="en-US"/>
          </a:p>
        </p:txBody>
      </p:sp>
      <p:sp>
        <p:nvSpPr>
          <p:cNvPr id="8" name="Footer Placeholder 7">
            <a:extLst>
              <a:ext uri="{FF2B5EF4-FFF2-40B4-BE49-F238E27FC236}">
                <a16:creationId xmlns:a16="http://schemas.microsoft.com/office/drawing/2014/main" id="{4C500CA8-46A2-4517-90EC-DF7E8794881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1C20C07-06EC-4185-BAB7-49D56AFB5999}"/>
              </a:ext>
            </a:extLst>
          </p:cNvPr>
          <p:cNvSpPr>
            <a:spLocks noGrp="1"/>
          </p:cNvSpPr>
          <p:nvPr>
            <p:ph type="sldNum" sz="quarter" idx="12"/>
          </p:nvPr>
        </p:nvSpPr>
        <p:spPr/>
        <p:txBody>
          <a:bodyPr/>
          <a:lstStyle/>
          <a:p>
            <a:fld id="{F4B8B806-A38D-4424-A178-AA61B3017ECA}" type="slidenum">
              <a:rPr lang="en-US" smtClean="0"/>
              <a:t>‹#›</a:t>
            </a:fld>
            <a:endParaRPr lang="en-US"/>
          </a:p>
        </p:txBody>
      </p:sp>
    </p:spTree>
    <p:extLst>
      <p:ext uri="{BB962C8B-B14F-4D97-AF65-F5344CB8AC3E}">
        <p14:creationId xmlns:p14="http://schemas.microsoft.com/office/powerpoint/2010/main" val="1000932970"/>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070F2-F7CB-43E2-8E85-1F42A6283A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C75C632-6E0F-46F7-A415-9370D725C420}"/>
              </a:ext>
            </a:extLst>
          </p:cNvPr>
          <p:cNvSpPr>
            <a:spLocks noGrp="1"/>
          </p:cNvSpPr>
          <p:nvPr>
            <p:ph type="dt" sz="half" idx="10"/>
          </p:nvPr>
        </p:nvSpPr>
        <p:spPr/>
        <p:txBody>
          <a:bodyPr/>
          <a:lstStyle/>
          <a:p>
            <a:fld id="{5FAE4061-8473-47BD-BCED-3C03017FAFDF}" type="datetimeFigureOut">
              <a:rPr lang="en-US" smtClean="0"/>
              <a:t>1/13/2026</a:t>
            </a:fld>
            <a:endParaRPr lang="en-US"/>
          </a:p>
        </p:txBody>
      </p:sp>
      <p:sp>
        <p:nvSpPr>
          <p:cNvPr id="4" name="Footer Placeholder 3">
            <a:extLst>
              <a:ext uri="{FF2B5EF4-FFF2-40B4-BE49-F238E27FC236}">
                <a16:creationId xmlns:a16="http://schemas.microsoft.com/office/drawing/2014/main" id="{7A9FBEB4-C2C7-4AC4-B05F-9E26DE3081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81C1C9-4ED9-481C-86B0-82554CA7FE48}"/>
              </a:ext>
            </a:extLst>
          </p:cNvPr>
          <p:cNvSpPr>
            <a:spLocks noGrp="1"/>
          </p:cNvSpPr>
          <p:nvPr>
            <p:ph type="sldNum" sz="quarter" idx="12"/>
          </p:nvPr>
        </p:nvSpPr>
        <p:spPr/>
        <p:txBody>
          <a:bodyPr/>
          <a:lstStyle/>
          <a:p>
            <a:fld id="{F4B8B806-A38D-4424-A178-AA61B3017ECA}" type="slidenum">
              <a:rPr lang="en-US" smtClean="0"/>
              <a:t>‹#›</a:t>
            </a:fld>
            <a:endParaRPr lang="en-US"/>
          </a:p>
        </p:txBody>
      </p:sp>
    </p:spTree>
    <p:extLst>
      <p:ext uri="{BB962C8B-B14F-4D97-AF65-F5344CB8AC3E}">
        <p14:creationId xmlns:p14="http://schemas.microsoft.com/office/powerpoint/2010/main" val="335617352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8EA435-E801-4266-AE71-4779941ABC1A}"/>
              </a:ext>
            </a:extLst>
          </p:cNvPr>
          <p:cNvSpPr>
            <a:spLocks noGrp="1"/>
          </p:cNvSpPr>
          <p:nvPr>
            <p:ph type="dt" sz="half" idx="10"/>
          </p:nvPr>
        </p:nvSpPr>
        <p:spPr/>
        <p:txBody>
          <a:bodyPr/>
          <a:lstStyle/>
          <a:p>
            <a:fld id="{5FAE4061-8473-47BD-BCED-3C03017FAFDF}" type="datetimeFigureOut">
              <a:rPr lang="en-US" smtClean="0"/>
              <a:t>1/13/2026</a:t>
            </a:fld>
            <a:endParaRPr lang="en-US"/>
          </a:p>
        </p:txBody>
      </p:sp>
      <p:sp>
        <p:nvSpPr>
          <p:cNvPr id="3" name="Footer Placeholder 2">
            <a:extLst>
              <a:ext uri="{FF2B5EF4-FFF2-40B4-BE49-F238E27FC236}">
                <a16:creationId xmlns:a16="http://schemas.microsoft.com/office/drawing/2014/main" id="{80604748-2848-449A-B083-36BB221EF5E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D2F0F0-DD69-40D1-8A5D-20BE7907B0E8}"/>
              </a:ext>
            </a:extLst>
          </p:cNvPr>
          <p:cNvSpPr>
            <a:spLocks noGrp="1"/>
          </p:cNvSpPr>
          <p:nvPr>
            <p:ph type="sldNum" sz="quarter" idx="12"/>
          </p:nvPr>
        </p:nvSpPr>
        <p:spPr/>
        <p:txBody>
          <a:bodyPr/>
          <a:lstStyle/>
          <a:p>
            <a:fld id="{F4B8B806-A38D-4424-A178-AA61B3017ECA}" type="slidenum">
              <a:rPr lang="en-US" smtClean="0"/>
              <a:t>‹#›</a:t>
            </a:fld>
            <a:endParaRPr lang="en-US"/>
          </a:p>
        </p:txBody>
      </p:sp>
    </p:spTree>
    <p:extLst>
      <p:ext uri="{BB962C8B-B14F-4D97-AF65-F5344CB8AC3E}">
        <p14:creationId xmlns:p14="http://schemas.microsoft.com/office/powerpoint/2010/main" val="2822681339"/>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42EC0-91F1-45FF-BCBA-AD23D4B558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41F089-558A-44A3-9684-CB5C01DF96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49395B-9C93-42BD-8249-C58055D456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317ED1-64B0-4330-9E1D-BA25D3BC4B3B}"/>
              </a:ext>
            </a:extLst>
          </p:cNvPr>
          <p:cNvSpPr>
            <a:spLocks noGrp="1"/>
          </p:cNvSpPr>
          <p:nvPr>
            <p:ph type="dt" sz="half" idx="10"/>
          </p:nvPr>
        </p:nvSpPr>
        <p:spPr/>
        <p:txBody>
          <a:bodyPr/>
          <a:lstStyle/>
          <a:p>
            <a:fld id="{5FAE4061-8473-47BD-BCED-3C03017FAFDF}" type="datetimeFigureOut">
              <a:rPr lang="en-US" smtClean="0"/>
              <a:t>1/13/2026</a:t>
            </a:fld>
            <a:endParaRPr lang="en-US"/>
          </a:p>
        </p:txBody>
      </p:sp>
      <p:sp>
        <p:nvSpPr>
          <p:cNvPr id="6" name="Footer Placeholder 5">
            <a:extLst>
              <a:ext uri="{FF2B5EF4-FFF2-40B4-BE49-F238E27FC236}">
                <a16:creationId xmlns:a16="http://schemas.microsoft.com/office/drawing/2014/main" id="{8C516173-E750-4026-8907-5E46910CD0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7429D5-9B96-4F28-968B-10772A610714}"/>
              </a:ext>
            </a:extLst>
          </p:cNvPr>
          <p:cNvSpPr>
            <a:spLocks noGrp="1"/>
          </p:cNvSpPr>
          <p:nvPr>
            <p:ph type="sldNum" sz="quarter" idx="12"/>
          </p:nvPr>
        </p:nvSpPr>
        <p:spPr/>
        <p:txBody>
          <a:bodyPr/>
          <a:lstStyle/>
          <a:p>
            <a:fld id="{F4B8B806-A38D-4424-A178-AA61B3017ECA}" type="slidenum">
              <a:rPr lang="en-US" smtClean="0"/>
              <a:t>‹#›</a:t>
            </a:fld>
            <a:endParaRPr lang="en-US"/>
          </a:p>
        </p:txBody>
      </p:sp>
    </p:spTree>
    <p:extLst>
      <p:ext uri="{BB962C8B-B14F-4D97-AF65-F5344CB8AC3E}">
        <p14:creationId xmlns:p14="http://schemas.microsoft.com/office/powerpoint/2010/main" val="417321482"/>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7ACA4-9B0F-426B-95E3-EB255E06CA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E90ED05-B0B6-4A4C-966C-C682B0D792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0B274A5-F11E-4A3D-8D2B-6DD2611414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3017CB-A722-4156-801F-A3F2CA0C4D11}"/>
              </a:ext>
            </a:extLst>
          </p:cNvPr>
          <p:cNvSpPr>
            <a:spLocks noGrp="1"/>
          </p:cNvSpPr>
          <p:nvPr>
            <p:ph type="dt" sz="half" idx="10"/>
          </p:nvPr>
        </p:nvSpPr>
        <p:spPr/>
        <p:txBody>
          <a:bodyPr/>
          <a:lstStyle/>
          <a:p>
            <a:fld id="{5FAE4061-8473-47BD-BCED-3C03017FAFDF}" type="datetimeFigureOut">
              <a:rPr lang="en-US" smtClean="0"/>
              <a:t>1/13/2026</a:t>
            </a:fld>
            <a:endParaRPr lang="en-US"/>
          </a:p>
        </p:txBody>
      </p:sp>
      <p:sp>
        <p:nvSpPr>
          <p:cNvPr id="6" name="Footer Placeholder 5">
            <a:extLst>
              <a:ext uri="{FF2B5EF4-FFF2-40B4-BE49-F238E27FC236}">
                <a16:creationId xmlns:a16="http://schemas.microsoft.com/office/drawing/2014/main" id="{8CB108D5-4CD6-4C9A-891C-45AEF98C98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99CA5A-E32C-4170-9144-359637876229}"/>
              </a:ext>
            </a:extLst>
          </p:cNvPr>
          <p:cNvSpPr>
            <a:spLocks noGrp="1"/>
          </p:cNvSpPr>
          <p:nvPr>
            <p:ph type="sldNum" sz="quarter" idx="12"/>
          </p:nvPr>
        </p:nvSpPr>
        <p:spPr/>
        <p:txBody>
          <a:bodyPr/>
          <a:lstStyle/>
          <a:p>
            <a:fld id="{F4B8B806-A38D-4424-A178-AA61B3017ECA}" type="slidenum">
              <a:rPr lang="en-US" smtClean="0"/>
              <a:t>‹#›</a:t>
            </a:fld>
            <a:endParaRPr lang="en-US"/>
          </a:p>
        </p:txBody>
      </p:sp>
    </p:spTree>
    <p:extLst>
      <p:ext uri="{BB962C8B-B14F-4D97-AF65-F5344CB8AC3E}">
        <p14:creationId xmlns:p14="http://schemas.microsoft.com/office/powerpoint/2010/main" val="2767780207"/>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48D0E-C868-4B49-A60E-B57CA0A215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F25643F-B023-41E5-ACE2-D74D489FD1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CB9B31-C7DC-4CBE-8028-93F2D3D48C5B}"/>
              </a:ext>
            </a:extLst>
          </p:cNvPr>
          <p:cNvSpPr>
            <a:spLocks noGrp="1"/>
          </p:cNvSpPr>
          <p:nvPr>
            <p:ph type="dt" sz="half" idx="10"/>
          </p:nvPr>
        </p:nvSpPr>
        <p:spPr/>
        <p:txBody>
          <a:bodyPr/>
          <a:lstStyle/>
          <a:p>
            <a:fld id="{5FAE4061-8473-47BD-BCED-3C03017FAFDF}" type="datetimeFigureOut">
              <a:rPr lang="en-US" smtClean="0"/>
              <a:t>1/13/2026</a:t>
            </a:fld>
            <a:endParaRPr lang="en-US"/>
          </a:p>
        </p:txBody>
      </p:sp>
      <p:sp>
        <p:nvSpPr>
          <p:cNvPr id="5" name="Footer Placeholder 4">
            <a:extLst>
              <a:ext uri="{FF2B5EF4-FFF2-40B4-BE49-F238E27FC236}">
                <a16:creationId xmlns:a16="http://schemas.microsoft.com/office/drawing/2014/main" id="{A48A9F37-48E3-40C2-8001-412CE30FFC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309B99-F50D-4D41-8623-A105C706E8F0}"/>
              </a:ext>
            </a:extLst>
          </p:cNvPr>
          <p:cNvSpPr>
            <a:spLocks noGrp="1"/>
          </p:cNvSpPr>
          <p:nvPr>
            <p:ph type="sldNum" sz="quarter" idx="12"/>
          </p:nvPr>
        </p:nvSpPr>
        <p:spPr/>
        <p:txBody>
          <a:bodyPr/>
          <a:lstStyle/>
          <a:p>
            <a:fld id="{F4B8B806-A38D-4424-A178-AA61B3017ECA}" type="slidenum">
              <a:rPr lang="en-US" smtClean="0"/>
              <a:t>‹#›</a:t>
            </a:fld>
            <a:endParaRPr lang="en-US"/>
          </a:p>
        </p:txBody>
      </p:sp>
    </p:spTree>
    <p:extLst>
      <p:ext uri="{BB962C8B-B14F-4D97-AF65-F5344CB8AC3E}">
        <p14:creationId xmlns:p14="http://schemas.microsoft.com/office/powerpoint/2010/main" val="1818416396"/>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49C64A-AC90-4B33-8CFA-91886B5B3E7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D859817-85B1-4F21-B213-7DB3881F03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11A82D-3DF7-4CE4-A57E-762ED74565E0}"/>
              </a:ext>
            </a:extLst>
          </p:cNvPr>
          <p:cNvSpPr>
            <a:spLocks noGrp="1"/>
          </p:cNvSpPr>
          <p:nvPr>
            <p:ph type="dt" sz="half" idx="10"/>
          </p:nvPr>
        </p:nvSpPr>
        <p:spPr/>
        <p:txBody>
          <a:bodyPr/>
          <a:lstStyle/>
          <a:p>
            <a:fld id="{5FAE4061-8473-47BD-BCED-3C03017FAFDF}" type="datetimeFigureOut">
              <a:rPr lang="en-US" smtClean="0"/>
              <a:t>1/13/2026</a:t>
            </a:fld>
            <a:endParaRPr lang="en-US"/>
          </a:p>
        </p:txBody>
      </p:sp>
      <p:sp>
        <p:nvSpPr>
          <p:cNvPr id="5" name="Footer Placeholder 4">
            <a:extLst>
              <a:ext uri="{FF2B5EF4-FFF2-40B4-BE49-F238E27FC236}">
                <a16:creationId xmlns:a16="http://schemas.microsoft.com/office/drawing/2014/main" id="{803B761A-60BA-409F-BC8F-1B47926F5C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2B9573-E8AB-44E9-B5D9-75ED9D9680FB}"/>
              </a:ext>
            </a:extLst>
          </p:cNvPr>
          <p:cNvSpPr>
            <a:spLocks noGrp="1"/>
          </p:cNvSpPr>
          <p:nvPr>
            <p:ph type="sldNum" sz="quarter" idx="12"/>
          </p:nvPr>
        </p:nvSpPr>
        <p:spPr/>
        <p:txBody>
          <a:bodyPr/>
          <a:lstStyle/>
          <a:p>
            <a:fld id="{F4B8B806-A38D-4424-A178-AA61B3017ECA}" type="slidenum">
              <a:rPr lang="en-US" smtClean="0"/>
              <a:t>‹#›</a:t>
            </a:fld>
            <a:endParaRPr lang="en-US"/>
          </a:p>
        </p:txBody>
      </p:sp>
    </p:spTree>
    <p:extLst>
      <p:ext uri="{BB962C8B-B14F-4D97-AF65-F5344CB8AC3E}">
        <p14:creationId xmlns:p14="http://schemas.microsoft.com/office/powerpoint/2010/main" val="3274300741"/>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CE850-3FD6-A57F-DD72-063327351AD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53F310-CC66-ADC3-1F06-6EF340F15D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25D1C35-A0EE-7B4B-8CF3-5B4414BE15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E1D5F6-9C11-8F86-B1B0-5765E74D6A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D591D9-5AC6-2FF5-0B45-5AF268697A7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D7136B-D9B8-9F95-30A7-9C9D1454951F}"/>
              </a:ext>
            </a:extLst>
          </p:cNvPr>
          <p:cNvSpPr>
            <a:spLocks noGrp="1"/>
          </p:cNvSpPr>
          <p:nvPr>
            <p:ph type="dt" sz="half" idx="10"/>
          </p:nvPr>
        </p:nvSpPr>
        <p:spPr/>
        <p:txBody>
          <a:bodyPr/>
          <a:lstStyle/>
          <a:p>
            <a:fld id="{AA18268F-277F-4787-B17B-56089E511E0C}" type="datetimeFigureOut">
              <a:rPr lang="en-US" smtClean="0"/>
              <a:t>1/13/2026</a:t>
            </a:fld>
            <a:endParaRPr lang="en-US"/>
          </a:p>
        </p:txBody>
      </p:sp>
      <p:sp>
        <p:nvSpPr>
          <p:cNvPr id="8" name="Footer Placeholder 7">
            <a:extLst>
              <a:ext uri="{FF2B5EF4-FFF2-40B4-BE49-F238E27FC236}">
                <a16:creationId xmlns:a16="http://schemas.microsoft.com/office/drawing/2014/main" id="{460161C0-65A2-FDE3-5110-FA1B0C21E0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7D015E-9866-D9B1-F8D6-DC4FF55C44F6}"/>
              </a:ext>
            </a:extLst>
          </p:cNvPr>
          <p:cNvSpPr>
            <a:spLocks noGrp="1"/>
          </p:cNvSpPr>
          <p:nvPr>
            <p:ph type="sldNum" sz="quarter" idx="12"/>
          </p:nvPr>
        </p:nvSpPr>
        <p:spPr/>
        <p:txBody>
          <a:bodyPr/>
          <a:lstStyle/>
          <a:p>
            <a:fld id="{1910F01E-A681-4791-ACBE-A9638C696EF9}" type="slidenum">
              <a:rPr lang="en-US" smtClean="0"/>
              <a:t>‹#›</a:t>
            </a:fld>
            <a:endParaRPr lang="en-US"/>
          </a:p>
        </p:txBody>
      </p:sp>
    </p:spTree>
    <p:extLst>
      <p:ext uri="{BB962C8B-B14F-4D97-AF65-F5344CB8AC3E}">
        <p14:creationId xmlns:p14="http://schemas.microsoft.com/office/powerpoint/2010/main" val="2927766374"/>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External Co-branding Title">
    <p:bg>
      <p:bgPr>
        <a:solidFill>
          <a:schemeClr val="tx2"/>
        </a:solidFill>
        <a:effectLst/>
      </p:bgPr>
    </p:bg>
    <p:spTree>
      <p:nvGrpSpPr>
        <p:cNvPr id="1" name=""/>
        <p:cNvGrpSpPr/>
        <p:nvPr/>
      </p:nvGrpSpPr>
      <p:grpSpPr>
        <a:xfrm>
          <a:off x="0" y="0"/>
          <a:ext cx="0" cy="0"/>
          <a:chOff x="0" y="0"/>
          <a:chExt cx="0" cy="0"/>
        </a:xfrm>
      </p:grpSpPr>
      <p:sp>
        <p:nvSpPr>
          <p:cNvPr id="35" name="Title 34"/>
          <p:cNvSpPr>
            <a:spLocks noGrp="1"/>
          </p:cNvSpPr>
          <p:nvPr>
            <p:ph type="title" hasCustomPrompt="1"/>
          </p:nvPr>
        </p:nvSpPr>
        <p:spPr>
          <a:xfrm>
            <a:off x="610296" y="2859641"/>
            <a:ext cx="8794293" cy="646331"/>
          </a:xfrm>
        </p:spPr>
        <p:txBody>
          <a:bodyPr vert="horz" wrap="square" lIns="91440" tIns="45720" rIns="91440" bIns="45720" rtlCol="0" anchor="b">
            <a:spAutoFit/>
          </a:bodyPr>
          <a:lstStyle>
            <a:lvl1pPr marL="0" marR="0" indent="0" algn="l" defTabSz="1219110" rtl="0" eaLnBrk="1" fontAlgn="auto" latinLnBrk="0" hangingPunct="1">
              <a:lnSpc>
                <a:spcPct val="90000"/>
              </a:lnSpc>
              <a:spcBef>
                <a:spcPct val="0"/>
              </a:spcBef>
              <a:spcAft>
                <a:spcPts val="0"/>
              </a:spcAft>
              <a:buClrTx/>
              <a:buSzTx/>
              <a:buFontTx/>
              <a:buNone/>
              <a:tabLst/>
              <a:defRPr kumimoji="0" lang="en-US" sz="4000" b="0" i="0" u="none" strike="noStrike" kern="1200" cap="none" spc="0" normalizeH="0" baseline="0" noProof="0">
                <a:ln>
                  <a:noFill/>
                </a:ln>
                <a:solidFill>
                  <a:schemeClr val="bg1"/>
                </a:solidFill>
                <a:effectLst/>
                <a:uLnTx/>
                <a:uFillTx/>
                <a:latin typeface="Helvetica Neue Medium"/>
                <a:ea typeface="+mj-ea"/>
                <a:cs typeface="Helvetica Neue Medium"/>
              </a:defRPr>
            </a:lvl1pPr>
          </a:lstStyle>
          <a:p>
            <a:pPr marL="0" marR="0" lvl="0" indent="0" algn="l" defTabSz="1219110" rtl="0" eaLnBrk="1" fontAlgn="auto" latinLnBrk="0" hangingPunct="1">
              <a:lnSpc>
                <a:spcPct val="90000"/>
              </a:lnSpc>
              <a:spcBef>
                <a:spcPct val="0"/>
              </a:spcBef>
              <a:spcAft>
                <a:spcPts val="0"/>
              </a:spcAft>
              <a:buClrTx/>
              <a:buSzTx/>
              <a:buFontTx/>
              <a:buNone/>
              <a:tabLst/>
              <a:defRPr/>
            </a:pPr>
            <a:r>
              <a:rPr lang="en-US"/>
              <a:t>TITLE HERE</a:t>
            </a:r>
          </a:p>
        </p:txBody>
      </p:sp>
      <p:sp>
        <p:nvSpPr>
          <p:cNvPr id="38" name="Text Placeholder 2"/>
          <p:cNvSpPr>
            <a:spLocks noGrp="1"/>
          </p:cNvSpPr>
          <p:nvPr>
            <p:ph type="body" idx="1" hasCustomPrompt="1"/>
          </p:nvPr>
        </p:nvSpPr>
        <p:spPr>
          <a:xfrm>
            <a:off x="618420" y="3406593"/>
            <a:ext cx="8760021" cy="507831"/>
          </a:xfrm>
        </p:spPr>
        <p:txBody>
          <a:bodyPr anchor="t" anchorCtr="0">
            <a:noAutofit/>
          </a:bodyPr>
          <a:lstStyle>
            <a:lvl1pPr marL="0" indent="0" algn="l" defTabSz="1219110" rtl="0" eaLnBrk="1" latinLnBrk="0" hangingPunct="1">
              <a:lnSpc>
                <a:spcPct val="90000"/>
              </a:lnSpc>
              <a:spcBef>
                <a:spcPts val="800"/>
              </a:spcBef>
              <a:buFont typeface="Arial" pitchFamily="34" charset="0"/>
              <a:buNone/>
              <a:defRPr sz="3200" i="0" spc="0" baseline="0">
                <a:solidFill>
                  <a:schemeClr val="bg1"/>
                </a:solidFill>
                <a:latin typeface="Helvetica Neue Light"/>
                <a:cs typeface="Helvetica Neue Light"/>
              </a:defRPr>
            </a:lvl1pPr>
            <a:lvl2pPr marL="609555" indent="0">
              <a:buNone/>
              <a:defRPr sz="2400">
                <a:solidFill>
                  <a:schemeClr val="tx1">
                    <a:tint val="75000"/>
                  </a:schemeClr>
                </a:solidFill>
              </a:defRPr>
            </a:lvl2pPr>
            <a:lvl3pPr marL="1219110" indent="0">
              <a:buNone/>
              <a:defRPr sz="2133">
                <a:solidFill>
                  <a:schemeClr val="tx1">
                    <a:tint val="75000"/>
                  </a:schemeClr>
                </a:solidFill>
              </a:defRPr>
            </a:lvl3pPr>
            <a:lvl4pPr marL="1828664" indent="0">
              <a:buNone/>
              <a:defRPr sz="1867">
                <a:solidFill>
                  <a:schemeClr val="tx1">
                    <a:tint val="75000"/>
                  </a:schemeClr>
                </a:solidFill>
              </a:defRPr>
            </a:lvl4pPr>
            <a:lvl5pPr marL="2438218" indent="0">
              <a:buNone/>
              <a:defRPr sz="1867">
                <a:solidFill>
                  <a:schemeClr val="tx1">
                    <a:tint val="75000"/>
                  </a:schemeClr>
                </a:solidFill>
              </a:defRPr>
            </a:lvl5pPr>
            <a:lvl6pPr marL="3047772" indent="0">
              <a:buNone/>
              <a:defRPr sz="1867">
                <a:solidFill>
                  <a:schemeClr val="tx1">
                    <a:tint val="75000"/>
                  </a:schemeClr>
                </a:solidFill>
              </a:defRPr>
            </a:lvl6pPr>
            <a:lvl7pPr marL="3657327" indent="0">
              <a:buNone/>
              <a:defRPr sz="1867">
                <a:solidFill>
                  <a:schemeClr val="tx1">
                    <a:tint val="75000"/>
                  </a:schemeClr>
                </a:solidFill>
              </a:defRPr>
            </a:lvl7pPr>
            <a:lvl8pPr marL="4266880" indent="0">
              <a:buNone/>
              <a:defRPr sz="1867">
                <a:solidFill>
                  <a:schemeClr val="tx1">
                    <a:tint val="75000"/>
                  </a:schemeClr>
                </a:solidFill>
              </a:defRPr>
            </a:lvl8pPr>
            <a:lvl9pPr marL="4876435" indent="0">
              <a:buNone/>
              <a:defRPr sz="1867">
                <a:solidFill>
                  <a:schemeClr val="tx1">
                    <a:tint val="75000"/>
                  </a:schemeClr>
                </a:solidFill>
              </a:defRPr>
            </a:lvl9pPr>
          </a:lstStyle>
          <a:p>
            <a:pPr marL="0" lvl="0" indent="0" algn="l" defTabSz="1219110" rtl="0" eaLnBrk="1" latinLnBrk="0" hangingPunct="1">
              <a:lnSpc>
                <a:spcPct val="75000"/>
              </a:lnSpc>
              <a:spcBef>
                <a:spcPts val="1867"/>
              </a:spcBef>
              <a:buFont typeface="Arial" pitchFamily="34" charset="0"/>
              <a:buNone/>
            </a:pPr>
            <a:r>
              <a:rPr lang="en-US"/>
              <a:t>Subtitle Title Here</a:t>
            </a:r>
          </a:p>
        </p:txBody>
      </p:sp>
      <p:sp>
        <p:nvSpPr>
          <p:cNvPr id="3" name="Text Placeholder 2"/>
          <p:cNvSpPr>
            <a:spLocks noGrp="1"/>
          </p:cNvSpPr>
          <p:nvPr>
            <p:ph type="body" sz="quarter" idx="10"/>
          </p:nvPr>
        </p:nvSpPr>
        <p:spPr>
          <a:xfrm>
            <a:off x="731044" y="4338645"/>
            <a:ext cx="8636000" cy="193675"/>
          </a:xfrm>
        </p:spPr>
        <p:txBody>
          <a:bodyPr vert="horz" wrap="square" lIns="0" tIns="0" rIns="0" bIns="0" rtlCol="0" anchor="t" anchorCtr="0"/>
          <a:lstStyle>
            <a:lvl1pPr marL="0" indent="0">
              <a:spcBef>
                <a:spcPts val="0"/>
              </a:spcBef>
              <a:buFontTx/>
              <a:buNone/>
              <a:defRPr lang="en-US" sz="1867" i="0" dirty="0" smtClean="0">
                <a:solidFill>
                  <a:schemeClr val="bg1"/>
                </a:solidFill>
                <a:latin typeface="Helvetica Neue Light"/>
                <a:cs typeface="Helvetica Neue Light"/>
              </a:defRPr>
            </a:lvl1pPr>
            <a:lvl2pPr>
              <a:defRPr lang="en-US" sz="2400" dirty="0" smtClean="0">
                <a:latin typeface="+mn-lt"/>
              </a:defRPr>
            </a:lvl2pPr>
            <a:lvl3pPr>
              <a:defRPr lang="en-US" sz="2400" dirty="0" smtClean="0">
                <a:latin typeface="+mn-lt"/>
              </a:defRPr>
            </a:lvl3pPr>
            <a:lvl4pPr>
              <a:defRPr lang="en-US" sz="2400" dirty="0" smtClean="0">
                <a:latin typeface="+mn-lt"/>
              </a:defRPr>
            </a:lvl4pPr>
            <a:lvl5pPr>
              <a:defRPr lang="en-US" sz="2400" dirty="0">
                <a:latin typeface="+mn-lt"/>
              </a:defRPr>
            </a:lvl5pPr>
          </a:lstStyle>
          <a:p>
            <a:pPr marL="0" lvl="0"/>
            <a:r>
              <a:rPr lang="en-US"/>
              <a:t>Click to edit Master text styles</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0299" y="687134"/>
            <a:ext cx="4638100" cy="633153"/>
          </a:xfrm>
          <a:prstGeom prst="rect">
            <a:avLst/>
          </a:prstGeom>
        </p:spPr>
      </p:pic>
    </p:spTree>
    <p:extLst>
      <p:ext uri="{BB962C8B-B14F-4D97-AF65-F5344CB8AC3E}">
        <p14:creationId xmlns:p14="http://schemas.microsoft.com/office/powerpoint/2010/main" val="77420451"/>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External Co-branding White Title">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729241" y="4339621"/>
            <a:ext cx="8636000" cy="193675"/>
          </a:xfrm>
        </p:spPr>
        <p:txBody>
          <a:bodyPr vert="horz" wrap="square" lIns="0" tIns="0" rIns="0" bIns="0" rtlCol="0" anchor="t" anchorCtr="0"/>
          <a:lstStyle>
            <a:lvl1pPr marL="0" indent="0">
              <a:spcBef>
                <a:spcPts val="0"/>
              </a:spcBef>
              <a:buFontTx/>
              <a:buNone/>
              <a:defRPr lang="en-US" sz="1867" i="0" dirty="0" smtClean="0">
                <a:solidFill>
                  <a:schemeClr val="tx2"/>
                </a:solidFill>
                <a:latin typeface="Helvetica Neue Light"/>
                <a:cs typeface="Helvetica Neue Light"/>
              </a:defRPr>
            </a:lvl1pPr>
            <a:lvl2pPr>
              <a:defRPr lang="en-US" sz="2400" dirty="0" smtClean="0">
                <a:latin typeface="+mn-lt"/>
              </a:defRPr>
            </a:lvl2pPr>
            <a:lvl3pPr>
              <a:defRPr lang="en-US" sz="2400" dirty="0" smtClean="0">
                <a:latin typeface="+mn-lt"/>
              </a:defRPr>
            </a:lvl3pPr>
            <a:lvl4pPr>
              <a:defRPr lang="en-US" sz="2400" dirty="0" smtClean="0">
                <a:latin typeface="+mn-lt"/>
              </a:defRPr>
            </a:lvl4pPr>
            <a:lvl5pPr>
              <a:defRPr lang="en-US" sz="2400" dirty="0">
                <a:latin typeface="+mn-lt"/>
              </a:defRPr>
            </a:lvl5pPr>
          </a:lstStyle>
          <a:p>
            <a:pPr marL="0" lvl="0"/>
            <a:r>
              <a:rPr lang="en-US"/>
              <a:t>Click to edit Master text styles</a:t>
            </a:r>
          </a:p>
        </p:txBody>
      </p:sp>
      <p:sp>
        <p:nvSpPr>
          <p:cNvPr id="35" name="Title 34"/>
          <p:cNvSpPr>
            <a:spLocks noGrp="1"/>
          </p:cNvSpPr>
          <p:nvPr>
            <p:ph type="title" hasCustomPrompt="1"/>
          </p:nvPr>
        </p:nvSpPr>
        <p:spPr>
          <a:xfrm>
            <a:off x="612732" y="2855842"/>
            <a:ext cx="8794293" cy="646331"/>
          </a:xfrm>
        </p:spPr>
        <p:txBody>
          <a:bodyPr vert="horz" wrap="square" lIns="91440" tIns="45720" rIns="91440" bIns="45720" rtlCol="0" anchor="b">
            <a:spAutoFit/>
          </a:bodyPr>
          <a:lstStyle>
            <a:lvl1pPr>
              <a:lnSpc>
                <a:spcPct val="95000"/>
              </a:lnSpc>
              <a:defRPr kumimoji="0" lang="en-US" sz="4000" b="0" i="0" u="none" strike="noStrike" kern="1200" cap="none" spc="0" normalizeH="0" baseline="0" noProof="0" dirty="0">
                <a:ln>
                  <a:noFill/>
                </a:ln>
                <a:solidFill>
                  <a:srgbClr val="4D4D4D"/>
                </a:solidFill>
                <a:effectLst/>
                <a:uLnTx/>
                <a:uFillTx/>
                <a:latin typeface="Helvetica Neue Medium"/>
                <a:ea typeface="+mj-ea"/>
                <a:cs typeface="Helvetica Neue Medium"/>
              </a:defRPr>
            </a:lvl1pPr>
          </a:lstStyle>
          <a:p>
            <a:pPr marL="0" marR="0" lvl="0" indent="0" algn="l" defTabSz="1219110" rtl="0" eaLnBrk="1" fontAlgn="auto" latinLnBrk="0" hangingPunct="1">
              <a:lnSpc>
                <a:spcPct val="90000"/>
              </a:lnSpc>
              <a:spcBef>
                <a:spcPct val="0"/>
              </a:spcBef>
              <a:spcAft>
                <a:spcPts val="0"/>
              </a:spcAft>
              <a:buClrTx/>
              <a:buSzTx/>
              <a:buFontTx/>
              <a:buNone/>
              <a:tabLst/>
              <a:defRPr/>
            </a:pPr>
            <a:r>
              <a:rPr lang="en-US"/>
              <a:t>TITLE HERE</a:t>
            </a:r>
          </a:p>
        </p:txBody>
      </p:sp>
      <p:sp>
        <p:nvSpPr>
          <p:cNvPr id="38" name="Text Placeholder 2"/>
          <p:cNvSpPr>
            <a:spLocks noGrp="1"/>
          </p:cNvSpPr>
          <p:nvPr>
            <p:ph type="body" idx="1" hasCustomPrompt="1"/>
          </p:nvPr>
        </p:nvSpPr>
        <p:spPr>
          <a:xfrm>
            <a:off x="620852" y="3410929"/>
            <a:ext cx="8760021" cy="507831"/>
          </a:xfrm>
        </p:spPr>
        <p:txBody>
          <a:bodyPr anchor="t" anchorCtr="0">
            <a:noAutofit/>
          </a:bodyPr>
          <a:lstStyle>
            <a:lvl1pPr marL="0" indent="0" algn="l" defTabSz="1219110" rtl="0" eaLnBrk="1" latinLnBrk="0" hangingPunct="1">
              <a:lnSpc>
                <a:spcPct val="90000"/>
              </a:lnSpc>
              <a:spcBef>
                <a:spcPts val="800"/>
              </a:spcBef>
              <a:buFont typeface="Arial" pitchFamily="34" charset="0"/>
              <a:buNone/>
              <a:defRPr sz="3200" i="0" spc="0" baseline="0">
                <a:solidFill>
                  <a:srgbClr val="4D4D4D"/>
                </a:solidFill>
                <a:latin typeface="Helvetica Neue Light"/>
                <a:cs typeface="Helvetica Neue Light"/>
              </a:defRPr>
            </a:lvl1pPr>
            <a:lvl2pPr marL="609555" indent="0">
              <a:buNone/>
              <a:defRPr sz="2400">
                <a:solidFill>
                  <a:schemeClr val="tx1">
                    <a:tint val="75000"/>
                  </a:schemeClr>
                </a:solidFill>
              </a:defRPr>
            </a:lvl2pPr>
            <a:lvl3pPr marL="1219110" indent="0">
              <a:buNone/>
              <a:defRPr sz="2133">
                <a:solidFill>
                  <a:schemeClr val="tx1">
                    <a:tint val="75000"/>
                  </a:schemeClr>
                </a:solidFill>
              </a:defRPr>
            </a:lvl3pPr>
            <a:lvl4pPr marL="1828664" indent="0">
              <a:buNone/>
              <a:defRPr sz="1867">
                <a:solidFill>
                  <a:schemeClr val="tx1">
                    <a:tint val="75000"/>
                  </a:schemeClr>
                </a:solidFill>
              </a:defRPr>
            </a:lvl4pPr>
            <a:lvl5pPr marL="2438218" indent="0">
              <a:buNone/>
              <a:defRPr sz="1867">
                <a:solidFill>
                  <a:schemeClr val="tx1">
                    <a:tint val="75000"/>
                  </a:schemeClr>
                </a:solidFill>
              </a:defRPr>
            </a:lvl5pPr>
            <a:lvl6pPr marL="3047772" indent="0">
              <a:buNone/>
              <a:defRPr sz="1867">
                <a:solidFill>
                  <a:schemeClr val="tx1">
                    <a:tint val="75000"/>
                  </a:schemeClr>
                </a:solidFill>
              </a:defRPr>
            </a:lvl6pPr>
            <a:lvl7pPr marL="3657327" indent="0">
              <a:buNone/>
              <a:defRPr sz="1867">
                <a:solidFill>
                  <a:schemeClr val="tx1">
                    <a:tint val="75000"/>
                  </a:schemeClr>
                </a:solidFill>
              </a:defRPr>
            </a:lvl7pPr>
            <a:lvl8pPr marL="4266880" indent="0">
              <a:buNone/>
              <a:defRPr sz="1867">
                <a:solidFill>
                  <a:schemeClr val="tx1">
                    <a:tint val="75000"/>
                  </a:schemeClr>
                </a:solidFill>
              </a:defRPr>
            </a:lvl8pPr>
            <a:lvl9pPr marL="4876435" indent="0">
              <a:buNone/>
              <a:defRPr sz="1867">
                <a:solidFill>
                  <a:schemeClr val="tx1">
                    <a:tint val="75000"/>
                  </a:schemeClr>
                </a:solidFill>
              </a:defRPr>
            </a:lvl9pPr>
          </a:lstStyle>
          <a:p>
            <a:pPr marL="0" lvl="0" indent="0" algn="l" defTabSz="1219110" rtl="0" eaLnBrk="1" latinLnBrk="0" hangingPunct="1">
              <a:lnSpc>
                <a:spcPct val="75000"/>
              </a:lnSpc>
              <a:spcBef>
                <a:spcPts val="1867"/>
              </a:spcBef>
              <a:buFont typeface="Arial" pitchFamily="34" charset="0"/>
              <a:buNone/>
            </a:pPr>
            <a:r>
              <a:rPr lang="en-US"/>
              <a:t>Subtitle Title Here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3252" y="694856"/>
            <a:ext cx="5494349" cy="750041"/>
          </a:xfrm>
          <a:prstGeom prst="rect">
            <a:avLst/>
          </a:prstGeom>
        </p:spPr>
      </p:pic>
    </p:spTree>
    <p:extLst>
      <p:ext uri="{BB962C8B-B14F-4D97-AF65-F5344CB8AC3E}">
        <p14:creationId xmlns:p14="http://schemas.microsoft.com/office/powerpoint/2010/main" val="1244721092"/>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Quote on Whi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6268" y="2058817"/>
            <a:ext cx="11446933" cy="2497777"/>
          </a:xfrm>
        </p:spPr>
        <p:txBody>
          <a:bodyPr vert="horz" wrap="square" lIns="91440" tIns="45720" rIns="91440" bIns="45720" rtlCol="0" anchor="b" anchorCtr="0">
            <a:spAutoFit/>
          </a:bodyPr>
          <a:lstStyle>
            <a:lvl1pPr marL="374623" indent="-374623">
              <a:lnSpc>
                <a:spcPct val="90000"/>
              </a:lnSpc>
              <a:defRPr lang="en-US" sz="4267" spc="-27" baseline="0" dirty="0">
                <a:latin typeface="Helvetica Neue Light"/>
                <a:cs typeface="Helvetica Neue Light"/>
              </a:defRPr>
            </a:lvl1pPr>
          </a:lstStyle>
          <a:p>
            <a:pPr lvl="0"/>
            <a:r>
              <a:rPr lang="en-US"/>
              <a:t>“	Lorem ipsum dolor site </a:t>
            </a:r>
            <a:r>
              <a:rPr lang="en-US" err="1"/>
              <a:t>amet</a:t>
            </a:r>
            <a:r>
              <a:rPr lang="en-US"/>
              <a:t>, </a:t>
            </a:r>
            <a:r>
              <a:rPr lang="en-US" err="1"/>
              <a:t>consectetur</a:t>
            </a:r>
            <a:r>
              <a:rPr lang="en-US"/>
              <a:t> </a:t>
            </a:r>
            <a:r>
              <a:rPr lang="en-US" err="1"/>
              <a:t>adi</a:t>
            </a:r>
            <a:r>
              <a:rPr lang="en-US"/>
              <a:t> </a:t>
            </a:r>
            <a:r>
              <a:rPr lang="en-US" err="1"/>
              <a:t>isicing</a:t>
            </a:r>
            <a:r>
              <a:rPr lang="en-US"/>
              <a:t> </a:t>
            </a:r>
            <a:r>
              <a:rPr lang="en-US" err="1"/>
              <a:t>elit</a:t>
            </a:r>
            <a:r>
              <a:rPr lang="en-US"/>
              <a:t>, </a:t>
            </a:r>
            <a:r>
              <a:rPr lang="en-US" err="1"/>
              <a:t>sedo</a:t>
            </a:r>
            <a:r>
              <a:rPr lang="en-US"/>
              <a:t>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labotre</a:t>
            </a:r>
            <a:r>
              <a:rPr lang="en-US"/>
              <a:t> et </a:t>
            </a:r>
            <a:r>
              <a:rPr lang="en-US" err="1"/>
              <a:t>dolore</a:t>
            </a:r>
            <a:r>
              <a:rPr lang="en-US"/>
              <a:t> magna </a:t>
            </a:r>
            <a:r>
              <a:rPr lang="en-US" err="1"/>
              <a:t>aliqua</a:t>
            </a:r>
            <a:r>
              <a:rPr lang="en-US"/>
              <a:t>. </a:t>
            </a:r>
            <a:r>
              <a:rPr lang="en-US" err="1"/>
              <a:t>Ut</a:t>
            </a:r>
            <a:r>
              <a:rPr lang="en-US"/>
              <a:t> </a:t>
            </a:r>
            <a:r>
              <a:rPr lang="en-US" err="1"/>
              <a:t>enim</a:t>
            </a:r>
            <a:r>
              <a:rPr lang="en-US"/>
              <a:t> ad minim et </a:t>
            </a:r>
            <a:r>
              <a:rPr lang="en-US" err="1"/>
              <a:t>venium</a:t>
            </a:r>
            <a:r>
              <a:rPr lang="en-US"/>
              <a:t>, </a:t>
            </a:r>
            <a:r>
              <a:rPr lang="en-US" err="1"/>
              <a:t>quis</a:t>
            </a:r>
            <a:r>
              <a:rPr lang="en-US"/>
              <a:t> </a:t>
            </a:r>
            <a:r>
              <a:rPr lang="en-US" err="1"/>
              <a:t>nostrud</a:t>
            </a:r>
            <a:r>
              <a:rPr lang="en-US"/>
              <a:t> </a:t>
            </a:r>
            <a:r>
              <a:rPr lang="en-US" err="1"/>
              <a:t>elit</a:t>
            </a:r>
            <a:r>
              <a:rPr lang="en-US"/>
              <a:t>. ”</a:t>
            </a:r>
          </a:p>
        </p:txBody>
      </p:sp>
      <p:sp>
        <p:nvSpPr>
          <p:cNvPr id="3" name="Content Placeholder 2"/>
          <p:cNvSpPr>
            <a:spLocks noGrp="1"/>
          </p:cNvSpPr>
          <p:nvPr>
            <p:ph idx="1" hasCustomPrompt="1"/>
          </p:nvPr>
        </p:nvSpPr>
        <p:spPr>
          <a:xfrm>
            <a:off x="611516" y="4921543"/>
            <a:ext cx="10579301" cy="721900"/>
          </a:xfrm>
        </p:spPr>
        <p:txBody>
          <a:bodyPr vert="horz" wrap="square" lIns="91440" tIns="45720" rIns="91440" bIns="45720" rtlCol="0">
            <a:noAutofit/>
          </a:bodyPr>
          <a:lstStyle>
            <a:lvl1pPr marL="0" indent="0">
              <a:spcBef>
                <a:spcPts val="400"/>
              </a:spcBef>
              <a:buNone/>
              <a:defRPr lang="en-US" sz="1600" baseline="0" dirty="0" smtClean="0"/>
            </a:lvl1pPr>
            <a:lvl2pPr marL="306892" indent="0">
              <a:buNone/>
              <a:defRPr lang="en-US" dirty="0" smtClean="0"/>
            </a:lvl2pPr>
            <a:lvl3pPr marL="687864" indent="0">
              <a:buNone/>
              <a:defRPr lang="en-US" dirty="0" smtClean="0"/>
            </a:lvl3pPr>
            <a:lvl4pPr marL="1066720" indent="0">
              <a:buNone/>
              <a:defRPr lang="en-US" dirty="0" smtClean="0"/>
            </a:lvl4pPr>
            <a:lvl5pPr marL="1447692" indent="0">
              <a:buNone/>
              <a:defRPr lang="en-US" dirty="0"/>
            </a:lvl5pPr>
          </a:lstStyle>
          <a:p>
            <a:pPr lvl="0"/>
            <a:r>
              <a:rPr lang="en-US"/>
              <a:t>Author’s Name Here</a:t>
            </a:r>
          </a:p>
          <a:p>
            <a:pPr lvl="0"/>
            <a:r>
              <a:rPr lang="en-US"/>
              <a:t>Position Title Here</a:t>
            </a:r>
          </a:p>
        </p:txBody>
      </p:sp>
      <p:sp>
        <p:nvSpPr>
          <p:cNvPr id="13" name="Slide Number Placeholder 6"/>
          <p:cNvSpPr>
            <a:spLocks noGrp="1"/>
          </p:cNvSpPr>
          <p:nvPr>
            <p:ph type="sldNum" sz="quarter" idx="4"/>
          </p:nvPr>
        </p:nvSpPr>
        <p:spPr>
          <a:xfrm>
            <a:off x="362810" y="6453508"/>
            <a:ext cx="328081" cy="155233"/>
          </a:xfrm>
          <a:prstGeom prst="rect">
            <a:avLst/>
          </a:prstGeom>
        </p:spPr>
        <p:txBody>
          <a:bodyPr vert="horz" wrap="square" lIns="0" tIns="0" rIns="0" bIns="0" rtlCol="0" anchor="b" anchorCtr="0"/>
          <a:lstStyle>
            <a:lvl1pPr algn="l">
              <a:defRPr sz="933" i="0">
                <a:solidFill>
                  <a:schemeClr val="tx1"/>
                </a:solidFill>
                <a:latin typeface="Arial" pitchFamily="34" charset="0"/>
                <a:cs typeface="Arial" pitchFamily="34" charset="0"/>
              </a:defRPr>
            </a:lvl1pPr>
          </a:lstStyle>
          <a:p>
            <a:fld id="{7BCC8D0D-EAEC-449D-9161-023DFF90F2E2}" type="slidenum">
              <a:rPr lang="en-US" smtClean="0"/>
              <a:pPr/>
              <a:t>‹#›</a:t>
            </a:fld>
            <a:endParaRPr lang="en-US"/>
          </a:p>
        </p:txBody>
      </p:sp>
    </p:spTree>
    <p:extLst>
      <p:ext uri="{BB962C8B-B14F-4D97-AF65-F5344CB8AC3E}">
        <p14:creationId xmlns:p14="http://schemas.microsoft.com/office/powerpoint/2010/main" val="243887640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Head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3" y="427294"/>
            <a:ext cx="10786535" cy="510909"/>
          </a:xfrm>
        </p:spPr>
        <p:txBody>
          <a:bodyPr vert="horz" wrap="square" lIns="91440" tIns="45720" rIns="91440" bIns="45720" rtlCol="0" anchor="t" anchorCtr="0">
            <a:spAutoFit/>
          </a:bodyPr>
          <a:lstStyle>
            <a:lvl1pPr>
              <a:defRPr lang="en-US" dirty="0"/>
            </a:lvl1pPr>
          </a:lstStyle>
          <a:p>
            <a:pPr lvl="0"/>
            <a:r>
              <a:rPr lang="en-US"/>
              <a:t>SLIDE TITLE HERE</a:t>
            </a:r>
          </a:p>
        </p:txBody>
      </p:sp>
      <p:sp>
        <p:nvSpPr>
          <p:cNvPr id="3" name="Content Placeholder 2"/>
          <p:cNvSpPr>
            <a:spLocks noGrp="1"/>
          </p:cNvSpPr>
          <p:nvPr>
            <p:ph idx="1" hasCustomPrompt="1"/>
          </p:nvPr>
        </p:nvSpPr>
        <p:spPr>
          <a:xfrm>
            <a:off x="582033" y="1513789"/>
            <a:ext cx="11100731" cy="4011503"/>
          </a:xfrm>
        </p:spPr>
        <p:txBody>
          <a:bodyPr vert="horz" wrap="square" lIns="91440" tIns="45720" rIns="91440" bIns="45720" rtlCol="0">
            <a:noAutofit/>
          </a:bodyPr>
          <a:lstStyle>
            <a:lvl1pPr>
              <a:defRPr lang="en-US" dirty="0" smtClean="0">
                <a:latin typeface="Helvetica Neue Light"/>
                <a:cs typeface="Helvetica Neue Light"/>
              </a:defRPr>
            </a:lvl1pPr>
            <a:lvl2pPr>
              <a:defRPr lang="en-US" dirty="0" smtClean="0">
                <a:latin typeface="Helvetica Neue Light"/>
                <a:cs typeface="Helvetica Neue Light"/>
              </a:defRPr>
            </a:lvl2pPr>
            <a:lvl3pPr>
              <a:defRPr lang="en-US" dirty="0" smtClean="0">
                <a:latin typeface="Helvetica Neue Light"/>
                <a:cs typeface="Helvetica Neue Light"/>
              </a:defRPr>
            </a:lvl3pPr>
            <a:lvl4pPr>
              <a:defRPr lang="en-US" dirty="0" smtClean="0">
                <a:latin typeface="Helvetica Neue Light"/>
                <a:cs typeface="Helvetica Neue Light"/>
              </a:defRPr>
            </a:lvl4pPr>
            <a:lvl5pPr>
              <a:defRPr lang="en-US" dirty="0">
                <a:latin typeface="Helvetica Neue Light"/>
                <a:cs typeface="Helvetica Neue Light"/>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6"/>
          <p:cNvSpPr>
            <a:spLocks noGrp="1"/>
          </p:cNvSpPr>
          <p:nvPr>
            <p:ph type="sldNum" sz="quarter" idx="4"/>
          </p:nvPr>
        </p:nvSpPr>
        <p:spPr>
          <a:xfrm>
            <a:off x="362810" y="6453508"/>
            <a:ext cx="328081" cy="155233"/>
          </a:xfrm>
          <a:prstGeom prst="rect">
            <a:avLst/>
          </a:prstGeom>
        </p:spPr>
        <p:txBody>
          <a:bodyPr vert="horz" wrap="square" lIns="0" tIns="0" rIns="0" bIns="0" rtlCol="0" anchor="b" anchorCtr="0"/>
          <a:lstStyle>
            <a:lvl1pPr algn="l">
              <a:defRPr sz="933" i="0">
                <a:solidFill>
                  <a:schemeClr val="tx1"/>
                </a:solidFill>
                <a:latin typeface="Arial" pitchFamily="34" charset="0"/>
                <a:cs typeface="Arial" pitchFamily="34" charset="0"/>
              </a:defRPr>
            </a:lvl1pPr>
          </a:lstStyle>
          <a:p>
            <a:fld id="{7BCC8D0D-EAEC-449D-9161-023DFF90F2E2}" type="slidenum">
              <a:rPr lang="en-US" smtClean="0"/>
              <a:pPr/>
              <a:t>‹#›</a:t>
            </a:fld>
            <a:endParaRPr lang="en-US"/>
          </a:p>
        </p:txBody>
      </p:sp>
    </p:spTree>
    <p:extLst>
      <p:ext uri="{BB962C8B-B14F-4D97-AF65-F5344CB8AC3E}">
        <p14:creationId xmlns:p14="http://schemas.microsoft.com/office/powerpoint/2010/main" val="156030166"/>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Head and Content w/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3" y="426661"/>
            <a:ext cx="10786535" cy="510909"/>
          </a:xfrm>
        </p:spPr>
        <p:txBody>
          <a:bodyPr vert="horz" wrap="square" lIns="91440" tIns="45720" rIns="91440" bIns="45720" rtlCol="0" anchor="t" anchorCtr="0">
            <a:spAutoFit/>
          </a:bodyPr>
          <a:lstStyle>
            <a:lvl1pPr>
              <a:defRPr lang="en-US" dirty="0"/>
            </a:lvl1pPr>
          </a:lstStyle>
          <a:p>
            <a:pPr lvl="0"/>
            <a:r>
              <a:rPr lang="en-US"/>
              <a:t>SLIDE TITLE HERE</a:t>
            </a:r>
          </a:p>
        </p:txBody>
      </p:sp>
      <p:sp>
        <p:nvSpPr>
          <p:cNvPr id="3" name="Content Placeholder 2"/>
          <p:cNvSpPr>
            <a:spLocks noGrp="1"/>
          </p:cNvSpPr>
          <p:nvPr>
            <p:ph idx="1" hasCustomPrompt="1"/>
          </p:nvPr>
        </p:nvSpPr>
        <p:spPr>
          <a:xfrm>
            <a:off x="582033" y="1971829"/>
            <a:ext cx="11100731" cy="4011503"/>
          </a:xfrm>
        </p:spPr>
        <p:txBody>
          <a:bodyPr vert="horz" wrap="square" lIns="91440" tIns="45720" rIns="91440" bIns="45720" rtlCol="0">
            <a:noAutofit/>
          </a:bodyPr>
          <a:lstStyle>
            <a:lvl1pPr>
              <a:defRPr lang="en-US" dirty="0" smtClean="0">
                <a:latin typeface="Helvetica Neue Light"/>
                <a:cs typeface="Helvetica Neue Light"/>
              </a:defRPr>
            </a:lvl1pPr>
            <a:lvl2pPr>
              <a:defRPr lang="en-US" dirty="0" smtClean="0">
                <a:latin typeface="Helvetica Neue Light"/>
                <a:cs typeface="Helvetica Neue Light"/>
              </a:defRPr>
            </a:lvl2pPr>
            <a:lvl3pPr>
              <a:defRPr lang="en-US" dirty="0" smtClean="0">
                <a:latin typeface="Helvetica Neue Light"/>
                <a:cs typeface="Helvetica Neue Light"/>
              </a:defRPr>
            </a:lvl3pPr>
            <a:lvl4pPr>
              <a:defRPr lang="en-US" dirty="0" smtClean="0">
                <a:latin typeface="Helvetica Neue Light"/>
                <a:cs typeface="Helvetica Neue Light"/>
              </a:defRPr>
            </a:lvl4pPr>
            <a:lvl5pPr>
              <a:defRPr lang="en-US" dirty="0">
                <a:latin typeface="Helvetica Neue Light"/>
                <a:cs typeface="Helvetica Neue Light"/>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 Placeholder 2"/>
          <p:cNvSpPr>
            <a:spLocks noGrp="1"/>
          </p:cNvSpPr>
          <p:nvPr>
            <p:ph type="body" idx="10" hasCustomPrompt="1"/>
          </p:nvPr>
        </p:nvSpPr>
        <p:spPr>
          <a:xfrm>
            <a:off x="593853" y="1513719"/>
            <a:ext cx="10782895" cy="313932"/>
          </a:xfrm>
        </p:spPr>
        <p:txBody>
          <a:bodyPr anchor="t"/>
          <a:lstStyle>
            <a:lvl1pPr marL="0" indent="0">
              <a:buNone/>
              <a:defRPr sz="2400" b="0">
                <a:solidFill>
                  <a:srgbClr val="4D4D4D"/>
                </a:solidFill>
                <a:latin typeface="Helvetica Neue Medium"/>
                <a:cs typeface="Helvetica Neue Medium"/>
              </a:defRPr>
            </a:lvl1pPr>
            <a:lvl2pPr marL="609555" indent="0">
              <a:buNone/>
              <a:defRPr sz="2400">
                <a:solidFill>
                  <a:schemeClr val="tx1">
                    <a:tint val="75000"/>
                  </a:schemeClr>
                </a:solidFill>
              </a:defRPr>
            </a:lvl2pPr>
            <a:lvl3pPr marL="1219110" indent="0">
              <a:buNone/>
              <a:defRPr sz="2133">
                <a:solidFill>
                  <a:schemeClr val="tx1">
                    <a:tint val="75000"/>
                  </a:schemeClr>
                </a:solidFill>
              </a:defRPr>
            </a:lvl3pPr>
            <a:lvl4pPr marL="1828664" indent="0">
              <a:buNone/>
              <a:defRPr sz="1867">
                <a:solidFill>
                  <a:schemeClr val="tx1">
                    <a:tint val="75000"/>
                  </a:schemeClr>
                </a:solidFill>
              </a:defRPr>
            </a:lvl4pPr>
            <a:lvl5pPr marL="2438218" indent="0">
              <a:buNone/>
              <a:defRPr sz="1867">
                <a:solidFill>
                  <a:schemeClr val="tx1">
                    <a:tint val="75000"/>
                  </a:schemeClr>
                </a:solidFill>
              </a:defRPr>
            </a:lvl5pPr>
            <a:lvl6pPr marL="3047772" indent="0">
              <a:buNone/>
              <a:defRPr sz="1867">
                <a:solidFill>
                  <a:schemeClr val="tx1">
                    <a:tint val="75000"/>
                  </a:schemeClr>
                </a:solidFill>
              </a:defRPr>
            </a:lvl6pPr>
            <a:lvl7pPr marL="3657327" indent="0">
              <a:buNone/>
              <a:defRPr sz="1867">
                <a:solidFill>
                  <a:schemeClr val="tx1">
                    <a:tint val="75000"/>
                  </a:schemeClr>
                </a:solidFill>
              </a:defRPr>
            </a:lvl7pPr>
            <a:lvl8pPr marL="4266880" indent="0">
              <a:buNone/>
              <a:defRPr sz="1867">
                <a:solidFill>
                  <a:schemeClr val="tx1">
                    <a:tint val="75000"/>
                  </a:schemeClr>
                </a:solidFill>
              </a:defRPr>
            </a:lvl8pPr>
            <a:lvl9pPr marL="4876435" indent="0">
              <a:buNone/>
              <a:defRPr sz="1867">
                <a:solidFill>
                  <a:schemeClr val="tx1">
                    <a:tint val="75000"/>
                  </a:schemeClr>
                </a:solidFill>
              </a:defRPr>
            </a:lvl9pPr>
          </a:lstStyle>
          <a:p>
            <a:pPr lvl="0"/>
            <a:r>
              <a:rPr lang="en-US"/>
              <a:t>Subhead</a:t>
            </a:r>
          </a:p>
        </p:txBody>
      </p:sp>
      <p:sp>
        <p:nvSpPr>
          <p:cNvPr id="13" name="Slide Number Placeholder 6"/>
          <p:cNvSpPr>
            <a:spLocks noGrp="1"/>
          </p:cNvSpPr>
          <p:nvPr>
            <p:ph type="sldNum" sz="quarter" idx="4"/>
          </p:nvPr>
        </p:nvSpPr>
        <p:spPr>
          <a:xfrm>
            <a:off x="362810" y="6453508"/>
            <a:ext cx="328081" cy="155233"/>
          </a:xfrm>
          <a:prstGeom prst="rect">
            <a:avLst/>
          </a:prstGeom>
        </p:spPr>
        <p:txBody>
          <a:bodyPr vert="horz" wrap="square" lIns="0" tIns="0" rIns="0" bIns="0" rtlCol="0" anchor="b" anchorCtr="0"/>
          <a:lstStyle>
            <a:lvl1pPr algn="l">
              <a:defRPr sz="933" i="0">
                <a:solidFill>
                  <a:schemeClr val="tx1"/>
                </a:solidFill>
                <a:latin typeface="Arial" pitchFamily="34" charset="0"/>
                <a:cs typeface="Arial" pitchFamily="34" charset="0"/>
              </a:defRPr>
            </a:lvl1pPr>
          </a:lstStyle>
          <a:p>
            <a:fld id="{7BCC8D0D-EAEC-449D-9161-023DFF90F2E2}" type="slidenum">
              <a:rPr lang="en-US" smtClean="0"/>
              <a:pPr/>
              <a:t>‹#›</a:t>
            </a:fld>
            <a:endParaRPr lang="en-US"/>
          </a:p>
        </p:txBody>
      </p:sp>
    </p:spTree>
    <p:extLst>
      <p:ext uri="{BB962C8B-B14F-4D97-AF65-F5344CB8AC3E}">
        <p14:creationId xmlns:p14="http://schemas.microsoft.com/office/powerpoint/2010/main" val="1981467447"/>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Head and 2-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4" y="430359"/>
            <a:ext cx="10773833" cy="510909"/>
          </a:xfrm>
        </p:spPr>
        <p:txBody>
          <a:bodyPr vert="horz" wrap="square" lIns="91440" tIns="45720" rIns="91440" bIns="45720" rtlCol="0" anchor="t" anchorCtr="0">
            <a:spAutoFit/>
          </a:bodyPr>
          <a:lstStyle>
            <a:lvl1pPr>
              <a:defRPr lang="en-US" dirty="0"/>
            </a:lvl1pPr>
          </a:lstStyle>
          <a:p>
            <a:pPr marL="0" lvl="0"/>
            <a:r>
              <a:rPr lang="en-US"/>
              <a:t>SLIDE TITLE HERE</a:t>
            </a:r>
          </a:p>
        </p:txBody>
      </p:sp>
      <p:sp>
        <p:nvSpPr>
          <p:cNvPr id="3" name="Content Placeholder 2"/>
          <p:cNvSpPr>
            <a:spLocks noGrp="1"/>
          </p:cNvSpPr>
          <p:nvPr>
            <p:ph idx="1" hasCustomPrompt="1"/>
          </p:nvPr>
        </p:nvSpPr>
        <p:spPr>
          <a:xfrm>
            <a:off x="580383" y="1575335"/>
            <a:ext cx="5319183" cy="3978016"/>
          </a:xfrm>
        </p:spPr>
        <p:txBody>
          <a:bodyPr vert="horz" wrap="square" lIns="91440" tIns="45720" rIns="91440" bIns="45720" rtlCol="0">
            <a:noAutofit/>
          </a:bodyPr>
          <a:lstStyle>
            <a:lvl1pPr>
              <a:defRPr lang="en-US" dirty="0" smtClean="0">
                <a:latin typeface="Helvetica Neue Light"/>
                <a:cs typeface="Helvetica Neue Light"/>
              </a:defRPr>
            </a:lvl1pPr>
            <a:lvl2pPr>
              <a:defRPr lang="en-US" dirty="0" smtClean="0">
                <a:latin typeface="Helvetica Neue Light"/>
                <a:cs typeface="Helvetica Neue Light"/>
              </a:defRPr>
            </a:lvl2pPr>
            <a:lvl3pPr>
              <a:defRPr lang="en-US" dirty="0" smtClean="0">
                <a:latin typeface="Helvetica Neue Light"/>
                <a:cs typeface="Helvetica Neue Light"/>
              </a:defRPr>
            </a:lvl3pPr>
            <a:lvl4pPr>
              <a:defRPr lang="en-US" dirty="0" smtClean="0">
                <a:latin typeface="Helvetica Neue Light"/>
                <a:cs typeface="Helvetica Neue Light"/>
              </a:defRPr>
            </a:lvl4pPr>
            <a:lvl5pPr>
              <a:defRPr lang="en-US" dirty="0">
                <a:latin typeface="Helvetica Neue Light"/>
                <a:cs typeface="Helvetica Neue Light"/>
              </a:defRPr>
            </a:lvl5pPr>
          </a:lstStyle>
          <a:p>
            <a:pPr lvl="0"/>
            <a:r>
              <a:rPr lang="en-US"/>
              <a:t>Click to edit bullet text</a:t>
            </a:r>
          </a:p>
          <a:p>
            <a:pPr lvl="1"/>
            <a:r>
              <a:rPr lang="en-US"/>
              <a:t>Second level</a:t>
            </a:r>
          </a:p>
          <a:p>
            <a:pPr lvl="2"/>
            <a:r>
              <a:rPr lang="en-US"/>
              <a:t>Third level</a:t>
            </a:r>
          </a:p>
          <a:p>
            <a:pPr lvl="3"/>
            <a:r>
              <a:rPr lang="en-US"/>
              <a:t>Fourth level</a:t>
            </a:r>
          </a:p>
          <a:p>
            <a:pPr lvl="4"/>
            <a:r>
              <a:rPr lang="en-US"/>
              <a:t>Fifth level</a:t>
            </a:r>
          </a:p>
        </p:txBody>
      </p:sp>
      <p:sp>
        <p:nvSpPr>
          <p:cNvPr id="6" name="Text Placeholder 2"/>
          <p:cNvSpPr>
            <a:spLocks noGrp="1"/>
          </p:cNvSpPr>
          <p:nvPr>
            <p:ph type="body" idx="10" hasCustomPrompt="1"/>
          </p:nvPr>
        </p:nvSpPr>
        <p:spPr>
          <a:xfrm>
            <a:off x="597636" y="1013954"/>
            <a:ext cx="10770193" cy="383183"/>
          </a:xfrm>
        </p:spPr>
        <p:txBody>
          <a:bodyPr vert="horz" wrap="square" lIns="91440" tIns="45720" rIns="91440" bIns="45720" rtlCol="0" anchor="t">
            <a:noAutofit/>
          </a:bodyPr>
          <a:lstStyle>
            <a:lvl1pPr>
              <a:defRPr lang="en-US" dirty="0" smtClean="0"/>
            </a:lvl1pPr>
          </a:lstStyle>
          <a:p>
            <a:pPr marL="0" lvl="0" indent="0">
              <a:buNone/>
            </a:pPr>
            <a:r>
              <a:rPr lang="en-US"/>
              <a:t>Subhead</a:t>
            </a:r>
          </a:p>
        </p:txBody>
      </p:sp>
      <p:sp>
        <p:nvSpPr>
          <p:cNvPr id="9" name="Content Placeholder 2"/>
          <p:cNvSpPr>
            <a:spLocks noGrp="1"/>
          </p:cNvSpPr>
          <p:nvPr>
            <p:ph idx="11" hasCustomPrompt="1"/>
          </p:nvPr>
        </p:nvSpPr>
        <p:spPr>
          <a:xfrm>
            <a:off x="6240351" y="1569404"/>
            <a:ext cx="5350932" cy="3978016"/>
          </a:xfrm>
        </p:spPr>
        <p:txBody>
          <a:bodyPr vert="horz" wrap="square" lIns="91440" tIns="45720" rIns="91440" bIns="45720" rtlCol="0">
            <a:noAutofit/>
          </a:bodyPr>
          <a:lstStyle>
            <a:lvl1pPr>
              <a:defRPr lang="en-US" dirty="0" smtClean="0">
                <a:latin typeface="Helvetica Neue Light"/>
                <a:cs typeface="Helvetica Neue Light"/>
              </a:defRPr>
            </a:lvl1pPr>
            <a:lvl2pPr>
              <a:defRPr lang="en-US" dirty="0" smtClean="0">
                <a:latin typeface="Helvetica Neue Light"/>
                <a:cs typeface="Helvetica Neue Light"/>
              </a:defRPr>
            </a:lvl2pPr>
            <a:lvl3pPr>
              <a:defRPr lang="en-US" dirty="0" smtClean="0">
                <a:latin typeface="Helvetica Neue Light"/>
                <a:cs typeface="Helvetica Neue Light"/>
              </a:defRPr>
            </a:lvl3pPr>
            <a:lvl4pPr>
              <a:defRPr lang="en-US" dirty="0" smtClean="0">
                <a:latin typeface="Helvetica Neue Light"/>
                <a:cs typeface="Helvetica Neue Light"/>
              </a:defRPr>
            </a:lvl4pPr>
            <a:lvl5pPr>
              <a:defRPr lang="en-US" dirty="0">
                <a:latin typeface="Helvetica Neue Light"/>
                <a:cs typeface="Helvetica Neue Light"/>
              </a:defRPr>
            </a:lvl5pPr>
          </a:lstStyle>
          <a:p>
            <a:pPr lvl="0"/>
            <a:r>
              <a:rPr lang="en-US"/>
              <a:t>Click to edit bullet text</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6"/>
          <p:cNvSpPr>
            <a:spLocks noGrp="1"/>
          </p:cNvSpPr>
          <p:nvPr>
            <p:ph type="sldNum" sz="quarter" idx="4"/>
          </p:nvPr>
        </p:nvSpPr>
        <p:spPr>
          <a:xfrm>
            <a:off x="362810" y="6453508"/>
            <a:ext cx="328081" cy="155233"/>
          </a:xfrm>
          <a:prstGeom prst="rect">
            <a:avLst/>
          </a:prstGeom>
        </p:spPr>
        <p:txBody>
          <a:bodyPr vert="horz" wrap="square" lIns="0" tIns="0" rIns="0" bIns="0" rtlCol="0" anchor="b" anchorCtr="0"/>
          <a:lstStyle>
            <a:lvl1pPr algn="l">
              <a:defRPr sz="933" i="0">
                <a:solidFill>
                  <a:schemeClr val="tx1"/>
                </a:solidFill>
                <a:latin typeface="Arial" pitchFamily="34" charset="0"/>
                <a:cs typeface="Arial" pitchFamily="34" charset="0"/>
              </a:defRPr>
            </a:lvl1pPr>
          </a:lstStyle>
          <a:p>
            <a:fld id="{7BCC8D0D-EAEC-449D-9161-023DFF90F2E2}" type="slidenum">
              <a:rPr lang="en-US" smtClean="0"/>
              <a:pPr/>
              <a:t>‹#›</a:t>
            </a:fld>
            <a:endParaRPr lang="en-US"/>
          </a:p>
        </p:txBody>
      </p:sp>
    </p:spTree>
    <p:extLst>
      <p:ext uri="{BB962C8B-B14F-4D97-AF65-F5344CB8AC3E}">
        <p14:creationId xmlns:p14="http://schemas.microsoft.com/office/powerpoint/2010/main" val="912316674"/>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Head and 2-Column Content">
    <p:spTree>
      <p:nvGrpSpPr>
        <p:cNvPr id="1" name=""/>
        <p:cNvGrpSpPr/>
        <p:nvPr/>
      </p:nvGrpSpPr>
      <p:grpSpPr>
        <a:xfrm>
          <a:off x="0" y="0"/>
          <a:ext cx="0" cy="0"/>
          <a:chOff x="0" y="0"/>
          <a:chExt cx="0" cy="0"/>
        </a:xfrm>
      </p:grpSpPr>
      <p:sp>
        <p:nvSpPr>
          <p:cNvPr id="4" name="Rectangle 3"/>
          <p:cNvSpPr/>
          <p:nvPr userDrawn="1"/>
        </p:nvSpPr>
        <p:spPr bwMode="auto">
          <a:xfrm>
            <a:off x="0" y="1193800"/>
            <a:ext cx="6096000" cy="4978400"/>
          </a:xfrm>
          <a:prstGeom prst="rect">
            <a:avLst/>
          </a:prstGeom>
          <a:solidFill>
            <a:schemeClr val="accent1"/>
          </a:solidFill>
          <a:ln w="19050" algn="ctr">
            <a:noFill/>
            <a:miter lim="800000"/>
            <a:headEnd/>
            <a:tailEnd/>
          </a:ln>
        </p:spPr>
        <p:txBody>
          <a:bodyPr wrap="none" rtlCol="0" anchor="ctr"/>
          <a:lstStyle/>
          <a:p>
            <a:pPr algn="ctr">
              <a:lnSpc>
                <a:spcPct val="90000"/>
              </a:lnSpc>
            </a:pPr>
            <a:endParaRPr lang="en-US" sz="2133" b="1" err="1">
              <a:solidFill>
                <a:schemeClr val="bg1"/>
              </a:solidFill>
              <a:latin typeface="+mj-lt"/>
            </a:endParaRPr>
          </a:p>
        </p:txBody>
      </p:sp>
      <p:sp>
        <p:nvSpPr>
          <p:cNvPr id="10" name="Rectangle 9"/>
          <p:cNvSpPr/>
          <p:nvPr userDrawn="1"/>
        </p:nvSpPr>
        <p:spPr bwMode="auto">
          <a:xfrm>
            <a:off x="6096000" y="1193800"/>
            <a:ext cx="6096000" cy="4978400"/>
          </a:xfrm>
          <a:prstGeom prst="rect">
            <a:avLst/>
          </a:prstGeom>
          <a:solidFill>
            <a:srgbClr val="90BD31"/>
          </a:solidFill>
          <a:ln w="19050" algn="ctr">
            <a:noFill/>
            <a:miter lim="800000"/>
            <a:headEnd/>
            <a:tailEnd/>
          </a:ln>
        </p:spPr>
        <p:txBody>
          <a:bodyPr wrap="none" rtlCol="0" anchor="ctr"/>
          <a:lstStyle/>
          <a:p>
            <a:pPr algn="ctr">
              <a:lnSpc>
                <a:spcPct val="90000"/>
              </a:lnSpc>
            </a:pPr>
            <a:endParaRPr lang="en-US" sz="2133" b="1" err="1">
              <a:solidFill>
                <a:schemeClr val="bg1"/>
              </a:solidFill>
              <a:latin typeface="+mj-lt"/>
            </a:endParaRPr>
          </a:p>
        </p:txBody>
      </p:sp>
      <p:sp>
        <p:nvSpPr>
          <p:cNvPr id="2" name="Title 1"/>
          <p:cNvSpPr>
            <a:spLocks noGrp="1"/>
          </p:cNvSpPr>
          <p:nvPr>
            <p:ph type="title" hasCustomPrompt="1"/>
          </p:nvPr>
        </p:nvSpPr>
        <p:spPr>
          <a:xfrm>
            <a:off x="609604" y="430359"/>
            <a:ext cx="10773833" cy="510909"/>
          </a:xfrm>
        </p:spPr>
        <p:txBody>
          <a:bodyPr vert="horz" wrap="square" lIns="91440" tIns="45720" rIns="91440" bIns="45720" rtlCol="0" anchor="t" anchorCtr="0">
            <a:spAutoFit/>
          </a:bodyPr>
          <a:lstStyle>
            <a:lvl1pPr algn="ctr">
              <a:defRPr lang="en-US" dirty="0"/>
            </a:lvl1pPr>
          </a:lstStyle>
          <a:p>
            <a:pPr marL="0" lvl="0"/>
            <a:r>
              <a:rPr lang="en-US"/>
              <a:t>SLIDE TITLE HERE</a:t>
            </a:r>
          </a:p>
        </p:txBody>
      </p:sp>
      <p:sp>
        <p:nvSpPr>
          <p:cNvPr id="3" name="Content Placeholder 2"/>
          <p:cNvSpPr>
            <a:spLocks noGrp="1"/>
          </p:cNvSpPr>
          <p:nvPr>
            <p:ph idx="1" hasCustomPrompt="1"/>
          </p:nvPr>
        </p:nvSpPr>
        <p:spPr>
          <a:xfrm>
            <a:off x="362807" y="4654132"/>
            <a:ext cx="5536756" cy="1416469"/>
          </a:xfrm>
        </p:spPr>
        <p:txBody>
          <a:bodyPr vert="horz" wrap="square" lIns="91440" tIns="45720" rIns="91440" bIns="45720" rtlCol="0">
            <a:noAutofit/>
          </a:bodyPr>
          <a:lstStyle>
            <a:lvl1pPr marL="0" indent="0">
              <a:buNone/>
              <a:defRPr lang="en-US" i="1" dirty="0" smtClean="0">
                <a:solidFill>
                  <a:schemeClr val="bg1"/>
                </a:solidFill>
                <a:latin typeface="Helvetica Neue Medium "/>
                <a:cs typeface="Helvetica Neue Medium "/>
              </a:defRPr>
            </a:lvl1pPr>
            <a:lvl2pPr marL="306892" indent="0">
              <a:buNone/>
              <a:defRPr lang="en-US" i="1" dirty="0" smtClean="0">
                <a:solidFill>
                  <a:schemeClr val="bg1"/>
                </a:solidFill>
                <a:latin typeface="Helvetica Neue Medium "/>
                <a:cs typeface="Helvetica Neue Medium "/>
              </a:defRPr>
            </a:lvl2pPr>
            <a:lvl3pPr marL="687864" indent="0">
              <a:buNone/>
              <a:defRPr lang="en-US" i="1" dirty="0" smtClean="0">
                <a:solidFill>
                  <a:schemeClr val="bg1"/>
                </a:solidFill>
                <a:latin typeface="Helvetica Neue Medium "/>
                <a:cs typeface="Helvetica Neue Medium "/>
              </a:defRPr>
            </a:lvl3pPr>
            <a:lvl4pPr marL="1066720" indent="0">
              <a:buNone/>
              <a:defRPr lang="en-US" i="1" dirty="0" smtClean="0">
                <a:solidFill>
                  <a:schemeClr val="bg1"/>
                </a:solidFill>
                <a:latin typeface="Helvetica Neue Medium "/>
                <a:cs typeface="Helvetica Neue Medium "/>
              </a:defRPr>
            </a:lvl4pPr>
            <a:lvl5pPr marL="1447692" indent="0">
              <a:buNone/>
              <a:defRPr lang="en-US" i="1" dirty="0">
                <a:solidFill>
                  <a:schemeClr val="bg1"/>
                </a:solidFill>
                <a:latin typeface="Helvetica Neue Medium "/>
                <a:cs typeface="Helvetica Neue Medium "/>
              </a:defRPr>
            </a:lvl5pPr>
          </a:lstStyle>
          <a:p>
            <a:pPr lvl="0"/>
            <a:r>
              <a:rPr lang="en-US"/>
              <a:t>Click to edit text</a:t>
            </a:r>
          </a:p>
        </p:txBody>
      </p:sp>
      <p:sp>
        <p:nvSpPr>
          <p:cNvPr id="9" name="Content Placeholder 2"/>
          <p:cNvSpPr>
            <a:spLocks noGrp="1"/>
          </p:cNvSpPr>
          <p:nvPr>
            <p:ph idx="11" hasCustomPrompt="1"/>
          </p:nvPr>
        </p:nvSpPr>
        <p:spPr>
          <a:xfrm>
            <a:off x="6240354" y="4648200"/>
            <a:ext cx="5545249" cy="1416469"/>
          </a:xfrm>
        </p:spPr>
        <p:txBody>
          <a:bodyPr vert="horz" wrap="square" lIns="91440" tIns="45720" rIns="91440" bIns="45720" rtlCol="0">
            <a:noAutofit/>
          </a:bodyPr>
          <a:lstStyle>
            <a:lvl1pPr marL="0" marR="0" indent="0" algn="l" defTabSz="1219110" rtl="0" eaLnBrk="1" fontAlgn="auto" latinLnBrk="0" hangingPunct="1">
              <a:lnSpc>
                <a:spcPct val="90000"/>
              </a:lnSpc>
              <a:spcBef>
                <a:spcPts val="1600"/>
              </a:spcBef>
              <a:spcAft>
                <a:spcPts val="0"/>
              </a:spcAft>
              <a:buClr>
                <a:schemeClr val="accent1"/>
              </a:buClr>
              <a:buSzTx/>
              <a:buFont typeface="Wingdings" panose="05000000000000000000" pitchFamily="2" charset="2"/>
              <a:buNone/>
              <a:tabLst/>
              <a:defRPr lang="en-US" i="1" dirty="0" smtClean="0">
                <a:solidFill>
                  <a:srgbClr val="052049"/>
                </a:solidFill>
                <a:latin typeface="Helvetica Neue Medium"/>
                <a:cs typeface="Helvetica Neue Medium"/>
              </a:defRPr>
            </a:lvl1pPr>
            <a:lvl2pPr>
              <a:defRPr lang="en-US" dirty="0" smtClean="0">
                <a:latin typeface="Helvetica Neue Light"/>
                <a:cs typeface="Helvetica Neue Light"/>
              </a:defRPr>
            </a:lvl2pPr>
            <a:lvl3pPr>
              <a:defRPr lang="en-US" dirty="0" smtClean="0">
                <a:latin typeface="Helvetica Neue Light"/>
                <a:cs typeface="Helvetica Neue Light"/>
              </a:defRPr>
            </a:lvl3pPr>
            <a:lvl4pPr>
              <a:defRPr lang="en-US" dirty="0" smtClean="0">
                <a:latin typeface="Helvetica Neue Light"/>
                <a:cs typeface="Helvetica Neue Light"/>
              </a:defRPr>
            </a:lvl4pPr>
            <a:lvl5pPr>
              <a:defRPr lang="en-US" dirty="0">
                <a:latin typeface="Helvetica Neue Light"/>
                <a:cs typeface="Helvetica Neue Light"/>
              </a:defRPr>
            </a:lvl5pPr>
          </a:lstStyle>
          <a:p>
            <a:pPr lvl="0"/>
            <a:r>
              <a:rPr lang="en-US"/>
              <a:t>Click to edit text</a:t>
            </a:r>
          </a:p>
        </p:txBody>
      </p:sp>
      <p:sp>
        <p:nvSpPr>
          <p:cNvPr id="15" name="Slide Number Placeholder 6"/>
          <p:cNvSpPr>
            <a:spLocks noGrp="1"/>
          </p:cNvSpPr>
          <p:nvPr>
            <p:ph type="sldNum" sz="quarter" idx="4"/>
          </p:nvPr>
        </p:nvSpPr>
        <p:spPr>
          <a:xfrm>
            <a:off x="362810" y="6453508"/>
            <a:ext cx="328081" cy="155233"/>
          </a:xfrm>
          <a:prstGeom prst="rect">
            <a:avLst/>
          </a:prstGeom>
        </p:spPr>
        <p:txBody>
          <a:bodyPr vert="horz" wrap="square" lIns="0" tIns="0" rIns="0" bIns="0" rtlCol="0" anchor="b" anchorCtr="0"/>
          <a:lstStyle>
            <a:lvl1pPr algn="l">
              <a:defRPr sz="933" i="0">
                <a:solidFill>
                  <a:schemeClr val="tx1"/>
                </a:solidFill>
                <a:latin typeface="Arial" pitchFamily="34" charset="0"/>
                <a:cs typeface="Arial" pitchFamily="34" charset="0"/>
              </a:defRPr>
            </a:lvl1pPr>
          </a:lstStyle>
          <a:p>
            <a:fld id="{7BCC8D0D-EAEC-449D-9161-023DFF90F2E2}" type="slidenum">
              <a:rPr lang="en-US" smtClean="0"/>
              <a:pPr/>
              <a:t>‹#›</a:t>
            </a:fld>
            <a:endParaRPr lang="en-US"/>
          </a:p>
        </p:txBody>
      </p:sp>
      <p:sp>
        <p:nvSpPr>
          <p:cNvPr id="17" name="Text Placeholder 2"/>
          <p:cNvSpPr>
            <a:spLocks noGrp="1"/>
          </p:cNvSpPr>
          <p:nvPr>
            <p:ph type="body" idx="10" hasCustomPrompt="1"/>
          </p:nvPr>
        </p:nvSpPr>
        <p:spPr>
          <a:xfrm>
            <a:off x="3" y="1334802"/>
            <a:ext cx="6096001" cy="340983"/>
          </a:xfrm>
        </p:spPr>
        <p:txBody>
          <a:bodyPr vert="horz" wrap="square" lIns="91440" tIns="45720" rIns="91440" bIns="45720" rtlCol="0" anchor="t">
            <a:noAutofit/>
          </a:bodyPr>
          <a:lstStyle>
            <a:lvl1pPr algn="ctr">
              <a:defRPr lang="en-US" sz="2400" dirty="0" smtClean="0">
                <a:solidFill>
                  <a:schemeClr val="bg1"/>
                </a:solidFill>
                <a:latin typeface="Helvetica Neue Medium"/>
                <a:cs typeface="Helvetica Neue Medium"/>
              </a:defRPr>
            </a:lvl1pPr>
          </a:lstStyle>
          <a:p>
            <a:pPr marL="0" lvl="0" indent="0">
              <a:buNone/>
            </a:pPr>
            <a:r>
              <a:rPr lang="en-US"/>
              <a:t>SUBHEAD</a:t>
            </a:r>
          </a:p>
        </p:txBody>
      </p:sp>
      <p:sp>
        <p:nvSpPr>
          <p:cNvPr id="19" name="Text Placeholder 2"/>
          <p:cNvSpPr>
            <a:spLocks noGrp="1"/>
          </p:cNvSpPr>
          <p:nvPr>
            <p:ph type="body" idx="12" hasCustomPrompt="1"/>
          </p:nvPr>
        </p:nvSpPr>
        <p:spPr>
          <a:xfrm>
            <a:off x="6096002" y="1334802"/>
            <a:ext cx="6096001" cy="340983"/>
          </a:xfrm>
        </p:spPr>
        <p:txBody>
          <a:bodyPr vert="horz" wrap="square" lIns="91440" tIns="45720" rIns="91440" bIns="45720" rtlCol="0" anchor="t">
            <a:noAutofit/>
          </a:bodyPr>
          <a:lstStyle>
            <a:lvl1pPr algn="ctr">
              <a:defRPr lang="en-US" sz="2400" dirty="0" smtClean="0">
                <a:solidFill>
                  <a:srgbClr val="052049"/>
                </a:solidFill>
                <a:latin typeface="Helvetica Neue Medium"/>
                <a:cs typeface="Helvetica Neue Medium"/>
              </a:defRPr>
            </a:lvl1pPr>
          </a:lstStyle>
          <a:p>
            <a:pPr marL="0" lvl="0" indent="0">
              <a:buNone/>
            </a:pPr>
            <a:r>
              <a:rPr lang="en-US"/>
              <a:t>SUBHEAD</a:t>
            </a:r>
          </a:p>
        </p:txBody>
      </p:sp>
    </p:spTree>
    <p:extLst>
      <p:ext uri="{BB962C8B-B14F-4D97-AF65-F5344CB8AC3E}">
        <p14:creationId xmlns:p14="http://schemas.microsoft.com/office/powerpoint/2010/main" val="2292860605"/>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Head and Subhead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4" y="428454"/>
            <a:ext cx="10773833" cy="510909"/>
          </a:xfrm>
        </p:spPr>
        <p:txBody>
          <a:bodyPr vert="horz" wrap="square" lIns="91440" tIns="45720" rIns="91440" bIns="45720" rtlCol="0" anchor="t" anchorCtr="0">
            <a:spAutoFit/>
          </a:bodyPr>
          <a:lstStyle>
            <a:lvl1pPr>
              <a:defRPr lang="en-US" dirty="0"/>
            </a:lvl1pPr>
          </a:lstStyle>
          <a:p>
            <a:pPr marL="0" lvl="0"/>
            <a:r>
              <a:rPr lang="en-US"/>
              <a:t>SLIDE TITLE HERE</a:t>
            </a:r>
          </a:p>
        </p:txBody>
      </p:sp>
      <p:sp>
        <p:nvSpPr>
          <p:cNvPr id="3" name="Text Placeholder 2"/>
          <p:cNvSpPr>
            <a:spLocks noGrp="1"/>
          </p:cNvSpPr>
          <p:nvPr>
            <p:ph type="body" idx="10" hasCustomPrompt="1"/>
          </p:nvPr>
        </p:nvSpPr>
        <p:spPr>
          <a:xfrm>
            <a:off x="593418" y="1011995"/>
            <a:ext cx="10770193" cy="383183"/>
          </a:xfrm>
        </p:spPr>
        <p:txBody>
          <a:bodyPr vert="horz" wrap="square" lIns="91440" tIns="45720" rIns="91440" bIns="45720" rtlCol="0" anchor="t">
            <a:noAutofit/>
          </a:bodyPr>
          <a:lstStyle>
            <a:lvl1pPr marL="224350" indent="-224350">
              <a:buNone/>
              <a:defRPr lang="en-US" dirty="0" smtClean="0"/>
            </a:lvl1pPr>
          </a:lstStyle>
          <a:p>
            <a:pPr marL="0" lvl="0" indent="0"/>
            <a:r>
              <a:rPr lang="en-US"/>
              <a:t>Subhead</a:t>
            </a:r>
          </a:p>
        </p:txBody>
      </p:sp>
      <p:sp>
        <p:nvSpPr>
          <p:cNvPr id="12" name="Slide Number Placeholder 6"/>
          <p:cNvSpPr>
            <a:spLocks noGrp="1"/>
          </p:cNvSpPr>
          <p:nvPr>
            <p:ph type="sldNum" sz="quarter" idx="4"/>
          </p:nvPr>
        </p:nvSpPr>
        <p:spPr>
          <a:xfrm>
            <a:off x="362810" y="6453508"/>
            <a:ext cx="328081" cy="155233"/>
          </a:xfrm>
          <a:prstGeom prst="rect">
            <a:avLst/>
          </a:prstGeom>
        </p:spPr>
        <p:txBody>
          <a:bodyPr vert="horz" wrap="square" lIns="0" tIns="0" rIns="0" bIns="0" rtlCol="0" anchor="b" anchorCtr="0"/>
          <a:lstStyle>
            <a:lvl1pPr algn="l">
              <a:defRPr sz="933" i="0">
                <a:solidFill>
                  <a:schemeClr val="tx1"/>
                </a:solidFill>
                <a:latin typeface="Arial" pitchFamily="34" charset="0"/>
                <a:cs typeface="Arial" pitchFamily="34" charset="0"/>
              </a:defRPr>
            </a:lvl1pPr>
          </a:lstStyle>
          <a:p>
            <a:fld id="{7BCC8D0D-EAEC-449D-9161-023DFF90F2E2}" type="slidenum">
              <a:rPr lang="en-US" smtClean="0"/>
              <a:pPr/>
              <a:t>‹#›</a:t>
            </a:fld>
            <a:endParaRPr lang="en-US"/>
          </a:p>
        </p:txBody>
      </p:sp>
    </p:spTree>
    <p:extLst>
      <p:ext uri="{BB962C8B-B14F-4D97-AF65-F5344CB8AC3E}">
        <p14:creationId xmlns:p14="http://schemas.microsoft.com/office/powerpoint/2010/main" val="2732033871"/>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0" name="Slide Number Placeholder 6"/>
          <p:cNvSpPr>
            <a:spLocks noGrp="1"/>
          </p:cNvSpPr>
          <p:nvPr>
            <p:ph type="sldNum" sz="quarter" idx="4"/>
          </p:nvPr>
        </p:nvSpPr>
        <p:spPr>
          <a:xfrm>
            <a:off x="362810" y="6453508"/>
            <a:ext cx="328081" cy="155233"/>
          </a:xfrm>
          <a:prstGeom prst="rect">
            <a:avLst/>
          </a:prstGeom>
        </p:spPr>
        <p:txBody>
          <a:bodyPr vert="horz" wrap="square" lIns="0" tIns="0" rIns="0" bIns="0" rtlCol="0" anchor="b" anchorCtr="0"/>
          <a:lstStyle>
            <a:lvl1pPr algn="l">
              <a:defRPr sz="933" i="0">
                <a:solidFill>
                  <a:schemeClr val="tx1"/>
                </a:solidFill>
                <a:latin typeface="Arial" pitchFamily="34" charset="0"/>
                <a:cs typeface="Arial" pitchFamily="34" charset="0"/>
              </a:defRPr>
            </a:lvl1pPr>
          </a:lstStyle>
          <a:p>
            <a:fld id="{7BCC8D0D-EAEC-449D-9161-023DFF90F2E2}" type="slidenum">
              <a:rPr lang="en-US" smtClean="0"/>
              <a:pPr/>
              <a:t>‹#›</a:t>
            </a:fld>
            <a:endParaRPr lang="en-US"/>
          </a:p>
        </p:txBody>
      </p:sp>
    </p:spTree>
    <p:extLst>
      <p:ext uri="{BB962C8B-B14F-4D97-AF65-F5344CB8AC3E}">
        <p14:creationId xmlns:p14="http://schemas.microsoft.com/office/powerpoint/2010/main" val="211520747"/>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7" name="Content Placeholder 6"/>
          <p:cNvSpPr>
            <a:spLocks noGrp="1"/>
          </p:cNvSpPr>
          <p:nvPr>
            <p:ph sz="quarter" idx="13"/>
          </p:nvPr>
        </p:nvSpPr>
        <p:spPr>
          <a:xfrm>
            <a:off x="0" y="1405467"/>
            <a:ext cx="12192000" cy="4846108"/>
          </a:xfrm>
        </p:spPr>
        <p:txBody>
          <a:bodyPr/>
          <a:lstStyle>
            <a:lvl1pPr>
              <a:defRPr>
                <a:latin typeface="Helvetica Neue Light"/>
                <a:cs typeface="Helvetica Neue Light"/>
              </a:defRPr>
            </a:lvl1pPr>
            <a:lvl2pPr>
              <a:defRPr>
                <a:latin typeface="Helvetica Neue Light"/>
                <a:cs typeface="Helvetica Neue Light"/>
              </a:defRPr>
            </a:lvl2pPr>
            <a:lvl3pPr>
              <a:defRPr>
                <a:latin typeface="Helvetica Neue Light"/>
                <a:cs typeface="Helvetica Neue Light"/>
              </a:defRPr>
            </a:lvl3pPr>
            <a:lvl4pPr>
              <a:defRPr>
                <a:latin typeface="Helvetica Neue Light"/>
                <a:cs typeface="Helvetica Neue Light"/>
              </a:defRPr>
            </a:lvl4pPr>
            <a:lvl5pPr>
              <a:defRPr>
                <a:latin typeface="Helvetica Neue Light"/>
                <a:cs typeface="Helvetica Neue Ligh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6"/>
          <p:cNvSpPr>
            <a:spLocks noGrp="1"/>
          </p:cNvSpPr>
          <p:nvPr>
            <p:ph type="sldNum" sz="quarter" idx="4"/>
          </p:nvPr>
        </p:nvSpPr>
        <p:spPr>
          <a:xfrm>
            <a:off x="362810" y="6453508"/>
            <a:ext cx="328081" cy="155233"/>
          </a:xfrm>
          <a:prstGeom prst="rect">
            <a:avLst/>
          </a:prstGeom>
        </p:spPr>
        <p:txBody>
          <a:bodyPr vert="horz" wrap="square" lIns="0" tIns="0" rIns="0" bIns="0" rtlCol="0" anchor="b" anchorCtr="0"/>
          <a:lstStyle>
            <a:lvl1pPr algn="l">
              <a:defRPr sz="933" i="0">
                <a:solidFill>
                  <a:schemeClr val="tx1"/>
                </a:solidFill>
                <a:latin typeface="Arial" pitchFamily="34" charset="0"/>
                <a:cs typeface="Arial" pitchFamily="34" charset="0"/>
              </a:defRPr>
            </a:lvl1pPr>
          </a:lstStyle>
          <a:p>
            <a:fld id="{7BCC8D0D-EAEC-449D-9161-023DFF90F2E2}" type="slidenum">
              <a:rPr lang="en-US" smtClean="0"/>
              <a:pPr/>
              <a:t>‹#›</a:t>
            </a:fld>
            <a:endParaRPr lang="en-US"/>
          </a:p>
        </p:txBody>
      </p:sp>
    </p:spTree>
    <p:extLst>
      <p:ext uri="{BB962C8B-B14F-4D97-AF65-F5344CB8AC3E}">
        <p14:creationId xmlns:p14="http://schemas.microsoft.com/office/powerpoint/2010/main" val="2833699517"/>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0E659-6C21-0623-58FC-19B3BA9F964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9CA0B16-3083-A021-EEA9-FA91F59DCBBB}"/>
              </a:ext>
            </a:extLst>
          </p:cNvPr>
          <p:cNvSpPr>
            <a:spLocks noGrp="1"/>
          </p:cNvSpPr>
          <p:nvPr>
            <p:ph type="dt" sz="half" idx="10"/>
          </p:nvPr>
        </p:nvSpPr>
        <p:spPr/>
        <p:txBody>
          <a:bodyPr/>
          <a:lstStyle/>
          <a:p>
            <a:fld id="{AA18268F-277F-4787-B17B-56089E511E0C}" type="datetimeFigureOut">
              <a:rPr lang="en-US" smtClean="0"/>
              <a:t>1/13/2026</a:t>
            </a:fld>
            <a:endParaRPr lang="en-US"/>
          </a:p>
        </p:txBody>
      </p:sp>
      <p:sp>
        <p:nvSpPr>
          <p:cNvPr id="4" name="Footer Placeholder 3">
            <a:extLst>
              <a:ext uri="{FF2B5EF4-FFF2-40B4-BE49-F238E27FC236}">
                <a16:creationId xmlns:a16="http://schemas.microsoft.com/office/drawing/2014/main" id="{091070EA-1F3C-2077-CC0D-0DA60403D3E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3C2E6F1-D241-8E48-7EB3-C7BB1B38CAA5}"/>
              </a:ext>
            </a:extLst>
          </p:cNvPr>
          <p:cNvSpPr>
            <a:spLocks noGrp="1"/>
          </p:cNvSpPr>
          <p:nvPr>
            <p:ph type="sldNum" sz="quarter" idx="12"/>
          </p:nvPr>
        </p:nvSpPr>
        <p:spPr/>
        <p:txBody>
          <a:bodyPr/>
          <a:lstStyle/>
          <a:p>
            <a:fld id="{1910F01E-A681-4791-ACBE-A9638C696EF9}" type="slidenum">
              <a:rPr lang="en-US" smtClean="0"/>
              <a:t>‹#›</a:t>
            </a:fld>
            <a:endParaRPr lang="en-US"/>
          </a:p>
        </p:txBody>
      </p:sp>
    </p:spTree>
    <p:extLst>
      <p:ext uri="{BB962C8B-B14F-4D97-AF65-F5344CB8AC3E}">
        <p14:creationId xmlns:p14="http://schemas.microsoft.com/office/powerpoint/2010/main" val="349515021"/>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Closing with Logo">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36800" y="3022600"/>
            <a:ext cx="6858000" cy="936195"/>
          </a:xfrm>
          <a:prstGeom prst="rect">
            <a:avLst/>
          </a:prstGeom>
        </p:spPr>
      </p:pic>
    </p:spTree>
    <p:extLst>
      <p:ext uri="{BB962C8B-B14F-4D97-AF65-F5344CB8AC3E}">
        <p14:creationId xmlns:p14="http://schemas.microsoft.com/office/powerpoint/2010/main" val="3767592453"/>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Closing with Quote">
    <p:bg>
      <p:bgPr>
        <a:solidFill>
          <a:schemeClr val="tx2"/>
        </a:solidFill>
        <a:effectLst/>
      </p:bgPr>
    </p:bg>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588004" y="579566"/>
            <a:ext cx="8272888" cy="1446212"/>
          </a:xfrm>
        </p:spPr>
        <p:txBody>
          <a:bodyPr/>
          <a:lstStyle>
            <a:lvl1pPr marL="0" indent="0">
              <a:lnSpc>
                <a:spcPct val="95000"/>
              </a:lnSpc>
              <a:spcBef>
                <a:spcPts val="800"/>
              </a:spcBef>
              <a:buFontTx/>
              <a:buNone/>
              <a:defRPr sz="2667">
                <a:solidFill>
                  <a:schemeClr val="bg2"/>
                </a:solidFill>
                <a:latin typeface="Helvetica Neue Light"/>
                <a:cs typeface="Helvetica Neue Light"/>
              </a:defRPr>
            </a:lvl1pPr>
            <a:lvl2pPr>
              <a:defRPr>
                <a:solidFill>
                  <a:schemeClr val="bg2"/>
                </a:solidFill>
                <a:latin typeface="+mn-lt"/>
              </a:defRPr>
            </a:lvl2pPr>
            <a:lvl3pPr>
              <a:defRPr>
                <a:solidFill>
                  <a:schemeClr val="bg2"/>
                </a:solidFill>
                <a:latin typeface="+mn-lt"/>
              </a:defRPr>
            </a:lvl3pPr>
            <a:lvl4pPr>
              <a:defRPr>
                <a:solidFill>
                  <a:schemeClr val="bg2"/>
                </a:solidFill>
                <a:latin typeface="+mn-lt"/>
              </a:defRPr>
            </a:lvl4pPr>
            <a:lvl5pPr>
              <a:defRPr>
                <a:solidFill>
                  <a:schemeClr val="bg2"/>
                </a:solidFill>
                <a:latin typeface="+mn-lt"/>
              </a:defRPr>
            </a:lvl5pPr>
          </a:lstStyle>
          <a:p>
            <a:pPr lvl="0"/>
            <a:r>
              <a:rPr lang="en-US"/>
              <a:t>Click to edit Master text styles</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2800" y="3733800"/>
            <a:ext cx="5209824" cy="711200"/>
          </a:xfrm>
          <a:prstGeom prst="rect">
            <a:avLst/>
          </a:prstGeom>
        </p:spPr>
      </p:pic>
    </p:spTree>
    <p:extLst>
      <p:ext uri="{BB962C8B-B14F-4D97-AF65-F5344CB8AC3E}">
        <p14:creationId xmlns:p14="http://schemas.microsoft.com/office/powerpoint/2010/main" val="2636891857"/>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MASTER TITLE STYLE</a:t>
            </a:r>
          </a:p>
        </p:txBody>
      </p:sp>
      <p:sp>
        <p:nvSpPr>
          <p:cNvPr id="8" name="Slide Number Placeholder 6"/>
          <p:cNvSpPr txBox="1">
            <a:spLocks/>
          </p:cNvSpPr>
          <p:nvPr userDrawn="1"/>
        </p:nvSpPr>
        <p:spPr>
          <a:xfrm>
            <a:off x="362810" y="6453508"/>
            <a:ext cx="328081" cy="155233"/>
          </a:xfrm>
          <a:prstGeom prst="rect">
            <a:avLst/>
          </a:prstGeom>
        </p:spPr>
        <p:txBody>
          <a:bodyPr vert="horz" wrap="square" lIns="0" tIns="0" rIns="0" bIns="0" rtlCol="0" anchor="b" anchorCtr="0"/>
          <a:lstStyle>
            <a:defPPr>
              <a:defRPr lang="en-US"/>
            </a:defPPr>
            <a:lvl1pPr marL="0" algn="l" defTabSz="914400" rtl="0" eaLnBrk="1" latinLnBrk="0" hangingPunct="1">
              <a:defRPr sz="700" i="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z="933" smtClean="0"/>
              <a:pPr/>
              <a:t>‹#›</a:t>
            </a:fld>
            <a:endParaRPr lang="en-US" sz="933"/>
          </a:p>
        </p:txBody>
      </p:sp>
    </p:spTree>
    <p:extLst>
      <p:ext uri="{BB962C8B-B14F-4D97-AF65-F5344CB8AC3E}">
        <p14:creationId xmlns:p14="http://schemas.microsoft.com/office/powerpoint/2010/main" val="158041936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9223EBCC-04C3-42CA-9B8E-7033E8A66A5C}"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83611086"/>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cSld name="Blank: UC Blue">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609600" y="6397840"/>
            <a:ext cx="3860800" cy="460160"/>
          </a:xfrm>
        </p:spPr>
        <p:txBody>
          <a:bodyPr lIns="0" tIns="0" rIns="0" bIns="0" anchor="t" anchorCtr="0"/>
          <a:lstStyle>
            <a:lvl1pPr>
              <a:defRPr sz="900" b="0" i="0">
                <a:latin typeface="Arial" charset="0"/>
                <a:ea typeface="Arial" charset="0"/>
                <a:cs typeface="Arial" charset="0"/>
              </a:defRPr>
            </a:lvl1pPr>
          </a:lstStyle>
          <a:p>
            <a:pPr algn="l"/>
            <a:endParaRPr lang="en-US">
              <a:solidFill>
                <a:prstClr val="black">
                  <a:lumMod val="50000"/>
                  <a:lumOff val="50000"/>
                </a:prstClr>
              </a:solidFill>
            </a:endParaRPr>
          </a:p>
        </p:txBody>
      </p:sp>
      <p:cxnSp>
        <p:nvCxnSpPr>
          <p:cNvPr id="7" name="Straight Connector 6"/>
          <p:cNvCxnSpPr/>
          <p:nvPr userDrawn="1"/>
        </p:nvCxnSpPr>
        <p:spPr>
          <a:xfrm rot="5400000" flipH="1" flipV="1">
            <a:off x="11206436" y="6467504"/>
            <a:ext cx="136525" cy="2117"/>
          </a:xfrm>
          <a:prstGeom prst="line">
            <a:avLst/>
          </a:prstGeom>
          <a:ln w="9525" cap="flat" cmpd="sng" algn="ctr">
            <a:solidFill>
              <a:schemeClr val="bg2">
                <a:lumMod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9154323"/>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1_External Co-branding Title">
    <p:bg>
      <p:bgPr>
        <a:solidFill>
          <a:schemeClr val="tx2"/>
        </a:solidFill>
        <a:effectLst/>
      </p:bgPr>
    </p:bg>
    <p:spTree>
      <p:nvGrpSpPr>
        <p:cNvPr id="1" name=""/>
        <p:cNvGrpSpPr/>
        <p:nvPr/>
      </p:nvGrpSpPr>
      <p:grpSpPr>
        <a:xfrm>
          <a:off x="0" y="0"/>
          <a:ext cx="0" cy="0"/>
          <a:chOff x="0" y="0"/>
          <a:chExt cx="0" cy="0"/>
        </a:xfrm>
      </p:grpSpPr>
      <p:sp>
        <p:nvSpPr>
          <p:cNvPr id="35" name="Title 34"/>
          <p:cNvSpPr>
            <a:spLocks noGrp="1"/>
          </p:cNvSpPr>
          <p:nvPr>
            <p:ph type="title" hasCustomPrompt="1"/>
          </p:nvPr>
        </p:nvSpPr>
        <p:spPr>
          <a:xfrm>
            <a:off x="610296" y="2859641"/>
            <a:ext cx="8794293" cy="646331"/>
          </a:xfrm>
        </p:spPr>
        <p:txBody>
          <a:bodyPr vert="horz" wrap="square" lIns="91440" tIns="45720" rIns="91440" bIns="45720" rtlCol="0" anchor="b">
            <a:spAutoFit/>
          </a:bodyPr>
          <a:lstStyle>
            <a:lvl1pPr marL="0" marR="0" indent="0" algn="l" defTabSz="1219110" rtl="0" eaLnBrk="1" fontAlgn="auto" latinLnBrk="0" hangingPunct="1">
              <a:lnSpc>
                <a:spcPct val="90000"/>
              </a:lnSpc>
              <a:spcBef>
                <a:spcPct val="0"/>
              </a:spcBef>
              <a:spcAft>
                <a:spcPts val="0"/>
              </a:spcAft>
              <a:buClrTx/>
              <a:buSzTx/>
              <a:buFontTx/>
              <a:buNone/>
              <a:tabLst/>
              <a:defRPr kumimoji="0" lang="en-US" sz="4000" b="0" i="0" u="none" strike="noStrike" kern="1200" cap="none" spc="0" normalizeH="0" baseline="0" noProof="0">
                <a:ln>
                  <a:noFill/>
                </a:ln>
                <a:solidFill>
                  <a:schemeClr val="bg1"/>
                </a:solidFill>
                <a:effectLst/>
                <a:uLnTx/>
                <a:uFillTx/>
                <a:latin typeface="Helvetica Neue Medium"/>
                <a:ea typeface="+mj-ea"/>
                <a:cs typeface="Helvetica Neue Medium"/>
              </a:defRPr>
            </a:lvl1pPr>
          </a:lstStyle>
          <a:p>
            <a:pPr marL="0" marR="0" lvl="0" indent="0" algn="l" defTabSz="1219110" rtl="0" eaLnBrk="1" fontAlgn="auto" latinLnBrk="0" hangingPunct="1">
              <a:lnSpc>
                <a:spcPct val="90000"/>
              </a:lnSpc>
              <a:spcBef>
                <a:spcPct val="0"/>
              </a:spcBef>
              <a:spcAft>
                <a:spcPts val="0"/>
              </a:spcAft>
              <a:buClrTx/>
              <a:buSzTx/>
              <a:buFontTx/>
              <a:buNone/>
              <a:tabLst/>
              <a:defRPr/>
            </a:pPr>
            <a:r>
              <a:rPr lang="en-US"/>
              <a:t>TITLE HERE</a:t>
            </a:r>
          </a:p>
        </p:txBody>
      </p:sp>
      <p:sp>
        <p:nvSpPr>
          <p:cNvPr id="38" name="Text Placeholder 2"/>
          <p:cNvSpPr>
            <a:spLocks noGrp="1"/>
          </p:cNvSpPr>
          <p:nvPr>
            <p:ph type="body" idx="1" hasCustomPrompt="1"/>
          </p:nvPr>
        </p:nvSpPr>
        <p:spPr>
          <a:xfrm>
            <a:off x="618420" y="3406593"/>
            <a:ext cx="8760021" cy="507831"/>
          </a:xfrm>
        </p:spPr>
        <p:txBody>
          <a:bodyPr anchor="t" anchorCtr="0">
            <a:noAutofit/>
          </a:bodyPr>
          <a:lstStyle>
            <a:lvl1pPr marL="0" indent="0" algn="l" defTabSz="1219110" rtl="0" eaLnBrk="1" latinLnBrk="0" hangingPunct="1">
              <a:lnSpc>
                <a:spcPct val="90000"/>
              </a:lnSpc>
              <a:spcBef>
                <a:spcPts val="800"/>
              </a:spcBef>
              <a:buFont typeface="Arial" pitchFamily="34" charset="0"/>
              <a:buNone/>
              <a:defRPr sz="3200" i="0" spc="0" baseline="0">
                <a:solidFill>
                  <a:schemeClr val="bg1"/>
                </a:solidFill>
                <a:latin typeface="Helvetica Neue Light"/>
                <a:cs typeface="Helvetica Neue Light"/>
              </a:defRPr>
            </a:lvl1pPr>
            <a:lvl2pPr marL="609555" indent="0">
              <a:buNone/>
              <a:defRPr sz="2400">
                <a:solidFill>
                  <a:schemeClr val="tx1">
                    <a:tint val="75000"/>
                  </a:schemeClr>
                </a:solidFill>
              </a:defRPr>
            </a:lvl2pPr>
            <a:lvl3pPr marL="1219110" indent="0">
              <a:buNone/>
              <a:defRPr sz="2133">
                <a:solidFill>
                  <a:schemeClr val="tx1">
                    <a:tint val="75000"/>
                  </a:schemeClr>
                </a:solidFill>
              </a:defRPr>
            </a:lvl3pPr>
            <a:lvl4pPr marL="1828664" indent="0">
              <a:buNone/>
              <a:defRPr sz="1867">
                <a:solidFill>
                  <a:schemeClr val="tx1">
                    <a:tint val="75000"/>
                  </a:schemeClr>
                </a:solidFill>
              </a:defRPr>
            </a:lvl4pPr>
            <a:lvl5pPr marL="2438218" indent="0">
              <a:buNone/>
              <a:defRPr sz="1867">
                <a:solidFill>
                  <a:schemeClr val="tx1">
                    <a:tint val="75000"/>
                  </a:schemeClr>
                </a:solidFill>
              </a:defRPr>
            </a:lvl5pPr>
            <a:lvl6pPr marL="3047772" indent="0">
              <a:buNone/>
              <a:defRPr sz="1867">
                <a:solidFill>
                  <a:schemeClr val="tx1">
                    <a:tint val="75000"/>
                  </a:schemeClr>
                </a:solidFill>
              </a:defRPr>
            </a:lvl6pPr>
            <a:lvl7pPr marL="3657327" indent="0">
              <a:buNone/>
              <a:defRPr sz="1867">
                <a:solidFill>
                  <a:schemeClr val="tx1">
                    <a:tint val="75000"/>
                  </a:schemeClr>
                </a:solidFill>
              </a:defRPr>
            </a:lvl7pPr>
            <a:lvl8pPr marL="4266880" indent="0">
              <a:buNone/>
              <a:defRPr sz="1867">
                <a:solidFill>
                  <a:schemeClr val="tx1">
                    <a:tint val="75000"/>
                  </a:schemeClr>
                </a:solidFill>
              </a:defRPr>
            </a:lvl8pPr>
            <a:lvl9pPr marL="4876435" indent="0">
              <a:buNone/>
              <a:defRPr sz="1867">
                <a:solidFill>
                  <a:schemeClr val="tx1">
                    <a:tint val="75000"/>
                  </a:schemeClr>
                </a:solidFill>
              </a:defRPr>
            </a:lvl9pPr>
          </a:lstStyle>
          <a:p>
            <a:pPr marL="0" lvl="0" indent="0" algn="l" defTabSz="1219110" rtl="0" eaLnBrk="1" latinLnBrk="0" hangingPunct="1">
              <a:lnSpc>
                <a:spcPct val="75000"/>
              </a:lnSpc>
              <a:spcBef>
                <a:spcPts val="1867"/>
              </a:spcBef>
              <a:buFont typeface="Arial" pitchFamily="34" charset="0"/>
              <a:buNone/>
            </a:pPr>
            <a:r>
              <a:rPr lang="en-US"/>
              <a:t>Subtitle Title Here</a:t>
            </a:r>
          </a:p>
        </p:txBody>
      </p:sp>
      <p:sp>
        <p:nvSpPr>
          <p:cNvPr id="3" name="Text Placeholder 2"/>
          <p:cNvSpPr>
            <a:spLocks noGrp="1"/>
          </p:cNvSpPr>
          <p:nvPr>
            <p:ph type="body" sz="quarter" idx="10"/>
          </p:nvPr>
        </p:nvSpPr>
        <p:spPr>
          <a:xfrm>
            <a:off x="731044" y="4338645"/>
            <a:ext cx="8636000" cy="193675"/>
          </a:xfrm>
        </p:spPr>
        <p:txBody>
          <a:bodyPr vert="horz" wrap="square" lIns="0" tIns="0" rIns="0" bIns="0" rtlCol="0" anchor="t" anchorCtr="0"/>
          <a:lstStyle>
            <a:lvl1pPr marL="0" indent="0">
              <a:spcBef>
                <a:spcPts val="0"/>
              </a:spcBef>
              <a:buFontTx/>
              <a:buNone/>
              <a:defRPr lang="en-US" sz="1867" i="0" dirty="0" smtClean="0">
                <a:solidFill>
                  <a:schemeClr val="bg1"/>
                </a:solidFill>
                <a:latin typeface="Helvetica Neue Light"/>
                <a:cs typeface="Helvetica Neue Light"/>
              </a:defRPr>
            </a:lvl1pPr>
            <a:lvl2pPr>
              <a:defRPr lang="en-US" sz="2400" dirty="0" smtClean="0">
                <a:latin typeface="+mn-lt"/>
              </a:defRPr>
            </a:lvl2pPr>
            <a:lvl3pPr>
              <a:defRPr lang="en-US" sz="2400" dirty="0" smtClean="0">
                <a:latin typeface="+mn-lt"/>
              </a:defRPr>
            </a:lvl3pPr>
            <a:lvl4pPr>
              <a:defRPr lang="en-US" sz="2400" dirty="0" smtClean="0">
                <a:latin typeface="+mn-lt"/>
              </a:defRPr>
            </a:lvl4pPr>
            <a:lvl5pPr>
              <a:defRPr lang="en-US" sz="2400" dirty="0">
                <a:latin typeface="+mn-lt"/>
              </a:defRPr>
            </a:lvl5pPr>
          </a:lstStyle>
          <a:p>
            <a:pPr marL="0" lvl="0"/>
            <a:r>
              <a:rPr lang="en-US"/>
              <a:t>Click to edit Master text styles</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0299" y="687134"/>
            <a:ext cx="4638100" cy="633153"/>
          </a:xfrm>
          <a:prstGeom prst="rect">
            <a:avLst/>
          </a:prstGeom>
        </p:spPr>
      </p:pic>
    </p:spTree>
    <p:extLst>
      <p:ext uri="{BB962C8B-B14F-4D97-AF65-F5344CB8AC3E}">
        <p14:creationId xmlns:p14="http://schemas.microsoft.com/office/powerpoint/2010/main" val="1722834507"/>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1_External Co-branding White Title">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729241" y="4339621"/>
            <a:ext cx="8636000" cy="193675"/>
          </a:xfrm>
        </p:spPr>
        <p:txBody>
          <a:bodyPr vert="horz" wrap="square" lIns="0" tIns="0" rIns="0" bIns="0" rtlCol="0" anchor="t" anchorCtr="0"/>
          <a:lstStyle>
            <a:lvl1pPr marL="0" indent="0">
              <a:spcBef>
                <a:spcPts val="0"/>
              </a:spcBef>
              <a:buFontTx/>
              <a:buNone/>
              <a:defRPr lang="en-US" sz="1867" i="0" dirty="0" smtClean="0">
                <a:solidFill>
                  <a:schemeClr val="tx2"/>
                </a:solidFill>
                <a:latin typeface="Helvetica Neue Light"/>
                <a:cs typeface="Helvetica Neue Light"/>
              </a:defRPr>
            </a:lvl1pPr>
            <a:lvl2pPr>
              <a:defRPr lang="en-US" sz="2400" dirty="0" smtClean="0">
                <a:latin typeface="+mn-lt"/>
              </a:defRPr>
            </a:lvl2pPr>
            <a:lvl3pPr>
              <a:defRPr lang="en-US" sz="2400" dirty="0" smtClean="0">
                <a:latin typeface="+mn-lt"/>
              </a:defRPr>
            </a:lvl3pPr>
            <a:lvl4pPr>
              <a:defRPr lang="en-US" sz="2400" dirty="0" smtClean="0">
                <a:latin typeface="+mn-lt"/>
              </a:defRPr>
            </a:lvl4pPr>
            <a:lvl5pPr>
              <a:defRPr lang="en-US" sz="2400" dirty="0">
                <a:latin typeface="+mn-lt"/>
              </a:defRPr>
            </a:lvl5pPr>
          </a:lstStyle>
          <a:p>
            <a:pPr marL="0" lvl="0"/>
            <a:r>
              <a:rPr lang="en-US"/>
              <a:t>Click to edit Master text styles</a:t>
            </a:r>
          </a:p>
        </p:txBody>
      </p:sp>
      <p:sp>
        <p:nvSpPr>
          <p:cNvPr id="35" name="Title 34"/>
          <p:cNvSpPr>
            <a:spLocks noGrp="1"/>
          </p:cNvSpPr>
          <p:nvPr>
            <p:ph type="title" hasCustomPrompt="1"/>
          </p:nvPr>
        </p:nvSpPr>
        <p:spPr>
          <a:xfrm>
            <a:off x="612732" y="2855842"/>
            <a:ext cx="8794293" cy="646331"/>
          </a:xfrm>
        </p:spPr>
        <p:txBody>
          <a:bodyPr vert="horz" wrap="square" lIns="91440" tIns="45720" rIns="91440" bIns="45720" rtlCol="0" anchor="b">
            <a:spAutoFit/>
          </a:bodyPr>
          <a:lstStyle>
            <a:lvl1pPr>
              <a:lnSpc>
                <a:spcPct val="95000"/>
              </a:lnSpc>
              <a:defRPr kumimoji="0" lang="en-US" sz="4000" b="0" i="0" u="none" strike="noStrike" kern="1200" cap="none" spc="0" normalizeH="0" baseline="0" noProof="0" dirty="0">
                <a:ln>
                  <a:noFill/>
                </a:ln>
                <a:solidFill>
                  <a:srgbClr val="4D4D4D"/>
                </a:solidFill>
                <a:effectLst/>
                <a:uLnTx/>
                <a:uFillTx/>
                <a:latin typeface="Helvetica Neue Medium"/>
                <a:ea typeface="+mj-ea"/>
                <a:cs typeface="Helvetica Neue Medium"/>
              </a:defRPr>
            </a:lvl1pPr>
          </a:lstStyle>
          <a:p>
            <a:pPr marL="0" marR="0" lvl="0" indent="0" algn="l" defTabSz="1219110" rtl="0" eaLnBrk="1" fontAlgn="auto" latinLnBrk="0" hangingPunct="1">
              <a:lnSpc>
                <a:spcPct val="90000"/>
              </a:lnSpc>
              <a:spcBef>
                <a:spcPct val="0"/>
              </a:spcBef>
              <a:spcAft>
                <a:spcPts val="0"/>
              </a:spcAft>
              <a:buClrTx/>
              <a:buSzTx/>
              <a:buFontTx/>
              <a:buNone/>
              <a:tabLst/>
              <a:defRPr/>
            </a:pPr>
            <a:r>
              <a:rPr lang="en-US"/>
              <a:t>TITLE HERE</a:t>
            </a:r>
          </a:p>
        </p:txBody>
      </p:sp>
      <p:sp>
        <p:nvSpPr>
          <p:cNvPr id="38" name="Text Placeholder 2"/>
          <p:cNvSpPr>
            <a:spLocks noGrp="1"/>
          </p:cNvSpPr>
          <p:nvPr>
            <p:ph type="body" idx="1" hasCustomPrompt="1"/>
          </p:nvPr>
        </p:nvSpPr>
        <p:spPr>
          <a:xfrm>
            <a:off x="620852" y="3410929"/>
            <a:ext cx="8760021" cy="507831"/>
          </a:xfrm>
        </p:spPr>
        <p:txBody>
          <a:bodyPr anchor="t" anchorCtr="0">
            <a:noAutofit/>
          </a:bodyPr>
          <a:lstStyle>
            <a:lvl1pPr marL="0" indent="0" algn="l" defTabSz="1219110" rtl="0" eaLnBrk="1" latinLnBrk="0" hangingPunct="1">
              <a:lnSpc>
                <a:spcPct val="90000"/>
              </a:lnSpc>
              <a:spcBef>
                <a:spcPts val="800"/>
              </a:spcBef>
              <a:buFont typeface="Arial" pitchFamily="34" charset="0"/>
              <a:buNone/>
              <a:defRPr sz="3200" i="0" spc="0" baseline="0">
                <a:solidFill>
                  <a:srgbClr val="4D4D4D"/>
                </a:solidFill>
                <a:latin typeface="Helvetica Neue Light"/>
                <a:cs typeface="Helvetica Neue Light"/>
              </a:defRPr>
            </a:lvl1pPr>
            <a:lvl2pPr marL="609555" indent="0">
              <a:buNone/>
              <a:defRPr sz="2400">
                <a:solidFill>
                  <a:schemeClr val="tx1">
                    <a:tint val="75000"/>
                  </a:schemeClr>
                </a:solidFill>
              </a:defRPr>
            </a:lvl2pPr>
            <a:lvl3pPr marL="1219110" indent="0">
              <a:buNone/>
              <a:defRPr sz="2133">
                <a:solidFill>
                  <a:schemeClr val="tx1">
                    <a:tint val="75000"/>
                  </a:schemeClr>
                </a:solidFill>
              </a:defRPr>
            </a:lvl3pPr>
            <a:lvl4pPr marL="1828664" indent="0">
              <a:buNone/>
              <a:defRPr sz="1867">
                <a:solidFill>
                  <a:schemeClr val="tx1">
                    <a:tint val="75000"/>
                  </a:schemeClr>
                </a:solidFill>
              </a:defRPr>
            </a:lvl4pPr>
            <a:lvl5pPr marL="2438218" indent="0">
              <a:buNone/>
              <a:defRPr sz="1867">
                <a:solidFill>
                  <a:schemeClr val="tx1">
                    <a:tint val="75000"/>
                  </a:schemeClr>
                </a:solidFill>
              </a:defRPr>
            </a:lvl5pPr>
            <a:lvl6pPr marL="3047772" indent="0">
              <a:buNone/>
              <a:defRPr sz="1867">
                <a:solidFill>
                  <a:schemeClr val="tx1">
                    <a:tint val="75000"/>
                  </a:schemeClr>
                </a:solidFill>
              </a:defRPr>
            </a:lvl6pPr>
            <a:lvl7pPr marL="3657327" indent="0">
              <a:buNone/>
              <a:defRPr sz="1867">
                <a:solidFill>
                  <a:schemeClr val="tx1">
                    <a:tint val="75000"/>
                  </a:schemeClr>
                </a:solidFill>
              </a:defRPr>
            </a:lvl7pPr>
            <a:lvl8pPr marL="4266880" indent="0">
              <a:buNone/>
              <a:defRPr sz="1867">
                <a:solidFill>
                  <a:schemeClr val="tx1">
                    <a:tint val="75000"/>
                  </a:schemeClr>
                </a:solidFill>
              </a:defRPr>
            </a:lvl8pPr>
            <a:lvl9pPr marL="4876435" indent="0">
              <a:buNone/>
              <a:defRPr sz="1867">
                <a:solidFill>
                  <a:schemeClr val="tx1">
                    <a:tint val="75000"/>
                  </a:schemeClr>
                </a:solidFill>
              </a:defRPr>
            </a:lvl9pPr>
          </a:lstStyle>
          <a:p>
            <a:pPr marL="0" lvl="0" indent="0" algn="l" defTabSz="1219110" rtl="0" eaLnBrk="1" latinLnBrk="0" hangingPunct="1">
              <a:lnSpc>
                <a:spcPct val="75000"/>
              </a:lnSpc>
              <a:spcBef>
                <a:spcPts val="1867"/>
              </a:spcBef>
              <a:buFont typeface="Arial" pitchFamily="34" charset="0"/>
              <a:buNone/>
            </a:pPr>
            <a:r>
              <a:rPr lang="en-US"/>
              <a:t>Subtitle Title Here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3252" y="694856"/>
            <a:ext cx="5494349" cy="750041"/>
          </a:xfrm>
          <a:prstGeom prst="rect">
            <a:avLst/>
          </a:prstGeom>
        </p:spPr>
      </p:pic>
    </p:spTree>
    <p:extLst>
      <p:ext uri="{BB962C8B-B14F-4D97-AF65-F5344CB8AC3E}">
        <p14:creationId xmlns:p14="http://schemas.microsoft.com/office/powerpoint/2010/main" val="7821984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Blank Slide – Navy">
    <p:bg>
      <p:bgRef idx="1001">
        <a:schemeClr val="bg2"/>
      </p:bgRef>
    </p:bg>
    <p:spTree>
      <p:nvGrpSpPr>
        <p:cNvPr id="1" name=""/>
        <p:cNvGrpSpPr/>
        <p:nvPr/>
      </p:nvGrpSpPr>
      <p:grpSpPr>
        <a:xfrm>
          <a:off x="0" y="0"/>
          <a:ext cx="0" cy="0"/>
          <a:chOff x="0" y="0"/>
          <a:chExt cx="0" cy="0"/>
        </a:xfrm>
      </p:grpSpPr>
      <p:sp>
        <p:nvSpPr>
          <p:cNvPr id="10" name="Footer Placeholder 9"/>
          <p:cNvSpPr>
            <a:spLocks noGrp="1"/>
          </p:cNvSpPr>
          <p:nvPr>
            <p:ph type="ftr" sz="quarter" idx="12"/>
          </p:nvPr>
        </p:nvSpPr>
        <p:spPr/>
        <p:txBody>
          <a:bodyPr/>
          <a:lstStyle/>
          <a:p>
            <a:r>
              <a:rPr lang="en-US"/>
              <a:t>Presentation Title</a:t>
            </a:r>
          </a:p>
        </p:txBody>
      </p:sp>
      <p:sp>
        <p:nvSpPr>
          <p:cNvPr id="14" name="Slide Number Placeholder 13"/>
          <p:cNvSpPr>
            <a:spLocks noGrp="1"/>
          </p:cNvSpPr>
          <p:nvPr>
            <p:ph type="sldNum" sz="quarter" idx="13"/>
          </p:nvPr>
        </p:nvSpPr>
        <p:spPr/>
        <p:txBody>
          <a:bodyPr/>
          <a:lstStyle/>
          <a:p>
            <a:fld id="{7BCC8D0D-EAEC-449D-9161-023DFF90F2E2}" type="slidenum">
              <a:rPr lang="en-US" smtClean="0"/>
              <a:pPr/>
              <a:t>‹#›</a:t>
            </a:fld>
            <a:endParaRPr lang="en-US"/>
          </a:p>
        </p:txBody>
      </p:sp>
    </p:spTree>
    <p:extLst>
      <p:ext uri="{BB962C8B-B14F-4D97-AF65-F5344CB8AC3E}">
        <p14:creationId xmlns:p14="http://schemas.microsoft.com/office/powerpoint/2010/main" val="341047596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C278E0-4148-F2F5-9A50-0900472BC0CF}"/>
              </a:ext>
            </a:extLst>
          </p:cNvPr>
          <p:cNvSpPr>
            <a:spLocks noGrp="1"/>
          </p:cNvSpPr>
          <p:nvPr>
            <p:ph type="dt" sz="half" idx="10"/>
          </p:nvPr>
        </p:nvSpPr>
        <p:spPr/>
        <p:txBody>
          <a:bodyPr/>
          <a:lstStyle/>
          <a:p>
            <a:fld id="{AA18268F-277F-4787-B17B-56089E511E0C}" type="datetimeFigureOut">
              <a:rPr lang="en-US" smtClean="0"/>
              <a:t>1/13/2026</a:t>
            </a:fld>
            <a:endParaRPr lang="en-US"/>
          </a:p>
        </p:txBody>
      </p:sp>
      <p:sp>
        <p:nvSpPr>
          <p:cNvPr id="3" name="Footer Placeholder 2">
            <a:extLst>
              <a:ext uri="{FF2B5EF4-FFF2-40B4-BE49-F238E27FC236}">
                <a16:creationId xmlns:a16="http://schemas.microsoft.com/office/drawing/2014/main" id="{375907FB-16D8-E685-B933-CDF1A56E201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01ACEE-0224-E9A3-BC86-A36E9A899836}"/>
              </a:ext>
            </a:extLst>
          </p:cNvPr>
          <p:cNvSpPr>
            <a:spLocks noGrp="1"/>
          </p:cNvSpPr>
          <p:nvPr>
            <p:ph type="sldNum" sz="quarter" idx="12"/>
          </p:nvPr>
        </p:nvSpPr>
        <p:spPr/>
        <p:txBody>
          <a:bodyPr/>
          <a:lstStyle/>
          <a:p>
            <a:fld id="{1910F01E-A681-4791-ACBE-A9638C696EF9}" type="slidenum">
              <a:rPr lang="en-US" smtClean="0"/>
              <a:t>‹#›</a:t>
            </a:fld>
            <a:endParaRPr lang="en-US"/>
          </a:p>
        </p:txBody>
      </p:sp>
    </p:spTree>
    <p:extLst>
      <p:ext uri="{BB962C8B-B14F-4D97-AF65-F5344CB8AC3E}">
        <p14:creationId xmlns:p14="http://schemas.microsoft.com/office/powerpoint/2010/main" val="3580678521"/>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318D6-2971-4E9B-0526-6A77020F0B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7043F4D-3910-F568-8FD5-E1E8E784C0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6BAE9E2-DCFC-88BD-674F-6A53680D00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485417-4A27-3F34-A9DD-279DBA2CF20A}"/>
              </a:ext>
            </a:extLst>
          </p:cNvPr>
          <p:cNvSpPr>
            <a:spLocks noGrp="1"/>
          </p:cNvSpPr>
          <p:nvPr>
            <p:ph type="dt" sz="half" idx="10"/>
          </p:nvPr>
        </p:nvSpPr>
        <p:spPr/>
        <p:txBody>
          <a:bodyPr/>
          <a:lstStyle/>
          <a:p>
            <a:fld id="{AA18268F-277F-4787-B17B-56089E511E0C}" type="datetimeFigureOut">
              <a:rPr lang="en-US" smtClean="0"/>
              <a:t>1/13/2026</a:t>
            </a:fld>
            <a:endParaRPr lang="en-US"/>
          </a:p>
        </p:txBody>
      </p:sp>
      <p:sp>
        <p:nvSpPr>
          <p:cNvPr id="6" name="Footer Placeholder 5">
            <a:extLst>
              <a:ext uri="{FF2B5EF4-FFF2-40B4-BE49-F238E27FC236}">
                <a16:creationId xmlns:a16="http://schemas.microsoft.com/office/drawing/2014/main" id="{263A56F1-CE10-F61A-1680-0B67A8D0E8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9D711D-E23E-8466-3261-9C09135D3028}"/>
              </a:ext>
            </a:extLst>
          </p:cNvPr>
          <p:cNvSpPr>
            <a:spLocks noGrp="1"/>
          </p:cNvSpPr>
          <p:nvPr>
            <p:ph type="sldNum" sz="quarter" idx="12"/>
          </p:nvPr>
        </p:nvSpPr>
        <p:spPr/>
        <p:txBody>
          <a:bodyPr/>
          <a:lstStyle/>
          <a:p>
            <a:fld id="{1910F01E-A681-4791-ACBE-A9638C696EF9}" type="slidenum">
              <a:rPr lang="en-US" smtClean="0"/>
              <a:t>‹#›</a:t>
            </a:fld>
            <a:endParaRPr lang="en-US"/>
          </a:p>
        </p:txBody>
      </p:sp>
    </p:spTree>
    <p:extLst>
      <p:ext uri="{BB962C8B-B14F-4D97-AF65-F5344CB8AC3E}">
        <p14:creationId xmlns:p14="http://schemas.microsoft.com/office/powerpoint/2010/main" val="399269873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3B286-C8F4-D272-843C-884528BE02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4CE4284-4A52-6A73-FB14-E36042DD10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88D2FBD-F638-14C5-F0E9-094C1C2C36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0EFA55-1DCE-2806-CB5E-F0392C76EC31}"/>
              </a:ext>
            </a:extLst>
          </p:cNvPr>
          <p:cNvSpPr>
            <a:spLocks noGrp="1"/>
          </p:cNvSpPr>
          <p:nvPr>
            <p:ph type="dt" sz="half" idx="10"/>
          </p:nvPr>
        </p:nvSpPr>
        <p:spPr/>
        <p:txBody>
          <a:bodyPr/>
          <a:lstStyle/>
          <a:p>
            <a:fld id="{AA18268F-277F-4787-B17B-56089E511E0C}" type="datetimeFigureOut">
              <a:rPr lang="en-US" smtClean="0"/>
              <a:t>1/13/2026</a:t>
            </a:fld>
            <a:endParaRPr lang="en-US"/>
          </a:p>
        </p:txBody>
      </p:sp>
      <p:sp>
        <p:nvSpPr>
          <p:cNvPr id="6" name="Footer Placeholder 5">
            <a:extLst>
              <a:ext uri="{FF2B5EF4-FFF2-40B4-BE49-F238E27FC236}">
                <a16:creationId xmlns:a16="http://schemas.microsoft.com/office/drawing/2014/main" id="{7DB99FBB-337A-9EA7-9497-387C2E6BC6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3FAD51-42FC-4D06-9B9C-C4E2E72B404D}"/>
              </a:ext>
            </a:extLst>
          </p:cNvPr>
          <p:cNvSpPr>
            <a:spLocks noGrp="1"/>
          </p:cNvSpPr>
          <p:nvPr>
            <p:ph type="sldNum" sz="quarter" idx="12"/>
          </p:nvPr>
        </p:nvSpPr>
        <p:spPr/>
        <p:txBody>
          <a:bodyPr/>
          <a:lstStyle/>
          <a:p>
            <a:fld id="{1910F01E-A681-4791-ACBE-A9638C696EF9}" type="slidenum">
              <a:rPr lang="en-US" smtClean="0"/>
              <a:t>‹#›</a:t>
            </a:fld>
            <a:endParaRPr lang="en-US"/>
          </a:p>
        </p:txBody>
      </p:sp>
    </p:spTree>
    <p:extLst>
      <p:ext uri="{BB962C8B-B14F-4D97-AF65-F5344CB8AC3E}">
        <p14:creationId xmlns:p14="http://schemas.microsoft.com/office/powerpoint/2010/main" val="45517850"/>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slideLayout" Target="../slideLayouts/slideLayout6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image" Target="../media/image1.png"/><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19" Type="http://schemas.openxmlformats.org/officeDocument/2006/relationships/theme" Target="../theme/theme6.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D858E8-DA02-0F28-81EC-1D03AD4C8B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D426E2-3561-B410-4981-809C10E00E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D0F22A-B83F-AF7F-084F-3B3B197072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A18268F-277F-4787-B17B-56089E511E0C}" type="datetimeFigureOut">
              <a:rPr lang="en-US" smtClean="0"/>
              <a:t>1/13/2026</a:t>
            </a:fld>
            <a:endParaRPr lang="en-US"/>
          </a:p>
        </p:txBody>
      </p:sp>
      <p:sp>
        <p:nvSpPr>
          <p:cNvPr id="5" name="Footer Placeholder 4">
            <a:extLst>
              <a:ext uri="{FF2B5EF4-FFF2-40B4-BE49-F238E27FC236}">
                <a16:creationId xmlns:a16="http://schemas.microsoft.com/office/drawing/2014/main" id="{ED6CD671-7947-2B57-ED02-AADE8086AF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0F80053-26E1-372C-4200-DDCA0EEE7A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910F01E-A681-4791-ACBE-A9638C696EF9}" type="slidenum">
              <a:rPr lang="en-US" smtClean="0"/>
              <a:t>‹#›</a:t>
            </a:fld>
            <a:endParaRPr lang="en-US"/>
          </a:p>
        </p:txBody>
      </p:sp>
    </p:spTree>
    <p:extLst>
      <p:ext uri="{BB962C8B-B14F-4D97-AF65-F5344CB8AC3E}">
        <p14:creationId xmlns:p14="http://schemas.microsoft.com/office/powerpoint/2010/main" val="1760758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66586" y="-54668"/>
            <a:ext cx="9782277" cy="1279434"/>
          </a:xfrm>
          <a:prstGeom prst="rect">
            <a:avLst/>
          </a:prstGeom>
        </p:spPr>
        <p:txBody>
          <a:bodyPr wrap="square" lIns="0" tIns="0" rIns="0" bIns="0">
            <a:spAutoFit/>
          </a:bodyPr>
          <a:lstStyle>
            <a:lvl1pPr>
              <a:defRPr sz="2400" b="1" i="0">
                <a:solidFill>
                  <a:schemeClr val="bg1"/>
                </a:solidFill>
                <a:latin typeface="Calibri"/>
                <a:cs typeface="Calibri"/>
              </a:defRPr>
            </a:lvl1pPr>
          </a:lstStyle>
          <a:p>
            <a:endParaRPr/>
          </a:p>
        </p:txBody>
      </p:sp>
      <p:sp>
        <p:nvSpPr>
          <p:cNvPr id="3" name="Holder 3"/>
          <p:cNvSpPr>
            <a:spLocks noGrp="1"/>
          </p:cNvSpPr>
          <p:nvPr>
            <p:ph type="body" idx="1"/>
          </p:nvPr>
        </p:nvSpPr>
        <p:spPr>
          <a:xfrm>
            <a:off x="5887897" y="1213021"/>
            <a:ext cx="6218555" cy="1398270"/>
          </a:xfrm>
          <a:prstGeom prst="rect">
            <a:avLst/>
          </a:prstGeom>
        </p:spPr>
        <p:txBody>
          <a:bodyPr wrap="square" lIns="0" tIns="0" rIns="0" bIns="0">
            <a:spAutoFit/>
          </a:bodyPr>
          <a:lstStyle>
            <a:lvl1pPr>
              <a:defRPr sz="1600" b="0" i="0">
                <a:solidFill>
                  <a:schemeClr val="tx1"/>
                </a:solidFill>
                <a:latin typeface="Arial Narrow"/>
                <a:cs typeface="Arial Narrow"/>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1/13/2026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628150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172FB3-31D3-E176-070D-DF28C5D8D4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E289B6-9AEC-8451-F375-34C0FC182F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4F2A14-002B-3382-4AF0-3C228EE350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5AC6334-2D78-4F43-93F9-42EDCE4DFCAA}" type="datetimeFigureOut">
              <a:rPr lang="en-US" smtClean="0"/>
              <a:t>1/13/2026</a:t>
            </a:fld>
            <a:endParaRPr lang="en-US"/>
          </a:p>
        </p:txBody>
      </p:sp>
      <p:sp>
        <p:nvSpPr>
          <p:cNvPr id="5" name="Footer Placeholder 4">
            <a:extLst>
              <a:ext uri="{FF2B5EF4-FFF2-40B4-BE49-F238E27FC236}">
                <a16:creationId xmlns:a16="http://schemas.microsoft.com/office/drawing/2014/main" id="{385F6CA1-E957-C6B4-45D8-5B5986F271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23CBC52-F31E-E53F-866E-52D7A2792A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462BE8-D408-4EEC-AFEB-5995E41E94F5}" type="slidenum">
              <a:rPr lang="en-US" smtClean="0"/>
              <a:t>‹#›</a:t>
            </a:fld>
            <a:endParaRPr lang="en-US"/>
          </a:p>
        </p:txBody>
      </p:sp>
    </p:spTree>
    <p:extLst>
      <p:ext uri="{BB962C8B-B14F-4D97-AF65-F5344CB8AC3E}">
        <p14:creationId xmlns:p14="http://schemas.microsoft.com/office/powerpoint/2010/main" val="90056252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838200" y="1825625"/>
            <a:ext cx="10515600" cy="4351339"/>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86462094"/>
      </p:ext>
    </p:extLst>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DF0C1D-6546-436E-BA31-97963681F7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BA2427-96CC-4DDF-9071-B45151E080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7B32E2-EDEE-4971-A1DC-57BFB195B7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AE4061-8473-47BD-BCED-3C03017FAFDF}" type="datetimeFigureOut">
              <a:rPr lang="en-US" smtClean="0"/>
              <a:t>1/13/2026</a:t>
            </a:fld>
            <a:endParaRPr lang="en-US"/>
          </a:p>
        </p:txBody>
      </p:sp>
      <p:sp>
        <p:nvSpPr>
          <p:cNvPr id="5" name="Footer Placeholder 4">
            <a:extLst>
              <a:ext uri="{FF2B5EF4-FFF2-40B4-BE49-F238E27FC236}">
                <a16:creationId xmlns:a16="http://schemas.microsoft.com/office/drawing/2014/main" id="{D8937B50-6C0B-413C-AF8E-74C0D45895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4A42F1E-82FC-4CBD-B84A-55D9DE64B8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8B806-A38D-4424-A178-AA61B3017ECA}" type="slidenum">
              <a:rPr lang="en-US" smtClean="0"/>
              <a:t>‹#›</a:t>
            </a:fld>
            <a:endParaRPr lang="en-US"/>
          </a:p>
        </p:txBody>
      </p:sp>
    </p:spTree>
    <p:extLst>
      <p:ext uri="{BB962C8B-B14F-4D97-AF65-F5344CB8AC3E}">
        <p14:creationId xmlns:p14="http://schemas.microsoft.com/office/powerpoint/2010/main" val="84341224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Rectangle 12"/>
          <p:cNvSpPr/>
          <p:nvPr userDrawn="1"/>
        </p:nvSpPr>
        <p:spPr bwMode="auto">
          <a:xfrm>
            <a:off x="0" y="6178316"/>
            <a:ext cx="12192000" cy="679685"/>
          </a:xfrm>
          <a:prstGeom prst="rect">
            <a:avLst/>
          </a:prstGeom>
          <a:solidFill>
            <a:srgbClr val="D1D3D3"/>
          </a:solidFill>
          <a:ln w="19050" algn="ctr">
            <a:noFill/>
            <a:miter lim="800000"/>
            <a:headEnd/>
            <a:tailEnd/>
          </a:ln>
        </p:spPr>
        <p:txBody>
          <a:bodyPr wrap="none" rtlCol="0" anchor="ctr"/>
          <a:lstStyle/>
          <a:p>
            <a:pPr algn="ctr">
              <a:lnSpc>
                <a:spcPct val="90000"/>
              </a:lnSpc>
            </a:pPr>
            <a:endParaRPr lang="en-US" sz="2133" b="1" err="1">
              <a:solidFill>
                <a:schemeClr val="bg1"/>
              </a:solidFill>
              <a:latin typeface="+mj-lt"/>
            </a:endParaRPr>
          </a:p>
        </p:txBody>
      </p:sp>
      <p:sp>
        <p:nvSpPr>
          <p:cNvPr id="2" name="Title Placeholder 1"/>
          <p:cNvSpPr>
            <a:spLocks noGrp="1"/>
          </p:cNvSpPr>
          <p:nvPr>
            <p:ph type="title"/>
          </p:nvPr>
        </p:nvSpPr>
        <p:spPr>
          <a:xfrm>
            <a:off x="604780" y="425002"/>
            <a:ext cx="10786533" cy="510909"/>
          </a:xfrm>
          <a:prstGeom prst="rect">
            <a:avLst/>
          </a:prstGeom>
        </p:spPr>
        <p:txBody>
          <a:bodyPr vert="horz" wrap="square" lIns="91440" tIns="45720" rIns="91440" bIns="45720" rtlCol="0" anchor="t" anchorCtr="0">
            <a:spAutoFit/>
          </a:bodyPr>
          <a:lstStyle/>
          <a:p>
            <a:r>
              <a:rPr lang="en-US"/>
              <a:t>SLIDE TITLE HERE</a:t>
            </a:r>
          </a:p>
        </p:txBody>
      </p:sp>
      <p:sp>
        <p:nvSpPr>
          <p:cNvPr id="3" name="Text Placeholder 2"/>
          <p:cNvSpPr>
            <a:spLocks noGrp="1"/>
          </p:cNvSpPr>
          <p:nvPr>
            <p:ph type="body" idx="1"/>
          </p:nvPr>
        </p:nvSpPr>
        <p:spPr>
          <a:xfrm>
            <a:off x="577257" y="1515613"/>
            <a:ext cx="10786535" cy="1661993"/>
          </a:xfrm>
          <a:prstGeom prst="rect">
            <a:avLst/>
          </a:prstGeom>
        </p:spPr>
        <p:txBody>
          <a:bodyPr vert="horz" wrap="square" lIns="91440" tIns="45720" rIns="91440" bIns="45720" rtlCol="0">
            <a:noAutofit/>
          </a:bodyPr>
          <a:lstStyle/>
          <a:p>
            <a:pPr lvl="0"/>
            <a:r>
              <a:rPr lang="en-US"/>
              <a:t>Click to edit bullet text</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6"/>
          <p:cNvSpPr>
            <a:spLocks noGrp="1"/>
          </p:cNvSpPr>
          <p:nvPr>
            <p:ph type="sldNum" sz="quarter" idx="4"/>
          </p:nvPr>
        </p:nvSpPr>
        <p:spPr>
          <a:xfrm>
            <a:off x="362810" y="6453508"/>
            <a:ext cx="328081" cy="155233"/>
          </a:xfrm>
          <a:prstGeom prst="rect">
            <a:avLst/>
          </a:prstGeom>
        </p:spPr>
        <p:txBody>
          <a:bodyPr vert="horz" wrap="square" lIns="0" tIns="0" rIns="0" bIns="0" rtlCol="0" anchor="b" anchorCtr="0"/>
          <a:lstStyle>
            <a:lvl1pPr algn="l">
              <a:defRPr sz="933" i="0">
                <a:solidFill>
                  <a:srgbClr val="4D4D4D"/>
                </a:solidFill>
                <a:latin typeface="Arial" pitchFamily="34" charset="0"/>
                <a:cs typeface="Arial" pitchFamily="34" charset="0"/>
              </a:defRPr>
            </a:lvl1pPr>
          </a:lstStyle>
          <a:p>
            <a:fld id="{7BCC8D0D-EAEC-449D-9161-023DFF90F2E2}" type="slidenum">
              <a:rPr lang="en-US" smtClean="0"/>
              <a:pPr/>
              <a:t>‹#›</a:t>
            </a:fld>
            <a:endParaRPr lang="en-US"/>
          </a:p>
        </p:txBody>
      </p:sp>
      <p:cxnSp>
        <p:nvCxnSpPr>
          <p:cNvPr id="9" name="Straight Connector 8"/>
          <p:cNvCxnSpPr/>
          <p:nvPr/>
        </p:nvCxnSpPr>
        <p:spPr>
          <a:xfrm>
            <a:off x="0" y="6182347"/>
            <a:ext cx="12192000" cy="0"/>
          </a:xfrm>
          <a:prstGeom prst="line">
            <a:avLst/>
          </a:prstGeom>
          <a:noFill/>
          <a:ln w="63500" cap="flat">
            <a:solidFill>
              <a:srgbClr val="F48024"/>
            </a:solidFill>
            <a:prstDash val="solid"/>
            <a:miter lim="800000"/>
            <a:headEnd/>
            <a:tailEnd/>
          </a:ln>
          <a:extLst>
            <a:ext uri="{909E8E84-426E-40dd-AFC4-6F175D3DCCD1}">
              <a14:hiddenFill xmlns="" xmlns:a14="http://schemas.microsoft.com/office/drawing/2010/main">
                <a:noFill/>
              </a14:hiddenFill>
            </a:ext>
          </a:extLst>
        </p:spPr>
      </p:cxnSp>
      <p:pic>
        <p:nvPicPr>
          <p:cNvPr id="4" name="Picture 3"/>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9753600" y="6375401"/>
            <a:ext cx="2293160" cy="313043"/>
          </a:xfrm>
          <a:prstGeom prst="rect">
            <a:avLst/>
          </a:prstGeom>
        </p:spPr>
      </p:pic>
    </p:spTree>
    <p:extLst>
      <p:ext uri="{BB962C8B-B14F-4D97-AF65-F5344CB8AC3E}">
        <p14:creationId xmlns:p14="http://schemas.microsoft.com/office/powerpoint/2010/main" val="2532183233"/>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Lst>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hf hdr="0"/>
  <p:txStyles>
    <p:titleStyle>
      <a:lvl1pPr algn="l" defTabSz="1219110" rtl="0" eaLnBrk="1" latinLnBrk="0" hangingPunct="1">
        <a:lnSpc>
          <a:spcPct val="85000"/>
        </a:lnSpc>
        <a:spcBef>
          <a:spcPct val="0"/>
        </a:spcBef>
        <a:buNone/>
        <a:defRPr lang="en-US" sz="3200" b="0" i="0" kern="1200" cap="none" spc="0" baseline="0" dirty="0" smtClean="0">
          <a:solidFill>
            <a:srgbClr val="4D4D4D"/>
          </a:solidFill>
          <a:latin typeface="Helvetica Neue Medium"/>
          <a:ea typeface="+mj-ea"/>
          <a:cs typeface="Helvetica Neue Medium"/>
        </a:defRPr>
      </a:lvl1pPr>
    </p:titleStyle>
    <p:bodyStyle>
      <a:lvl1pPr marL="224350" indent="-224350" algn="l" defTabSz="1219110" rtl="0" eaLnBrk="1" latinLnBrk="0" hangingPunct="1">
        <a:lnSpc>
          <a:spcPct val="90000"/>
        </a:lnSpc>
        <a:spcBef>
          <a:spcPts val="1600"/>
        </a:spcBef>
        <a:buClr>
          <a:schemeClr val="accent1"/>
        </a:buClr>
        <a:buFont typeface="Wingdings" panose="05000000000000000000" pitchFamily="2" charset="2"/>
        <a:buChar char="§"/>
        <a:defRPr lang="en-US" sz="2400" b="0" kern="1200" dirty="0" smtClean="0">
          <a:solidFill>
            <a:srgbClr val="4D4D4D"/>
          </a:solidFill>
          <a:latin typeface="+mj-lt"/>
          <a:ea typeface="+mn-ea"/>
          <a:cs typeface="+mn-cs"/>
        </a:defRPr>
      </a:lvl1pPr>
      <a:lvl2pPr marL="609555" indent="-302660" algn="l" defTabSz="1219110" rtl="0" eaLnBrk="1" latinLnBrk="0" hangingPunct="1">
        <a:lnSpc>
          <a:spcPct val="90000"/>
        </a:lnSpc>
        <a:spcBef>
          <a:spcPts val="1600"/>
        </a:spcBef>
        <a:buClr>
          <a:schemeClr val="accent1"/>
        </a:buClr>
        <a:buFont typeface="Arial" panose="020B0604020202020204" pitchFamily="34" charset="0"/>
        <a:buChar char="•"/>
        <a:defRPr lang="en-US" sz="2400" b="0" kern="1200" dirty="0" smtClean="0">
          <a:solidFill>
            <a:srgbClr val="4D4D4D"/>
          </a:solidFill>
          <a:latin typeface="+mj-lt"/>
          <a:ea typeface="+mn-ea"/>
          <a:cs typeface="+mn-cs"/>
        </a:defRPr>
      </a:lvl2pPr>
      <a:lvl3pPr marL="990526" indent="-302660" algn="l" defTabSz="1219110" rtl="0" eaLnBrk="1" latinLnBrk="0" hangingPunct="1">
        <a:lnSpc>
          <a:spcPct val="90000"/>
        </a:lnSpc>
        <a:spcBef>
          <a:spcPts val="1600"/>
        </a:spcBef>
        <a:buClr>
          <a:schemeClr val="accent1"/>
        </a:buClr>
        <a:buFont typeface="Arial" panose="020B0604020202020204" pitchFamily="34" charset="0"/>
        <a:buChar char="‒"/>
        <a:defRPr lang="en-US" sz="2400" b="0" kern="1200" dirty="0" smtClean="0">
          <a:solidFill>
            <a:srgbClr val="4D4D4D"/>
          </a:solidFill>
          <a:latin typeface="+mj-lt"/>
          <a:ea typeface="+mn-ea"/>
          <a:cs typeface="+mn-cs"/>
        </a:defRPr>
      </a:lvl3pPr>
      <a:lvl4pPr marL="1371498" indent="-304776" algn="l" defTabSz="1219110" rtl="0" eaLnBrk="1" latinLnBrk="0" hangingPunct="1">
        <a:lnSpc>
          <a:spcPct val="90000"/>
        </a:lnSpc>
        <a:spcBef>
          <a:spcPts val="1600"/>
        </a:spcBef>
        <a:buClr>
          <a:schemeClr val="accent1"/>
        </a:buClr>
        <a:buFont typeface="Wingdings" panose="05000000000000000000" pitchFamily="2" charset="2"/>
        <a:buChar char="§"/>
        <a:defRPr lang="en-US" sz="2400" b="0" kern="1200" dirty="0" smtClean="0">
          <a:solidFill>
            <a:srgbClr val="4D4D4D"/>
          </a:solidFill>
          <a:latin typeface="+mj-lt"/>
          <a:ea typeface="+mn-ea"/>
          <a:cs typeface="+mn-cs"/>
        </a:defRPr>
      </a:lvl4pPr>
      <a:lvl5pPr marL="1750352" indent="-302660" algn="l" defTabSz="1219110" rtl="0" eaLnBrk="1" latinLnBrk="0" hangingPunct="1">
        <a:lnSpc>
          <a:spcPct val="90000"/>
        </a:lnSpc>
        <a:spcBef>
          <a:spcPts val="1600"/>
        </a:spcBef>
        <a:buClr>
          <a:schemeClr val="accent1"/>
        </a:buClr>
        <a:buFont typeface="Arial" panose="020B0604020202020204" pitchFamily="34" charset="0"/>
        <a:buChar char="•"/>
        <a:defRPr lang="en-US" sz="2400" b="0" kern="1200" dirty="0">
          <a:solidFill>
            <a:srgbClr val="4D4D4D"/>
          </a:solidFill>
          <a:latin typeface="+mj-lt"/>
          <a:ea typeface="+mn-ea"/>
          <a:cs typeface="+mn-cs"/>
        </a:defRPr>
      </a:lvl5pPr>
      <a:lvl6pPr marL="3352548" indent="-304776" algn="l" defTabSz="121911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104" indent="-304776" algn="l" defTabSz="121911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658" indent="-304776" algn="l" defTabSz="121911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212" indent="-304776" algn="l" defTabSz="121911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10" rtl="0" eaLnBrk="1" latinLnBrk="0" hangingPunct="1">
        <a:defRPr sz="2400" kern="1200">
          <a:solidFill>
            <a:schemeClr val="tx1"/>
          </a:solidFill>
          <a:latin typeface="+mn-lt"/>
          <a:ea typeface="+mn-ea"/>
          <a:cs typeface="+mn-cs"/>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51.emf"/><Relationship Id="rId3" Type="http://schemas.openxmlformats.org/officeDocument/2006/relationships/image" Target="../media/image48.png"/><Relationship Id="rId7"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hyperlink" Target="https://enlazatx.com/press_release/enlaza-therapeutics-launches-with-61-million-financing-to-advance-the-first-covalent-biologic-therapeutic-platform/" TargetMode="Externa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2.png"/><Relationship Id="rId7"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3.png"/><Relationship Id="rId4" Type="http://schemas.openxmlformats.org/officeDocument/2006/relationships/image" Target="../media/image53.png"/><Relationship Id="rId9" Type="http://schemas.openxmlformats.org/officeDocument/2006/relationships/image" Target="../media/image57.png"/></Relationships>
</file>

<file path=ppt/slides/_rels/slide1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6.xml"/><Relationship Id="rId5" Type="http://schemas.openxmlformats.org/officeDocument/2006/relationships/image" Target="../media/image61.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66.tiff"/><Relationship Id="rId5" Type="http://schemas.openxmlformats.org/officeDocument/2006/relationships/image" Target="../media/image7.png"/><Relationship Id="rId4" Type="http://schemas.openxmlformats.org/officeDocument/2006/relationships/image" Target="../media/image65.png"/></Relationships>
</file>

<file path=ppt/slides/_rels/slide1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7.png"/><Relationship Id="rId7" Type="http://schemas.openxmlformats.org/officeDocument/2006/relationships/image" Target="../media/image70.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3.png"/><Relationship Id="rId9" Type="http://schemas.openxmlformats.org/officeDocument/2006/relationships/image" Target="../media/image72.png"/></Relationships>
</file>

<file path=ppt/slides/_rels/slide17.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3.png"/><Relationship Id="rId7" Type="http://schemas.openxmlformats.org/officeDocument/2006/relationships/image" Target="../media/image76.jpe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18.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3.png"/><Relationship Id="rId7" Type="http://schemas.openxmlformats.org/officeDocument/2006/relationships/image" Target="../media/image81.pn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80.emf"/><Relationship Id="rId5" Type="http://schemas.openxmlformats.org/officeDocument/2006/relationships/image" Target="../media/image79.png"/><Relationship Id="rId4" Type="http://schemas.openxmlformats.org/officeDocument/2006/relationships/image" Target="../media/image78.png"/><Relationship Id="rId9" Type="http://schemas.openxmlformats.org/officeDocument/2006/relationships/image" Target="../media/image82.png"/></Relationships>
</file>

<file path=ppt/slides/_rels/slide1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7.xml"/><Relationship Id="rId1" Type="http://schemas.openxmlformats.org/officeDocument/2006/relationships/slideLayout" Target="../slideLayouts/slideLayout16.xml"/><Relationship Id="rId5" Type="http://schemas.openxmlformats.org/officeDocument/2006/relationships/image" Target="../media/image8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5.jpeg"/><Relationship Id="rId7" Type="http://schemas.openxmlformats.org/officeDocument/2006/relationships/image" Target="../media/image88.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3.png"/><Relationship Id="rId9" Type="http://schemas.openxmlformats.org/officeDocument/2006/relationships/image" Target="../media/image90.png"/></Relationships>
</file>

<file path=ppt/slides/_rels/slide21.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1.png"/><Relationship Id="rId7" Type="http://schemas.openxmlformats.org/officeDocument/2006/relationships/image" Target="../media/image94.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93.png"/><Relationship Id="rId5" Type="http://schemas.openxmlformats.org/officeDocument/2006/relationships/image" Target="../media/image3.png"/><Relationship Id="rId10" Type="http://schemas.openxmlformats.org/officeDocument/2006/relationships/image" Target="../media/image96.png"/><Relationship Id="rId4" Type="http://schemas.openxmlformats.org/officeDocument/2006/relationships/image" Target="../media/image92.png"/><Relationship Id="rId9" Type="http://schemas.openxmlformats.org/officeDocument/2006/relationships/image" Target="../media/image33.png"/></Relationships>
</file>

<file path=ppt/slides/_rels/slide22.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hyperlink" Target="https://doi.org/10.1101/2022.10.10.511511" TargetMode="External"/><Relationship Id="rId7" Type="http://schemas.openxmlformats.org/officeDocument/2006/relationships/image" Target="../media/image99.png"/><Relationship Id="rId2" Type="http://schemas.openxmlformats.org/officeDocument/2006/relationships/notesSlide" Target="../notesSlides/notesSlide20.xml"/><Relationship Id="rId1" Type="http://schemas.openxmlformats.org/officeDocument/2006/relationships/slideLayout" Target="../slideLayouts/slideLayout16.xml"/><Relationship Id="rId6" Type="http://schemas.openxmlformats.org/officeDocument/2006/relationships/image" Target="../media/image98.png"/><Relationship Id="rId11" Type="http://schemas.openxmlformats.org/officeDocument/2006/relationships/image" Target="../media/image103.png"/><Relationship Id="rId5" Type="http://schemas.openxmlformats.org/officeDocument/2006/relationships/image" Target="../media/image97.png"/><Relationship Id="rId10" Type="http://schemas.openxmlformats.org/officeDocument/2006/relationships/image" Target="../media/image102.png"/><Relationship Id="rId4" Type="http://schemas.openxmlformats.org/officeDocument/2006/relationships/image" Target="../media/image3.png"/><Relationship Id="rId9" Type="http://schemas.openxmlformats.org/officeDocument/2006/relationships/image" Target="../media/image101.jpeg"/></Relationships>
</file>

<file path=ppt/slides/_rels/slide23.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104.png"/><Relationship Id="rId7"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06.png"/><Relationship Id="rId5" Type="http://schemas.openxmlformats.org/officeDocument/2006/relationships/image" Target="../media/image3.png"/><Relationship Id="rId4" Type="http://schemas.openxmlformats.org/officeDocument/2006/relationships/image" Target="../media/image105.jpeg"/><Relationship Id="rId9" Type="http://schemas.openxmlformats.org/officeDocument/2006/relationships/image" Target="../media/image107.png"/></Relationships>
</file>

<file path=ppt/slides/_rels/slide24.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111.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113.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15.png"/><Relationship Id="rId4" Type="http://schemas.openxmlformats.org/officeDocument/2006/relationships/image" Target="../media/image33.png"/><Relationship Id="rId9" Type="http://schemas.openxmlformats.org/officeDocument/2006/relationships/image" Target="../media/image118.png"/></Relationships>
</file>

<file path=ppt/slides/_rels/slide27.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19.jpeg"/><Relationship Id="rId7" Type="http://schemas.openxmlformats.org/officeDocument/2006/relationships/image" Target="../media/image122.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21.emf"/><Relationship Id="rId5" Type="http://schemas.openxmlformats.org/officeDocument/2006/relationships/image" Target="../media/image3.png"/><Relationship Id="rId4" Type="http://schemas.openxmlformats.org/officeDocument/2006/relationships/image" Target="../media/image120.png"/><Relationship Id="rId9" Type="http://schemas.openxmlformats.org/officeDocument/2006/relationships/image" Target="../media/image124.png"/></Relationships>
</file>

<file path=ppt/slides/_rels/slide28.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6.xml"/><Relationship Id="rId1" Type="http://schemas.openxmlformats.org/officeDocument/2006/relationships/slideLayout" Target="../slideLayouts/slideLayout40.xml"/><Relationship Id="rId6" Type="http://schemas.openxmlformats.org/officeDocument/2006/relationships/image" Target="../media/image127.emf"/><Relationship Id="rId5" Type="http://schemas.openxmlformats.org/officeDocument/2006/relationships/image" Target="../media/image126.emf"/><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8" Type="http://schemas.openxmlformats.org/officeDocument/2006/relationships/image" Target="../media/image132.png"/><Relationship Id="rId13" Type="http://schemas.openxmlformats.org/officeDocument/2006/relationships/image" Target="../media/image137.png"/><Relationship Id="rId3" Type="http://schemas.openxmlformats.org/officeDocument/2006/relationships/image" Target="../media/image128.png"/><Relationship Id="rId7" Type="http://schemas.openxmlformats.org/officeDocument/2006/relationships/image" Target="../media/image131.png"/><Relationship Id="rId12" Type="http://schemas.openxmlformats.org/officeDocument/2006/relationships/image" Target="../media/image136.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130.png"/><Relationship Id="rId11" Type="http://schemas.openxmlformats.org/officeDocument/2006/relationships/image" Target="../media/image135.png"/><Relationship Id="rId5" Type="http://schemas.openxmlformats.org/officeDocument/2006/relationships/image" Target="../media/image3.png"/><Relationship Id="rId10" Type="http://schemas.openxmlformats.org/officeDocument/2006/relationships/image" Target="../media/image134.png"/><Relationship Id="rId4" Type="http://schemas.openxmlformats.org/officeDocument/2006/relationships/image" Target="../media/image129.jpeg"/><Relationship Id="rId9" Type="http://schemas.openxmlformats.org/officeDocument/2006/relationships/image" Target="../media/image133.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jpeg"/><Relationship Id="rId10" Type="http://schemas.openxmlformats.org/officeDocument/2006/relationships/image" Target="../media/image15.png"/><Relationship Id="rId4" Type="http://schemas.openxmlformats.org/officeDocument/2006/relationships/image" Target="../media/image9.jpeg"/><Relationship Id="rId9" Type="http://schemas.openxmlformats.org/officeDocument/2006/relationships/image" Target="../media/image14.png"/></Relationships>
</file>

<file path=ppt/slides/_rels/slide3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38.png"/><Relationship Id="rId7" Type="http://schemas.openxmlformats.org/officeDocument/2006/relationships/image" Target="../media/image141.emf"/><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oleObject" Target="../embeddings/oleObject1.bin"/><Relationship Id="rId5" Type="http://schemas.openxmlformats.org/officeDocument/2006/relationships/image" Target="../media/image140.png"/><Relationship Id="rId4" Type="http://schemas.openxmlformats.org/officeDocument/2006/relationships/image" Target="../media/image139.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42.jpeg"/></Relationships>
</file>

<file path=ppt/slides/_rels/slide32.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3.png"/><Relationship Id="rId7" Type="http://schemas.openxmlformats.org/officeDocument/2006/relationships/image" Target="../media/image146.png"/><Relationship Id="rId12" Type="http://schemas.openxmlformats.org/officeDocument/2006/relationships/image" Target="../media/image151.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45.png"/><Relationship Id="rId11" Type="http://schemas.openxmlformats.org/officeDocument/2006/relationships/image" Target="../media/image150.png"/><Relationship Id="rId5" Type="http://schemas.openxmlformats.org/officeDocument/2006/relationships/image" Target="../media/image144.png"/><Relationship Id="rId10" Type="http://schemas.openxmlformats.org/officeDocument/2006/relationships/image" Target="../media/image149.png"/><Relationship Id="rId4" Type="http://schemas.openxmlformats.org/officeDocument/2006/relationships/image" Target="../media/image143.png"/><Relationship Id="rId9" Type="http://schemas.openxmlformats.org/officeDocument/2006/relationships/image" Target="../media/image148.png"/></Relationships>
</file>

<file path=ppt/slides/_rels/slide33.xml.rels><?xml version="1.0" encoding="UTF-8" standalone="yes"?>
<Relationships xmlns="http://schemas.openxmlformats.org/package/2006/relationships"><Relationship Id="rId3" Type="http://schemas.openxmlformats.org/officeDocument/2006/relationships/image" Target="../media/image152.png"/><Relationship Id="rId7" Type="http://schemas.openxmlformats.org/officeDocument/2006/relationships/image" Target="../media/image155.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154.jpeg"/><Relationship Id="rId5" Type="http://schemas.openxmlformats.org/officeDocument/2006/relationships/image" Target="../media/image153.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59.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58.png"/><Relationship Id="rId5" Type="http://schemas.openxmlformats.org/officeDocument/2006/relationships/image" Target="../media/image157.png"/><Relationship Id="rId4" Type="http://schemas.openxmlformats.org/officeDocument/2006/relationships/image" Target="../media/image156.png"/></Relationships>
</file>

<file path=ppt/slides/_rels/slide35.xml.rels><?xml version="1.0" encoding="UTF-8" standalone="yes"?>
<Relationships xmlns="http://schemas.openxmlformats.org/package/2006/relationships"><Relationship Id="rId3" Type="http://schemas.openxmlformats.org/officeDocument/2006/relationships/image" Target="../media/image160.png"/><Relationship Id="rId7" Type="http://schemas.openxmlformats.org/officeDocument/2006/relationships/image" Target="../media/image163.png"/><Relationship Id="rId2" Type="http://schemas.openxmlformats.org/officeDocument/2006/relationships/notesSlide" Target="../notesSlides/notesSlide33.xml"/><Relationship Id="rId1" Type="http://schemas.openxmlformats.org/officeDocument/2006/relationships/slideLayout" Target="../slideLayouts/slideLayout16.xml"/><Relationship Id="rId6" Type="http://schemas.openxmlformats.org/officeDocument/2006/relationships/image" Target="../media/image162.png"/><Relationship Id="rId5" Type="http://schemas.openxmlformats.org/officeDocument/2006/relationships/image" Target="../media/image161.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16.xml"/><Relationship Id="rId6" Type="http://schemas.openxmlformats.org/officeDocument/2006/relationships/image" Target="../media/image166.jpeg"/><Relationship Id="rId5" Type="http://schemas.openxmlformats.org/officeDocument/2006/relationships/image" Target="../media/image165.emf"/><Relationship Id="rId4" Type="http://schemas.openxmlformats.org/officeDocument/2006/relationships/image" Target="../media/image164.png"/></Relationships>
</file>

<file path=ppt/slides/_rels/slide37.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35.xml"/><Relationship Id="rId1" Type="http://schemas.openxmlformats.org/officeDocument/2006/relationships/slideLayout" Target="../slideLayouts/slideLayout16.xml"/><Relationship Id="rId6" Type="http://schemas.openxmlformats.org/officeDocument/2006/relationships/image" Target="../media/image100.png"/><Relationship Id="rId5" Type="http://schemas.openxmlformats.org/officeDocument/2006/relationships/image" Target="../media/image168.jpe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69.png"/><Relationship Id="rId7" Type="http://schemas.openxmlformats.org/officeDocument/2006/relationships/image" Target="../media/image171.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170.png"/><Relationship Id="rId5" Type="http://schemas.openxmlformats.org/officeDocument/2006/relationships/image" Target="../media/image3.png"/><Relationship Id="rId4" Type="http://schemas.openxmlformats.org/officeDocument/2006/relationships/hyperlink" Target="https://divisionofresearch.kaiserpermanente.org/publications/direct-medical-expenditure-associated-with-rheumatoid-arthritis-in-a-nationally-representative-sample-from-the-medical-expenditure-panel-survey/" TargetMode="External"/><Relationship Id="rId9" Type="http://schemas.openxmlformats.org/officeDocument/2006/relationships/image" Target="../media/image173.jpe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76.png"/><Relationship Id="rId2" Type="http://schemas.openxmlformats.org/officeDocument/2006/relationships/notesSlide" Target="../notesSlides/notesSlide37.xml"/><Relationship Id="rId1" Type="http://schemas.openxmlformats.org/officeDocument/2006/relationships/slideLayout" Target="../slideLayouts/slideLayout16.xml"/><Relationship Id="rId6" Type="http://schemas.openxmlformats.org/officeDocument/2006/relationships/image" Target="../media/image100.png"/><Relationship Id="rId5" Type="http://schemas.openxmlformats.org/officeDocument/2006/relationships/image" Target="../media/image175.png"/><Relationship Id="rId4" Type="http://schemas.openxmlformats.org/officeDocument/2006/relationships/image" Target="../media/image17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77.png"/></Relationships>
</file>

<file path=ppt/slides/_rels/slide41.xml.rels><?xml version="1.0" encoding="UTF-8" standalone="yes"?>
<Relationships xmlns="http://schemas.openxmlformats.org/package/2006/relationships"><Relationship Id="rId3" Type="http://schemas.openxmlformats.org/officeDocument/2006/relationships/image" Target="../media/image178.png"/><Relationship Id="rId7" Type="http://schemas.openxmlformats.org/officeDocument/2006/relationships/image" Target="../media/image182.png"/><Relationship Id="rId2" Type="http://schemas.openxmlformats.org/officeDocument/2006/relationships/notesSlide" Target="../notesSlides/notesSlide39.xml"/><Relationship Id="rId1" Type="http://schemas.openxmlformats.org/officeDocument/2006/relationships/slideLayout" Target="../slideLayouts/slideLayout13.xml"/><Relationship Id="rId6" Type="http://schemas.openxmlformats.org/officeDocument/2006/relationships/image" Target="../media/image181.jpeg"/><Relationship Id="rId5" Type="http://schemas.openxmlformats.org/officeDocument/2006/relationships/image" Target="../media/image180.png"/><Relationship Id="rId4" Type="http://schemas.openxmlformats.org/officeDocument/2006/relationships/image" Target="../media/image179.jpeg"/></Relationships>
</file>

<file path=ppt/slides/_rels/slide42.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40.xml"/><Relationship Id="rId1" Type="http://schemas.openxmlformats.org/officeDocument/2006/relationships/slideLayout" Target="../slideLayouts/slideLayout13.xml"/><Relationship Id="rId6" Type="http://schemas.openxmlformats.org/officeDocument/2006/relationships/image" Target="../media/image185.png"/><Relationship Id="rId5" Type="http://schemas.openxmlformats.org/officeDocument/2006/relationships/image" Target="../media/image3.png"/><Relationship Id="rId4" Type="http://schemas.openxmlformats.org/officeDocument/2006/relationships/image" Target="../media/image184.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9.png"/><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openxmlformats.org/officeDocument/2006/relationships/image" Target="../media/image188.jpg"/><Relationship Id="rId5" Type="http://schemas.openxmlformats.org/officeDocument/2006/relationships/image" Target="../media/image187.png"/><Relationship Id="rId4" Type="http://schemas.openxmlformats.org/officeDocument/2006/relationships/image" Target="../media/image186.jpeg"/></Relationships>
</file>

<file path=ppt/slides/_rels/slide44.xml.rels><?xml version="1.0" encoding="UTF-8" standalone="yes"?>
<Relationships xmlns="http://schemas.openxmlformats.org/package/2006/relationships"><Relationship Id="rId8" Type="http://schemas.openxmlformats.org/officeDocument/2006/relationships/image" Target="../media/image194.png"/><Relationship Id="rId3" Type="http://schemas.openxmlformats.org/officeDocument/2006/relationships/image" Target="../media/image3.png"/><Relationship Id="rId7" Type="http://schemas.openxmlformats.org/officeDocument/2006/relationships/image" Target="../media/image193.png"/><Relationship Id="rId2" Type="http://schemas.openxmlformats.org/officeDocument/2006/relationships/notesSlide" Target="../notesSlides/notesSlide42.xml"/><Relationship Id="rId1" Type="http://schemas.openxmlformats.org/officeDocument/2006/relationships/slideLayout" Target="../slideLayouts/slideLayout16.xml"/><Relationship Id="rId6" Type="http://schemas.openxmlformats.org/officeDocument/2006/relationships/image" Target="../media/image192.png"/><Relationship Id="rId5" Type="http://schemas.openxmlformats.org/officeDocument/2006/relationships/image" Target="../media/image191.jpg"/><Relationship Id="rId4" Type="http://schemas.openxmlformats.org/officeDocument/2006/relationships/image" Target="../media/image190.png"/></Relationships>
</file>

<file path=ppt/slides/_rels/slide45.xml.rels><?xml version="1.0" encoding="UTF-8" standalone="yes"?>
<Relationships xmlns="http://schemas.openxmlformats.org/package/2006/relationships"><Relationship Id="rId3" Type="http://schemas.openxmlformats.org/officeDocument/2006/relationships/image" Target="../media/image196.jpg"/><Relationship Id="rId2" Type="http://schemas.openxmlformats.org/officeDocument/2006/relationships/image" Target="../media/image195.jpg"/><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198.jpg"/><Relationship Id="rId4" Type="http://schemas.openxmlformats.org/officeDocument/2006/relationships/image" Target="../media/image197.jpg"/></Relationships>
</file>

<file path=ppt/slides/_rels/slide46.xml.rels><?xml version="1.0" encoding="UTF-8" standalone="yes"?>
<Relationships xmlns="http://schemas.openxmlformats.org/package/2006/relationships"><Relationship Id="rId3" Type="http://schemas.openxmlformats.org/officeDocument/2006/relationships/image" Target="../media/image199.emf"/><Relationship Id="rId7" Type="http://schemas.openxmlformats.org/officeDocument/2006/relationships/image" Target="../media/image202.emf"/><Relationship Id="rId2" Type="http://schemas.openxmlformats.org/officeDocument/2006/relationships/notesSlide" Target="../notesSlides/notesSlide43.xml"/><Relationship Id="rId1" Type="http://schemas.openxmlformats.org/officeDocument/2006/relationships/slideLayout" Target="../slideLayouts/slideLayout16.xml"/><Relationship Id="rId6" Type="http://schemas.openxmlformats.org/officeDocument/2006/relationships/image" Target="../media/image201.emf"/><Relationship Id="rId5" Type="http://schemas.openxmlformats.org/officeDocument/2006/relationships/image" Target="../media/image200.emf"/><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03.jpg"/><Relationship Id="rId7"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image" Target="../media/image206.jpg"/><Relationship Id="rId5" Type="http://schemas.openxmlformats.org/officeDocument/2006/relationships/image" Target="../media/image205.jpg"/><Relationship Id="rId4" Type="http://schemas.openxmlformats.org/officeDocument/2006/relationships/image" Target="../media/image204.jpg"/></Relationships>
</file>

<file path=ppt/slides/_rels/slide48.xml.rels><?xml version="1.0" encoding="UTF-8" standalone="yes"?>
<Relationships xmlns="http://schemas.openxmlformats.org/package/2006/relationships"><Relationship Id="rId3" Type="http://schemas.openxmlformats.org/officeDocument/2006/relationships/image" Target="../media/image208.png"/><Relationship Id="rId7" Type="http://schemas.openxmlformats.org/officeDocument/2006/relationships/image" Target="../media/image211.png"/><Relationship Id="rId2" Type="http://schemas.openxmlformats.org/officeDocument/2006/relationships/notesSlide" Target="../notesSlides/notesSlide45.xml"/><Relationship Id="rId1" Type="http://schemas.openxmlformats.org/officeDocument/2006/relationships/slideLayout" Target="../slideLayouts/slideLayout16.xml"/><Relationship Id="rId6" Type="http://schemas.openxmlformats.org/officeDocument/2006/relationships/image" Target="../media/image210.png"/><Relationship Id="rId5" Type="http://schemas.openxmlformats.org/officeDocument/2006/relationships/image" Target="../media/image209.png"/><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12.jpeg"/><Relationship Id="rId7" Type="http://schemas.openxmlformats.org/officeDocument/2006/relationships/image" Target="../media/image215.png"/><Relationship Id="rId2" Type="http://schemas.openxmlformats.org/officeDocument/2006/relationships/notesSlide" Target="../notesSlides/notesSlide46.xml"/><Relationship Id="rId1" Type="http://schemas.openxmlformats.org/officeDocument/2006/relationships/slideLayout" Target="../slideLayouts/slideLayout16.xml"/><Relationship Id="rId6" Type="http://schemas.openxmlformats.org/officeDocument/2006/relationships/image" Target="../media/image214.png"/><Relationship Id="rId11" Type="http://schemas.openxmlformats.org/officeDocument/2006/relationships/image" Target="../media/image219.png"/><Relationship Id="rId5" Type="http://schemas.openxmlformats.org/officeDocument/2006/relationships/image" Target="../media/image213.png"/><Relationship Id="rId10" Type="http://schemas.openxmlformats.org/officeDocument/2006/relationships/image" Target="../media/image218.png"/><Relationship Id="rId4" Type="http://schemas.openxmlformats.org/officeDocument/2006/relationships/image" Target="../media/image3.png"/><Relationship Id="rId9" Type="http://schemas.openxmlformats.org/officeDocument/2006/relationships/image" Target="../media/image217.png"/></Relationships>
</file>

<file path=ppt/slides/_rels/slide5.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3.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jp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23.jpe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222.png"/><Relationship Id="rId5" Type="http://schemas.openxmlformats.org/officeDocument/2006/relationships/image" Target="../media/image221.png"/><Relationship Id="rId4" Type="http://schemas.openxmlformats.org/officeDocument/2006/relationships/image" Target="../media/image220.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224.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16.xml"/><Relationship Id="rId5" Type="http://schemas.openxmlformats.org/officeDocument/2006/relationships/image" Target="../media/image226.png"/><Relationship Id="rId4" Type="http://schemas.openxmlformats.org/officeDocument/2006/relationships/image" Target="../media/image225.png"/></Relationships>
</file>

<file path=ppt/slides/_rels/slide53.xml.rels><?xml version="1.0" encoding="UTF-8" standalone="yes"?>
<Relationships xmlns="http://schemas.openxmlformats.org/package/2006/relationships"><Relationship Id="rId8" Type="http://schemas.openxmlformats.org/officeDocument/2006/relationships/image" Target="../media/image231.png"/><Relationship Id="rId3" Type="http://schemas.openxmlformats.org/officeDocument/2006/relationships/image" Target="../media/image227.png"/><Relationship Id="rId7" Type="http://schemas.openxmlformats.org/officeDocument/2006/relationships/image" Target="../media/image230.pn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229.png"/><Relationship Id="rId5" Type="http://schemas.openxmlformats.org/officeDocument/2006/relationships/image" Target="../media/image3.png"/><Relationship Id="rId4" Type="http://schemas.openxmlformats.org/officeDocument/2006/relationships/image" Target="../media/image228.pn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23.xml"/><Relationship Id="rId6" Type="http://schemas.openxmlformats.org/officeDocument/2006/relationships/image" Target="../media/image234.png"/><Relationship Id="rId5" Type="http://schemas.openxmlformats.org/officeDocument/2006/relationships/image" Target="../media/image233.png"/><Relationship Id="rId4" Type="http://schemas.openxmlformats.org/officeDocument/2006/relationships/image" Target="../media/image232.png"/></Relationships>
</file>

<file path=ppt/slides/_rels/slide55.xml.rels><?xml version="1.0" encoding="UTF-8" standalone="yes"?>
<Relationships xmlns="http://schemas.openxmlformats.org/package/2006/relationships"><Relationship Id="rId3" Type="http://schemas.openxmlformats.org/officeDocument/2006/relationships/image" Target="../media/image235.jpg"/><Relationship Id="rId2" Type="http://schemas.openxmlformats.org/officeDocument/2006/relationships/notesSlide" Target="../notesSlides/notesSlide52.xml"/><Relationship Id="rId1" Type="http://schemas.openxmlformats.org/officeDocument/2006/relationships/slideLayout" Target="../slideLayouts/slideLayout14.xml"/><Relationship Id="rId6" Type="http://schemas.openxmlformats.org/officeDocument/2006/relationships/image" Target="../media/image237.jpg"/><Relationship Id="rId5" Type="http://schemas.openxmlformats.org/officeDocument/2006/relationships/image" Target="../media/image7.png"/><Relationship Id="rId4" Type="http://schemas.openxmlformats.org/officeDocument/2006/relationships/image" Target="../media/image236.jpg"/></Relationships>
</file>

<file path=ppt/slides/_rels/slide56.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41.pn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240.png"/><Relationship Id="rId5" Type="http://schemas.openxmlformats.org/officeDocument/2006/relationships/image" Target="../media/image239.png"/><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7.png"/><Relationship Id="rId7" Type="http://schemas.openxmlformats.org/officeDocument/2006/relationships/image" Target="../media/image245.png"/><Relationship Id="rId2" Type="http://schemas.openxmlformats.org/officeDocument/2006/relationships/notesSlide" Target="../notesSlides/notesSlide54.xml"/><Relationship Id="rId1" Type="http://schemas.openxmlformats.org/officeDocument/2006/relationships/slideLayout" Target="../slideLayouts/slideLayout28.xml"/><Relationship Id="rId6" Type="http://schemas.openxmlformats.org/officeDocument/2006/relationships/image" Target="../media/image244.tmp"/><Relationship Id="rId5" Type="http://schemas.openxmlformats.org/officeDocument/2006/relationships/image" Target="../media/image243.png"/><Relationship Id="rId4" Type="http://schemas.openxmlformats.org/officeDocument/2006/relationships/image" Target="../media/image242.jpeg"/></Relationships>
</file>

<file path=ppt/slides/_rels/slide58.xml.rels><?xml version="1.0" encoding="UTF-8" standalone="yes"?>
<Relationships xmlns="http://schemas.openxmlformats.org/package/2006/relationships"><Relationship Id="rId3" Type="http://schemas.openxmlformats.org/officeDocument/2006/relationships/image" Target="../media/image247.png"/><Relationship Id="rId7" Type="http://schemas.openxmlformats.org/officeDocument/2006/relationships/image" Target="../media/image250.jpg"/><Relationship Id="rId2" Type="http://schemas.openxmlformats.org/officeDocument/2006/relationships/notesSlide" Target="../notesSlides/notesSlide55.xml"/><Relationship Id="rId1" Type="http://schemas.openxmlformats.org/officeDocument/2006/relationships/slideLayout" Target="../slideLayouts/slideLayout23.xml"/><Relationship Id="rId6" Type="http://schemas.openxmlformats.org/officeDocument/2006/relationships/image" Target="../media/image249.png"/><Relationship Id="rId5" Type="http://schemas.openxmlformats.org/officeDocument/2006/relationships/image" Target="../media/image248.png"/><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251.jpeg"/></Relationships>
</file>

<file path=ppt/slides/_rels/slide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7.png"/><Relationship Id="rId4" Type="http://schemas.openxmlformats.org/officeDocument/2006/relationships/image" Target="../media/image30.png"/></Relationships>
</file>

<file path=ppt/slides/_rels/slide60.xml.rels><?xml version="1.0" encoding="UTF-8" standalone="yes"?>
<Relationships xmlns="http://schemas.openxmlformats.org/package/2006/relationships"><Relationship Id="rId8" Type="http://schemas.openxmlformats.org/officeDocument/2006/relationships/image" Target="../media/image256.png"/><Relationship Id="rId3" Type="http://schemas.openxmlformats.org/officeDocument/2006/relationships/image" Target="../media/image3.png"/><Relationship Id="rId7" Type="http://schemas.openxmlformats.org/officeDocument/2006/relationships/image" Target="../media/image255.jpe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254.jpeg"/><Relationship Id="rId5" Type="http://schemas.openxmlformats.org/officeDocument/2006/relationships/image" Target="../media/image253.png"/><Relationship Id="rId4" Type="http://schemas.openxmlformats.org/officeDocument/2006/relationships/image" Target="../media/image252.jpeg"/></Relationships>
</file>

<file path=ppt/slides/_rels/slide61.xml.rels><?xml version="1.0" encoding="UTF-8" standalone="yes"?>
<Relationships xmlns="http://schemas.openxmlformats.org/package/2006/relationships"><Relationship Id="rId8" Type="http://schemas.openxmlformats.org/officeDocument/2006/relationships/image" Target="../media/image258.png"/><Relationship Id="rId13" Type="http://schemas.openxmlformats.org/officeDocument/2006/relationships/hyperlink" Target="https://delve.bio/wp-content/uploads/2023/04/Wilson-Chiu-PDAID-2019.pdf" TargetMode="External"/><Relationship Id="rId3" Type="http://schemas.openxmlformats.org/officeDocument/2006/relationships/hyperlink" Target="http://www.delve.bio/" TargetMode="External"/><Relationship Id="rId7" Type="http://schemas.openxmlformats.org/officeDocument/2006/relationships/image" Target="../media/image257.png"/><Relationship Id="rId12" Type="http://schemas.openxmlformats.org/officeDocument/2006/relationships/hyperlink" Target="http://delvebio2023staging.hdmz.com/wp-content/uploads/2025/08/Benoit-et-al-Nature-Med-2024_FedEx-Printing-Conference.pdf" TargetMode="External"/><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261.png"/><Relationship Id="rId5" Type="http://schemas.openxmlformats.org/officeDocument/2006/relationships/hyperlink" Target="https://www.businesswire.com/news/home/20241204755302/en/Delve-Bio-Announces-Launch-of-its-Groundbreaking-Genomic-Infectious-Disease-Test-Delve-Detect" TargetMode="External"/><Relationship Id="rId15" Type="http://schemas.openxmlformats.org/officeDocument/2006/relationships/image" Target="../media/image262.png"/><Relationship Id="rId10" Type="http://schemas.openxmlformats.org/officeDocument/2006/relationships/image" Target="../media/image260.png"/><Relationship Id="rId4" Type="http://schemas.openxmlformats.org/officeDocument/2006/relationships/hyperlink" Target="https://xontogeny.com/news/delve-bio-launches-to-commercialize-its-metagenomic-sequencing-platform-for-infectious-disease-diagnosis/" TargetMode="External"/><Relationship Id="rId9" Type="http://schemas.openxmlformats.org/officeDocument/2006/relationships/image" Target="../media/image259.jpeg"/><Relationship Id="rId14" Type="http://schemas.openxmlformats.org/officeDocument/2006/relationships/hyperlink" Target="https://academic.oup.com/ofid/article/13/1/ofaf743/8377111?login=false&amp;utm_source=authortollfreelink&amp;utm_campaign=ofid&amp;utm_medium=email"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263.jpeg"/><Relationship Id="rId7" Type="http://schemas.openxmlformats.org/officeDocument/2006/relationships/image" Target="../media/image266.pn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265.jpeg"/><Relationship Id="rId5" Type="http://schemas.openxmlformats.org/officeDocument/2006/relationships/image" Target="../media/image264.jpeg"/><Relationship Id="rId4" Type="http://schemas.openxmlformats.org/officeDocument/2006/relationships/image" Target="../media/image3.png"/></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69.jpeg"/><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image" Target="../media/image115.png"/><Relationship Id="rId5" Type="http://schemas.openxmlformats.org/officeDocument/2006/relationships/image" Target="../media/image268.png"/><Relationship Id="rId4" Type="http://schemas.openxmlformats.org/officeDocument/2006/relationships/image" Target="../media/image267.png"/></Relationships>
</file>

<file path=ppt/slides/_rels/slide64.xml.rels><?xml version="1.0" encoding="UTF-8" standalone="yes"?>
<Relationships xmlns="http://schemas.openxmlformats.org/package/2006/relationships"><Relationship Id="rId8" Type="http://schemas.openxmlformats.org/officeDocument/2006/relationships/image" Target="../media/image274.png"/><Relationship Id="rId13" Type="http://schemas.openxmlformats.org/officeDocument/2006/relationships/image" Target="../media/image279.png"/><Relationship Id="rId3" Type="http://schemas.openxmlformats.org/officeDocument/2006/relationships/image" Target="../media/image3.png"/><Relationship Id="rId7" Type="http://schemas.openxmlformats.org/officeDocument/2006/relationships/image" Target="../media/image273.png"/><Relationship Id="rId12" Type="http://schemas.openxmlformats.org/officeDocument/2006/relationships/image" Target="../media/image278.png"/><Relationship Id="rId17" Type="http://schemas.openxmlformats.org/officeDocument/2006/relationships/image" Target="../media/image283.png"/><Relationship Id="rId2" Type="http://schemas.openxmlformats.org/officeDocument/2006/relationships/notesSlide" Target="../notesSlides/notesSlide61.xml"/><Relationship Id="rId16" Type="http://schemas.openxmlformats.org/officeDocument/2006/relationships/image" Target="../media/image282.png"/><Relationship Id="rId1" Type="http://schemas.openxmlformats.org/officeDocument/2006/relationships/slideLayout" Target="../slideLayouts/slideLayout7.xml"/><Relationship Id="rId6" Type="http://schemas.openxmlformats.org/officeDocument/2006/relationships/image" Target="../media/image272.png"/><Relationship Id="rId11" Type="http://schemas.openxmlformats.org/officeDocument/2006/relationships/image" Target="../media/image277.png"/><Relationship Id="rId5" Type="http://schemas.openxmlformats.org/officeDocument/2006/relationships/image" Target="../media/image271.png"/><Relationship Id="rId15" Type="http://schemas.openxmlformats.org/officeDocument/2006/relationships/image" Target="../media/image281.png"/><Relationship Id="rId10" Type="http://schemas.openxmlformats.org/officeDocument/2006/relationships/image" Target="../media/image276.png"/><Relationship Id="rId4" Type="http://schemas.openxmlformats.org/officeDocument/2006/relationships/image" Target="../media/image270.png"/><Relationship Id="rId9" Type="http://schemas.openxmlformats.org/officeDocument/2006/relationships/image" Target="../media/image275.png"/><Relationship Id="rId14" Type="http://schemas.openxmlformats.org/officeDocument/2006/relationships/image" Target="../media/image280.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9.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jpeg"/><Relationship Id="rId10" Type="http://schemas.openxmlformats.org/officeDocument/2006/relationships/image" Target="../media/image45.png"/><Relationship Id="rId4" Type="http://schemas.openxmlformats.org/officeDocument/2006/relationships/image" Target="../media/image3.png"/><Relationship Id="rId9"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0BCFC-B2A8-919C-EC2C-F369F7C30D32}"/>
            </a:ext>
          </a:extLst>
        </p:cNvPr>
        <p:cNvGrpSpPr/>
        <p:nvPr/>
      </p:nvGrpSpPr>
      <p:grpSpPr>
        <a:xfrm>
          <a:off x="0" y="0"/>
          <a:ext cx="0" cy="0"/>
          <a:chOff x="0" y="0"/>
          <a:chExt cx="0" cy="0"/>
        </a:xfrm>
      </p:grpSpPr>
      <p:pic>
        <p:nvPicPr>
          <p:cNvPr id="13" name="Picture 12" descr="A white letters on a black background&#10;&#10;Description automatically generated">
            <a:extLst>
              <a:ext uri="{FF2B5EF4-FFF2-40B4-BE49-F238E27FC236}">
                <a16:creationId xmlns:a16="http://schemas.microsoft.com/office/drawing/2014/main" id="{0735FD54-0A86-1073-E6C9-30F6999AFF7B}"/>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2A61885F-8582-F21C-5C1C-2644560583F1}"/>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A12B308C-73FD-627D-3C1F-F45B4F217139}"/>
              </a:ext>
            </a:extLst>
          </p:cNvPr>
          <p:cNvPicPr>
            <a:picLocks noChangeAspect="1"/>
          </p:cNvPicPr>
          <p:nvPr/>
        </p:nvPicPr>
        <p:blipFill>
          <a:blip r:embed="rId4"/>
          <a:srcRect b="7563"/>
          <a:stretch/>
        </p:blipFill>
        <p:spPr>
          <a:xfrm>
            <a:off x="2386446" y="0"/>
            <a:ext cx="7419108" cy="6858000"/>
          </a:xfrm>
          <a:prstGeom prst="rect">
            <a:avLst/>
          </a:prstGeom>
        </p:spPr>
      </p:pic>
    </p:spTree>
    <p:extLst>
      <p:ext uri="{BB962C8B-B14F-4D97-AF65-F5344CB8AC3E}">
        <p14:creationId xmlns:p14="http://schemas.microsoft.com/office/powerpoint/2010/main" val="1958376649"/>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11" name="Google Shape;89;p1">
            <a:extLst>
              <a:ext uri="{FF2B5EF4-FFF2-40B4-BE49-F238E27FC236}">
                <a16:creationId xmlns:a16="http://schemas.microsoft.com/office/drawing/2014/main" id="{1CB67C2C-331B-4426-AB1D-F5CB342BDEF3}"/>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7" name="Picture 6">
            <a:extLst>
              <a:ext uri="{FF2B5EF4-FFF2-40B4-BE49-F238E27FC236}">
                <a16:creationId xmlns:a16="http://schemas.microsoft.com/office/drawing/2014/main" id="{9D4E391A-DB7D-2A34-A489-202C83605803}"/>
              </a:ext>
            </a:extLst>
          </p:cNvPr>
          <p:cNvPicPr>
            <a:picLocks noChangeAspect="1"/>
          </p:cNvPicPr>
          <p:nvPr/>
        </p:nvPicPr>
        <p:blipFill rotWithShape="1">
          <a:blip r:embed="rId3"/>
          <a:srcRect t="4336" b="28891"/>
          <a:stretch/>
        </p:blipFill>
        <p:spPr>
          <a:xfrm>
            <a:off x="451333" y="1266573"/>
            <a:ext cx="2141457" cy="2022108"/>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sp>
        <p:nvSpPr>
          <p:cNvPr id="15" name="TextBox 14">
            <a:extLst>
              <a:ext uri="{FF2B5EF4-FFF2-40B4-BE49-F238E27FC236}">
                <a16:creationId xmlns:a16="http://schemas.microsoft.com/office/drawing/2014/main" id="{DE875891-EB05-6FF9-4788-F4B099373304}"/>
              </a:ext>
            </a:extLst>
          </p:cNvPr>
          <p:cNvSpPr txBox="1"/>
          <p:nvPr/>
        </p:nvSpPr>
        <p:spPr>
          <a:xfrm>
            <a:off x="293306" y="3545497"/>
            <a:ext cx="5027029" cy="200054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2200" b="1" i="1" u="none" strike="noStrike" kern="1200" cap="none" spc="0" normalizeH="0" baseline="0" noProof="0">
                <a:ln>
                  <a:noFill/>
                </a:ln>
                <a:solidFill>
                  <a:srgbClr val="FF0000"/>
                </a:solidFill>
                <a:effectLst/>
                <a:uLnTx/>
                <a:uFillTx/>
                <a:latin typeface="Helvetica Neue Light" panose="02000403000000020004"/>
                <a:ea typeface="+mn-ea"/>
                <a:cs typeface="+mn-cs"/>
              </a:rPr>
              <a:t> </a:t>
            </a:r>
            <a:endParaRPr kumimoji="0" lang="en-US" sz="18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Proteins bind target reversibly.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Most therapeutics still suffer from low tumor retention and high off-target toxicity.</a:t>
            </a: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1" u="none" strike="noStrike" kern="1200" cap="none" spc="0" normalizeH="0" baseline="0" noProof="0">
              <a:ln>
                <a:noFill/>
              </a:ln>
              <a:solidFill>
                <a:srgbClr val="404040"/>
              </a:solidFill>
              <a:effectLst/>
              <a:uLnTx/>
              <a:uFillTx/>
              <a:latin typeface="Helvetica Neue Light" panose="02000403000000020004"/>
              <a:ea typeface="+mn-ea"/>
              <a:cs typeface="+mn-cs"/>
            </a:endParaRPr>
          </a:p>
        </p:txBody>
      </p:sp>
      <p:sp>
        <p:nvSpPr>
          <p:cNvPr id="3" name="TextBox 2">
            <a:extLst>
              <a:ext uri="{FF2B5EF4-FFF2-40B4-BE49-F238E27FC236}">
                <a16:creationId xmlns:a16="http://schemas.microsoft.com/office/drawing/2014/main" id="{48D40288-D275-EB70-149D-A93FA9B69D3C}"/>
              </a:ext>
            </a:extLst>
          </p:cNvPr>
          <p:cNvSpPr txBox="1"/>
          <p:nvPr/>
        </p:nvSpPr>
        <p:spPr>
          <a:xfrm>
            <a:off x="4006930" y="316424"/>
            <a:ext cx="6455766"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a:ln>
                  <a:noFill/>
                </a:ln>
                <a:solidFill>
                  <a:prstClr val="white"/>
                </a:solidFill>
                <a:effectLst/>
                <a:uLnTx/>
                <a:uFillTx/>
                <a:latin typeface="Helvetica Neue Light" panose="02000403000000020004"/>
                <a:ea typeface="+mn-ea"/>
                <a:cs typeface="+mn-cs"/>
              </a:rPr>
              <a:t>Pioneering Covalent Biologics</a:t>
            </a:r>
          </a:p>
        </p:txBody>
      </p:sp>
      <p:sp>
        <p:nvSpPr>
          <p:cNvPr id="4" name="TextBox 3">
            <a:extLst>
              <a:ext uri="{FF2B5EF4-FFF2-40B4-BE49-F238E27FC236}">
                <a16:creationId xmlns:a16="http://schemas.microsoft.com/office/drawing/2014/main" id="{022940F7-C63A-641C-EF68-ED2617AD2343}"/>
              </a:ext>
            </a:extLst>
          </p:cNvPr>
          <p:cNvSpPr txBox="1"/>
          <p:nvPr/>
        </p:nvSpPr>
        <p:spPr>
          <a:xfrm>
            <a:off x="5825775" y="5261223"/>
            <a:ext cx="5515825" cy="193899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endParaRPr kumimoji="0" lang="en-US" sz="2000" b="1"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$100M in Series A lead by Life Sciences Group of J.P. Morgan Private Capital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2025 Collaboration with Vertex Pharmaceuticals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4"/>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D3FB9A3-DDEF-F8D9-A7AD-0D0579105339}"/>
              </a:ext>
            </a:extLst>
          </p:cNvPr>
          <p:cNvSpPr txBox="1"/>
          <p:nvPr/>
        </p:nvSpPr>
        <p:spPr>
          <a:xfrm>
            <a:off x="2904206" y="1900927"/>
            <a:ext cx="2339928"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Lei Wang,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Inventor,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Professor, Pharmaceutic Chemistry at UCSF</a:t>
            </a:r>
          </a:p>
        </p:txBody>
      </p:sp>
      <p:sp>
        <p:nvSpPr>
          <p:cNvPr id="26" name="TextBox 25">
            <a:extLst>
              <a:ext uri="{FF2B5EF4-FFF2-40B4-BE49-F238E27FC236}">
                <a16:creationId xmlns:a16="http://schemas.microsoft.com/office/drawing/2014/main" id="{22B59BEC-E4DC-C277-93D9-CBDAA321385C}"/>
              </a:ext>
            </a:extLst>
          </p:cNvPr>
          <p:cNvSpPr txBox="1"/>
          <p:nvPr/>
        </p:nvSpPr>
        <p:spPr>
          <a:xfrm>
            <a:off x="5723606" y="2661975"/>
            <a:ext cx="6243637"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Helvetica Neue Light"/>
                <a:ea typeface="+mn-ea"/>
                <a:cs typeface="Segoe UI"/>
              </a:rPr>
              <a:t>SOLUTION: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New generation of covalent ‘War-</a:t>
            </a:r>
            <a:r>
              <a:rPr kumimoji="0" lang="en-US" sz="2000" b="0" i="0" u="none" strike="noStrike" kern="1200" cap="none" spc="0" normalizeH="0" baseline="0" noProof="0" err="1">
                <a:ln>
                  <a:noFill/>
                </a:ln>
                <a:solidFill>
                  <a:prstClr val="black"/>
                </a:solidFill>
                <a:effectLst/>
                <a:uLnTx/>
                <a:uFillTx/>
                <a:latin typeface="Helvetica Neue Light" panose="02000403000000020004"/>
                <a:ea typeface="+mn-ea"/>
                <a:cs typeface="+mn-cs"/>
              </a:rPr>
              <a:t>Lock</a:t>
            </a:r>
            <a:r>
              <a:rPr kumimoji="0" lang="en-US" sz="2000" b="0" i="0" u="none" strike="noStrike" kern="1200" cap="none" spc="0" normalizeH="0" baseline="30000" noProof="0" err="1">
                <a:ln>
                  <a:noFill/>
                </a:ln>
                <a:solidFill>
                  <a:prstClr val="black"/>
                </a:solidFill>
                <a:effectLst/>
                <a:uLnTx/>
                <a:uFillTx/>
                <a:latin typeface="Helvetica Neue Light" panose="02000403000000020004"/>
                <a:ea typeface="+mn-ea"/>
                <a:cs typeface="+mn-cs"/>
              </a:rPr>
              <a:t>TM</a:t>
            </a: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 biologics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Proprietary unnatural amino acids.</a:t>
            </a:r>
            <a:r>
              <a:rPr kumimoji="0" lang="en-US" sz="2000" b="0" i="0" u="none" strike="noStrike" kern="1200" cap="none" spc="0" normalizeH="0" baseline="0" noProof="0">
                <a:ln>
                  <a:noFill/>
                </a:ln>
                <a:solidFill>
                  <a:prstClr val="black"/>
                </a:solidFill>
                <a:effectLst/>
                <a:uLnTx/>
                <a:uFillTx/>
                <a:latin typeface="Helvetica Neue Light"/>
                <a:ea typeface="+mn-ea"/>
                <a:cs typeface="Segoe UI"/>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Protein drugs derived from the platform can be modified to incorporate various payloads, creating antibody-drug conjugates (ADCs) or radioligand therapies (RLTs) with specific target tissue delivery, without the need for half-life extension engineering.</a:t>
            </a:r>
            <a:r>
              <a:rPr kumimoji="0" lang="en-US" sz="2000" b="0" i="0" u="none" strike="noStrike" kern="1200" cap="none" spc="0" normalizeH="0" baseline="30000" noProof="0">
                <a:ln>
                  <a:noFill/>
                </a:ln>
                <a:solidFill>
                  <a:prstClr val="black"/>
                </a:solidFill>
                <a:effectLst/>
                <a:uLnTx/>
                <a:uFillTx/>
                <a:latin typeface="Helvetica Neue Light" panose="02000403000000020004"/>
                <a:ea typeface="+mn-ea"/>
                <a:cs typeface="+mn-cs"/>
                <a:hlinkClick r:id="rId5"/>
              </a:rPr>
              <a:t>1</a:t>
            </a:r>
            <a:endParaRPr kumimoji="0" lang="en-US" sz="2000" b="0" i="0" u="none" strike="noStrike" kern="1200" cap="none" spc="0" normalizeH="0" baseline="30000" noProof="0">
              <a:ln>
                <a:noFill/>
              </a:ln>
              <a:solidFill>
                <a:prstClr val="black"/>
              </a:solidFill>
              <a:effectLst/>
              <a:uLnTx/>
              <a:uFillTx/>
              <a:latin typeface="Helvetica Neue Light" panose="02000403000000020004"/>
              <a:ea typeface="+mn-ea"/>
              <a:cs typeface="Segoe UI"/>
            </a:endParaRPr>
          </a:p>
        </p:txBody>
      </p:sp>
      <p:sp>
        <p:nvSpPr>
          <p:cNvPr id="6" name="TextBox 5">
            <a:extLst>
              <a:ext uri="{FF2B5EF4-FFF2-40B4-BE49-F238E27FC236}">
                <a16:creationId xmlns:a16="http://schemas.microsoft.com/office/drawing/2014/main" id="{B1E60BEF-AD7A-CF4C-9ADB-82A0F07E801E}"/>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2025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pic>
        <p:nvPicPr>
          <p:cNvPr id="5" name="Picture 4">
            <a:extLst>
              <a:ext uri="{FF2B5EF4-FFF2-40B4-BE49-F238E27FC236}">
                <a16:creationId xmlns:a16="http://schemas.microsoft.com/office/drawing/2014/main" id="{3CAFB9C0-2344-BDF9-05AE-E1F4F300CE79}"/>
              </a:ext>
            </a:extLst>
          </p:cNvPr>
          <p:cNvPicPr>
            <a:picLocks noChangeAspect="1"/>
          </p:cNvPicPr>
          <p:nvPr/>
        </p:nvPicPr>
        <p:blipFill rotWithShape="1">
          <a:blip r:embed="rId6"/>
          <a:srcRect l="15841" t="22839" r="15968" b="25638"/>
          <a:stretch/>
        </p:blipFill>
        <p:spPr>
          <a:xfrm>
            <a:off x="136289" y="56857"/>
            <a:ext cx="2763394" cy="1090939"/>
          </a:xfrm>
          <a:prstGeom prst="rect">
            <a:avLst/>
          </a:prstGeom>
        </p:spPr>
      </p:pic>
      <p:pic>
        <p:nvPicPr>
          <p:cNvPr id="10" name="Picture 9">
            <a:extLst>
              <a:ext uri="{FF2B5EF4-FFF2-40B4-BE49-F238E27FC236}">
                <a16:creationId xmlns:a16="http://schemas.microsoft.com/office/drawing/2014/main" id="{C7051C5D-84F9-6454-8A91-73F0D3596986}"/>
              </a:ext>
            </a:extLst>
          </p:cNvPr>
          <p:cNvPicPr>
            <a:picLocks noChangeAspect="1"/>
          </p:cNvPicPr>
          <p:nvPr/>
        </p:nvPicPr>
        <p:blipFill>
          <a:blip r:embed="rId7"/>
          <a:stretch>
            <a:fillRect/>
          </a:stretch>
        </p:blipFill>
        <p:spPr>
          <a:xfrm>
            <a:off x="11341602" y="5997625"/>
            <a:ext cx="850397" cy="850397"/>
          </a:xfrm>
          <a:prstGeom prst="rect">
            <a:avLst/>
          </a:prstGeom>
        </p:spPr>
      </p:pic>
      <p:pic>
        <p:nvPicPr>
          <p:cNvPr id="8" name="Picture 7">
            <a:extLst>
              <a:ext uri="{FF2B5EF4-FFF2-40B4-BE49-F238E27FC236}">
                <a16:creationId xmlns:a16="http://schemas.microsoft.com/office/drawing/2014/main" id="{138CEE3A-57AA-3D46-D865-09A352874591}"/>
              </a:ext>
            </a:extLst>
          </p:cNvPr>
          <p:cNvPicPr>
            <a:picLocks noChangeAspect="1"/>
          </p:cNvPicPr>
          <p:nvPr/>
        </p:nvPicPr>
        <p:blipFill>
          <a:blip r:embed="rId8"/>
          <a:stretch>
            <a:fillRect/>
          </a:stretch>
        </p:blipFill>
        <p:spPr>
          <a:xfrm>
            <a:off x="5635618" y="1332719"/>
            <a:ext cx="6398127" cy="1283094"/>
          </a:xfrm>
          <a:prstGeom prst="rect">
            <a:avLst/>
          </a:prstGeom>
        </p:spPr>
      </p:pic>
      <p:sp>
        <p:nvSpPr>
          <p:cNvPr id="23" name="TextBox 22">
            <a:extLst>
              <a:ext uri="{FF2B5EF4-FFF2-40B4-BE49-F238E27FC236}">
                <a16:creationId xmlns:a16="http://schemas.microsoft.com/office/drawing/2014/main" id="{B9A82D09-F130-46CF-4078-198A0852DF18}"/>
              </a:ext>
            </a:extLst>
          </p:cNvPr>
          <p:cNvSpPr txBox="1"/>
          <p:nvPr/>
        </p:nvSpPr>
        <p:spPr>
          <a:xfrm>
            <a:off x="11103554" y="547710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cxnSp>
        <p:nvCxnSpPr>
          <p:cNvPr id="14" name="Straight Connector 13">
            <a:extLst>
              <a:ext uri="{FF2B5EF4-FFF2-40B4-BE49-F238E27FC236}">
                <a16:creationId xmlns:a16="http://schemas.microsoft.com/office/drawing/2014/main" id="{453445EB-6F91-7516-29CE-5AD774318282}"/>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960118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5D803-ED29-B327-4ED8-945396D90A74}"/>
            </a:ext>
          </a:extLst>
        </p:cNvPr>
        <p:cNvGrpSpPr/>
        <p:nvPr/>
      </p:nvGrpSpPr>
      <p:grpSpPr>
        <a:xfrm>
          <a:off x="0" y="0"/>
          <a:ext cx="0" cy="0"/>
          <a:chOff x="0" y="0"/>
          <a:chExt cx="0" cy="0"/>
        </a:xfrm>
      </p:grpSpPr>
      <p:sp>
        <p:nvSpPr>
          <p:cNvPr id="9" name="Google Shape;89;p1">
            <a:extLst>
              <a:ext uri="{FF2B5EF4-FFF2-40B4-BE49-F238E27FC236}">
                <a16:creationId xmlns:a16="http://schemas.microsoft.com/office/drawing/2014/main" id="{7A97DD08-73C3-7D90-CF34-15174015D6CE}"/>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6" name="Picture 5">
            <a:extLst>
              <a:ext uri="{FF2B5EF4-FFF2-40B4-BE49-F238E27FC236}">
                <a16:creationId xmlns:a16="http://schemas.microsoft.com/office/drawing/2014/main" id="{02C85FBE-67AF-555C-C314-600D60098DF9}"/>
              </a:ext>
            </a:extLst>
          </p:cNvPr>
          <p:cNvPicPr>
            <a:picLocks noChangeAspect="1"/>
          </p:cNvPicPr>
          <p:nvPr/>
        </p:nvPicPr>
        <p:blipFill>
          <a:blip r:embed="rId3"/>
          <a:stretch>
            <a:fillRect/>
          </a:stretch>
        </p:blipFill>
        <p:spPr>
          <a:xfrm>
            <a:off x="9706694" y="2103070"/>
            <a:ext cx="2109562" cy="1047947"/>
          </a:xfrm>
          <a:prstGeom prst="rect">
            <a:avLst/>
          </a:prstGeom>
          <a:ln>
            <a:solidFill>
              <a:schemeClr val="tx1"/>
            </a:solidFill>
          </a:ln>
        </p:spPr>
      </p:pic>
      <p:sp>
        <p:nvSpPr>
          <p:cNvPr id="20" name="Oval 19">
            <a:extLst>
              <a:ext uri="{FF2B5EF4-FFF2-40B4-BE49-F238E27FC236}">
                <a16:creationId xmlns:a16="http://schemas.microsoft.com/office/drawing/2014/main" id="{F6D81626-DC60-3C34-A56B-96B01BED6851}"/>
              </a:ext>
            </a:extLst>
          </p:cNvPr>
          <p:cNvSpPr/>
          <p:nvPr/>
        </p:nvSpPr>
        <p:spPr>
          <a:xfrm>
            <a:off x="456387" y="1332274"/>
            <a:ext cx="1993699" cy="189783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TextBox 20">
            <a:extLst>
              <a:ext uri="{FF2B5EF4-FFF2-40B4-BE49-F238E27FC236}">
                <a16:creationId xmlns:a16="http://schemas.microsoft.com/office/drawing/2014/main" id="{9D55BC98-9CB8-851C-BA5D-8BD7EAE3988C}"/>
              </a:ext>
            </a:extLst>
          </p:cNvPr>
          <p:cNvSpPr txBox="1"/>
          <p:nvPr/>
        </p:nvSpPr>
        <p:spPr>
          <a:xfrm>
            <a:off x="2645716" y="1580070"/>
            <a:ext cx="2782424" cy="215443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lt"/>
                <a:cs typeface="+mn-lt"/>
              </a:rPr>
              <a:t>Jim Wells,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Helvetica Neue Light"/>
                <a:ea typeface="+mn-ea"/>
                <a:cs typeface="Calibri"/>
              </a:rPr>
              <a:t>Co-Founder,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Calibri"/>
              </a:rPr>
              <a:t>Founding Director, Small Molecule Discovery Center (SMDC)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Calibri"/>
              </a:rPr>
              <a:t>Director, Antibiome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lt"/>
                <a:cs typeface="+mn-lt"/>
              </a:rPr>
              <a:t>UCSF Innovator</a:t>
            </a:r>
            <a:endParaRPr kumimoji="0" lang="en-US" sz="16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0070C0"/>
              </a:solidFill>
              <a:effectLst/>
              <a:uLnTx/>
              <a:uFillTx/>
              <a:latin typeface="Helvetica Neue Light"/>
              <a:ea typeface="+mn-ea"/>
              <a:cs typeface="Calibri"/>
            </a:endParaRPr>
          </a:p>
        </p:txBody>
      </p:sp>
      <p:sp>
        <p:nvSpPr>
          <p:cNvPr id="15" name="TextBox 14">
            <a:extLst>
              <a:ext uri="{FF2B5EF4-FFF2-40B4-BE49-F238E27FC236}">
                <a16:creationId xmlns:a16="http://schemas.microsoft.com/office/drawing/2014/main" id="{F1B0CAD4-AB41-022E-6611-DAAB087D9678}"/>
              </a:ext>
            </a:extLst>
          </p:cNvPr>
          <p:cNvSpPr txBox="1"/>
          <p:nvPr/>
        </p:nvSpPr>
        <p:spPr>
          <a:xfrm>
            <a:off x="250195" y="3534408"/>
            <a:ext cx="5098466" cy="289310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2000" b="1" i="1" u="none" strike="noStrike" kern="1200" cap="none" spc="0" normalizeH="0" baseline="0" noProof="0">
                <a:ln>
                  <a:noFill/>
                </a:ln>
                <a:solidFill>
                  <a:srgbClr val="FF0000"/>
                </a:solidFill>
                <a:effectLst/>
                <a:uLnTx/>
                <a:uFillTx/>
                <a:latin typeface="Helvetica Neue Light" panose="02000403000000020004"/>
                <a:ea typeface="+mn-ea"/>
                <a:cs typeface="+mn-cs"/>
              </a:rPr>
              <a:t> </a:t>
            </a:r>
            <a:endParaRPr kumimoji="0" lang="en-US" sz="2000" b="0" i="0" u="none" strike="noStrike" kern="1200" cap="none" spc="0" normalizeH="0" baseline="0" noProof="0">
              <a:ln>
                <a:noFill/>
              </a:ln>
              <a:solidFill>
                <a:srgbClr val="000000"/>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mn-ea"/>
                <a:cs typeface="Arial"/>
              </a:rPr>
              <a:t>1</a:t>
            </a:r>
            <a:r>
              <a:rPr kumimoji="0" lang="en-US" sz="1800" b="0" i="0" u="none" strike="noStrike" kern="1200" cap="none" spc="0" normalizeH="0" baseline="30000" noProof="0">
                <a:ln>
                  <a:noFill/>
                </a:ln>
                <a:solidFill>
                  <a:prstClr val="black"/>
                </a:solidFill>
                <a:effectLst/>
                <a:uLnTx/>
                <a:uFillTx/>
                <a:latin typeface="Helvetica Neue Light"/>
                <a:ea typeface="+mn-ea"/>
                <a:cs typeface="Arial"/>
              </a:rPr>
              <a:t>st</a:t>
            </a:r>
            <a:r>
              <a:rPr kumimoji="0" lang="en-US" sz="1800" b="0" i="0" u="none" strike="noStrike" kern="1200" cap="none" spc="0" normalizeH="0" baseline="0" noProof="0">
                <a:ln>
                  <a:noFill/>
                </a:ln>
                <a:solidFill>
                  <a:prstClr val="black"/>
                </a:solidFill>
                <a:effectLst/>
                <a:uLnTx/>
                <a:uFillTx/>
                <a:latin typeface="Helvetica Neue Light"/>
                <a:ea typeface="+mn-ea"/>
                <a:cs typeface="Arial"/>
              </a:rPr>
              <a:t> generation protein degradation approaches target intracellular proteins only</a:t>
            </a:r>
            <a:endParaRPr kumimoji="0" lang="en-US" sz="1800" b="0" i="0" u="none" strike="noStrike" kern="1200" cap="none" spc="0" normalizeH="0" baseline="0" noProof="0">
              <a:ln>
                <a:noFill/>
              </a:ln>
              <a:solidFill>
                <a:prstClr val="black"/>
              </a:solidFill>
              <a:effectLst/>
              <a:uLnTx/>
              <a:uFillTx/>
              <a:latin typeface="Helvetica Neue Light"/>
              <a:ea typeface="+mn-ea"/>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mn-ea"/>
                <a:cs typeface="Arial"/>
              </a:rPr>
              <a:t>40% of the proteome is unaccounted for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212121"/>
                </a:solidFill>
                <a:effectLst/>
                <a:highlight>
                  <a:srgbClr val="FFFFFF"/>
                </a:highlight>
                <a:uLnTx/>
                <a:uFillTx/>
                <a:latin typeface="Helvetica Neue Light" panose="02000403000000020004"/>
                <a:ea typeface="+mn-ea"/>
                <a:cs typeface="+mn-cs"/>
              </a:rPr>
              <a:t>Need tissue-selective therapies that localize degradation to disease tissue, sparing healthy tissue and increasing the therapeutic index for strong durable efficacy and valuable combinations</a:t>
            </a:r>
            <a:endPar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Wingdings,Sans-Serif" panose="020B0604020202020204" pitchFamily="34" charset="0"/>
              <a:buChar char="§"/>
              <a:tabLst/>
              <a:defRPr/>
            </a:pPr>
            <a:endParaRPr kumimoji="0" lang="en-US" sz="1800" b="0" i="0" u="none" strike="noStrike" kern="1200" cap="none" spc="0" normalizeH="0" baseline="0" noProof="0">
              <a:ln>
                <a:noFill/>
              </a:ln>
              <a:solidFill>
                <a:prstClr val="black"/>
              </a:solidFill>
              <a:effectLst/>
              <a:highlight>
                <a:srgbClr val="FFFF00"/>
              </a:highlight>
              <a:uLnTx/>
              <a:uFillTx/>
              <a:latin typeface="Helvetica Neue Light"/>
              <a:ea typeface="+mn-ea"/>
              <a:cs typeface="Calibri" panose="020F0502020204030204"/>
            </a:endParaRPr>
          </a:p>
        </p:txBody>
      </p:sp>
      <p:pic>
        <p:nvPicPr>
          <p:cNvPr id="11" name="Picture 10">
            <a:extLst>
              <a:ext uri="{FF2B5EF4-FFF2-40B4-BE49-F238E27FC236}">
                <a16:creationId xmlns:a16="http://schemas.microsoft.com/office/drawing/2014/main" id="{8CFF46A7-0AB5-EC5E-9DDB-E772518AD111}"/>
              </a:ext>
            </a:extLst>
          </p:cNvPr>
          <p:cNvPicPr>
            <a:picLocks noChangeAspect="1"/>
          </p:cNvPicPr>
          <p:nvPr/>
        </p:nvPicPr>
        <p:blipFill>
          <a:blip r:embed="rId4"/>
          <a:stretch>
            <a:fillRect/>
          </a:stretch>
        </p:blipFill>
        <p:spPr>
          <a:xfrm>
            <a:off x="11333202" y="6007602"/>
            <a:ext cx="850397" cy="850397"/>
          </a:xfrm>
          <a:prstGeom prst="rect">
            <a:avLst/>
          </a:prstGeom>
        </p:spPr>
      </p:pic>
      <p:sp>
        <p:nvSpPr>
          <p:cNvPr id="3" name="TextBox 2">
            <a:extLst>
              <a:ext uri="{FF2B5EF4-FFF2-40B4-BE49-F238E27FC236}">
                <a16:creationId xmlns:a16="http://schemas.microsoft.com/office/drawing/2014/main" id="{492D475A-D077-3D9F-59F8-9BE3B19B1822}"/>
              </a:ext>
            </a:extLst>
          </p:cNvPr>
          <p:cNvSpPr txBox="1"/>
          <p:nvPr/>
        </p:nvSpPr>
        <p:spPr>
          <a:xfrm>
            <a:off x="3595011" y="174248"/>
            <a:ext cx="6525300" cy="89255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a:ln>
                  <a:noFill/>
                </a:ln>
                <a:solidFill>
                  <a:prstClr val="white"/>
                </a:solidFill>
                <a:effectLst/>
                <a:uLnTx/>
                <a:uFillTx/>
                <a:latin typeface="Helvetica Neue Light"/>
                <a:ea typeface="+mn-lt"/>
                <a:cs typeface="+mn-lt"/>
              </a:rPr>
              <a:t>Expanding Protein Degradation to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a:ln>
                  <a:noFill/>
                </a:ln>
                <a:solidFill>
                  <a:prstClr val="white"/>
                </a:solidFill>
                <a:effectLst/>
                <a:uLnTx/>
                <a:uFillTx/>
                <a:latin typeface="Helvetica Neue Light"/>
                <a:ea typeface="+mn-lt"/>
                <a:cs typeface="+mn-lt"/>
              </a:rPr>
              <a:t>Extracellular Membrane and Soluble Targets</a:t>
            </a:r>
            <a:endParaRPr kumimoji="0" lang="en-US" sz="2600" b="1" i="0" u="none" strike="noStrike" kern="1200" cap="none" spc="0" normalizeH="0" baseline="0" noProof="0">
              <a:ln>
                <a:noFill/>
              </a:ln>
              <a:solidFill>
                <a:prstClr val="white"/>
              </a:solidFill>
              <a:effectLst/>
              <a:uLnTx/>
              <a:uFillTx/>
              <a:latin typeface="Helvetica Neue Light"/>
              <a:ea typeface="+mn-ea"/>
              <a:cs typeface="+mn-cs"/>
            </a:endParaRPr>
          </a:p>
        </p:txBody>
      </p:sp>
      <p:sp>
        <p:nvSpPr>
          <p:cNvPr id="4" name="TextBox 3">
            <a:extLst>
              <a:ext uri="{FF2B5EF4-FFF2-40B4-BE49-F238E27FC236}">
                <a16:creationId xmlns:a16="http://schemas.microsoft.com/office/drawing/2014/main" id="{7E37FCF9-0542-3288-FF96-AE55CF2E56A3}"/>
              </a:ext>
            </a:extLst>
          </p:cNvPr>
          <p:cNvSpPr txBox="1"/>
          <p:nvPr/>
        </p:nvSpPr>
        <p:spPr>
          <a:xfrm>
            <a:off x="5776558" y="5318089"/>
            <a:ext cx="5450241" cy="175432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endParaRPr kumimoji="0" lang="en-US" sz="2000" b="1"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Demonstrated POC for soluble and membrane targets, including GPCRs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Raised $107M Series B in 2026 to advance multiple programs into the clinic</a:t>
            </a:r>
            <a:endParaRPr kumimoji="0" lang="en-US" sz="18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1" u="none" strike="noStrike" kern="1200" cap="none" spc="0" normalizeH="0" baseline="0" noProof="0">
              <a:ln>
                <a:noFill/>
              </a:ln>
              <a:solidFill>
                <a:prstClr val="black"/>
              </a:solidFill>
              <a:effectLst/>
              <a:uLnTx/>
              <a:uFillTx/>
              <a:latin typeface="Helvetica Neue Light" panose="02000403000000020004"/>
              <a:ea typeface="+mn-ea"/>
              <a:cs typeface="+mn-cs"/>
            </a:endParaRPr>
          </a:p>
        </p:txBody>
      </p:sp>
      <p:sp>
        <p:nvSpPr>
          <p:cNvPr id="23" name="TextBox 22">
            <a:extLst>
              <a:ext uri="{FF2B5EF4-FFF2-40B4-BE49-F238E27FC236}">
                <a16:creationId xmlns:a16="http://schemas.microsoft.com/office/drawing/2014/main" id="{7F799AAE-39A5-0E3E-C396-4DA04049DC35}"/>
              </a:ext>
            </a:extLst>
          </p:cNvPr>
          <p:cNvSpPr txBox="1"/>
          <p:nvPr/>
        </p:nvSpPr>
        <p:spPr>
          <a:xfrm>
            <a:off x="642940" y="1667573"/>
            <a:ext cx="1637188" cy="138499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srgbClr val="FF0000"/>
                </a:solidFill>
                <a:effectLst/>
                <a:uLnTx/>
                <a:uFillTx/>
                <a:latin typeface="Aptos" panose="02110004020202020204"/>
                <a:ea typeface="+mn-lt"/>
                <a:cs typeface="+mn-lt"/>
              </a:rPr>
              <a:t>INSERT</a:t>
            </a:r>
            <a:endParaRPr kumimoji="0" lang="en-US" sz="1600" b="0" i="1" u="none" strike="noStrike" kern="1200" cap="none" spc="0" normalizeH="0" baseline="0" noProof="0">
              <a:ln>
                <a:noFill/>
              </a:ln>
              <a:solidFill>
                <a:srgbClr val="000000"/>
              </a:solidFill>
              <a:effectLst/>
              <a:uLnTx/>
              <a:uFillTx/>
              <a:latin typeface="Helvetica Neue Light" panose="02000403000000020004"/>
              <a:ea typeface="+mn-lt"/>
              <a:cs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000000"/>
                </a:solidFill>
                <a:effectLst/>
                <a:uLnTx/>
                <a:uFillTx/>
                <a:latin typeface="Helvetica Neue Light" panose="02000403000000020004"/>
                <a:ea typeface="+mn-lt"/>
                <a:cs typeface="+mn-lt"/>
              </a:rPr>
              <a:t>UCSF</a:t>
            </a:r>
            <a:r>
              <a:rPr kumimoji="0" lang="en-US" sz="1600" b="0" i="1" u="none" strike="noStrike" kern="1200" cap="none" spc="0" normalizeH="0" baseline="0" noProof="0">
                <a:ln>
                  <a:noFill/>
                </a:ln>
                <a:solidFill>
                  <a:prstClr val="black"/>
                </a:solidFill>
                <a:effectLst/>
                <a:uLnTx/>
                <a:uFillTx/>
                <a:latin typeface="Helvetica Neue Light" panose="020004030000000200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prstClr val="black"/>
                </a:solidFill>
                <a:effectLst/>
                <a:uLnTx/>
                <a:uFillTx/>
                <a:latin typeface="Helvetica Neue Light" panose="02000403000000020004"/>
                <a:ea typeface="+mn-ea"/>
                <a:cs typeface="+mn-cs"/>
              </a:rPr>
              <a:t>Founder/Co-Founder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prstClr val="black"/>
                </a:solidFill>
                <a:effectLst/>
                <a:uLnTx/>
                <a:uFillTx/>
                <a:latin typeface="Helvetica Neue Light" panose="02000403000000020004"/>
                <a:ea typeface="+mn-ea"/>
                <a:cs typeface="+mn-cs"/>
              </a:rPr>
              <a:t>Image </a:t>
            </a:r>
          </a:p>
        </p:txBody>
      </p:sp>
      <p:sp>
        <p:nvSpPr>
          <p:cNvPr id="5" name="TextBox 4">
            <a:extLst>
              <a:ext uri="{FF2B5EF4-FFF2-40B4-BE49-F238E27FC236}">
                <a16:creationId xmlns:a16="http://schemas.microsoft.com/office/drawing/2014/main" id="{79697A8D-A01E-F931-34E8-1A712715BB32}"/>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pic>
        <p:nvPicPr>
          <p:cNvPr id="13" name="Picture 12" descr="A white letters on a black background&#10;&#10;Description automatically generated">
            <a:extLst>
              <a:ext uri="{FF2B5EF4-FFF2-40B4-BE49-F238E27FC236}">
                <a16:creationId xmlns:a16="http://schemas.microsoft.com/office/drawing/2014/main" id="{F6125EE3-2135-6ACC-770B-C2EC3E3DD61C}"/>
              </a:ext>
            </a:extLst>
          </p:cNvPr>
          <p:cNvPicPr>
            <a:picLocks noChangeAspect="1"/>
          </p:cNvPicPr>
          <p:nvPr/>
        </p:nvPicPr>
        <p:blipFill>
          <a:blip r:embed="rId5"/>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E1FEF2E6-BCBC-2028-F0BC-E7D6746C958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382C628-A697-F6CA-61C3-53C8F2DFFE49}"/>
              </a:ext>
            </a:extLst>
          </p:cNvPr>
          <p:cNvSpPr txBox="1"/>
          <p:nvPr/>
        </p:nvSpPr>
        <p:spPr>
          <a:xfrm>
            <a:off x="5742384" y="3159218"/>
            <a:ext cx="6386511"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a:ea typeface="+mn-ea"/>
                <a:cs typeface="Segoe UI"/>
              </a:rPr>
              <a:t>SOLUTION:</a:t>
            </a:r>
            <a:r>
              <a:rPr kumimoji="0" lang="en-US" sz="2000" b="0" i="0" u="none" strike="noStrike" kern="1200" cap="none" spc="0" normalizeH="0" baseline="0" noProof="0">
                <a:ln>
                  <a:noFill/>
                </a:ln>
                <a:solidFill>
                  <a:prstClr val="black"/>
                </a:solidFill>
                <a:effectLst/>
                <a:uLnTx/>
                <a:uFillTx/>
                <a:latin typeface="Helvetica Neue Light"/>
                <a:ea typeface="+mn-ea"/>
                <a:cs typeface="Segoe UI"/>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err="1">
                <a:ln>
                  <a:noFill/>
                </a:ln>
                <a:solidFill>
                  <a:prstClr val="black"/>
                </a:solidFill>
                <a:effectLst/>
                <a:uLnTx/>
                <a:uFillTx/>
                <a:latin typeface="Helvetica Neue Light"/>
                <a:ea typeface="+mn-ea"/>
                <a:cs typeface="Arial"/>
              </a:rPr>
              <a:t>EpiTAC</a:t>
            </a:r>
            <a:r>
              <a:rPr kumimoji="0" lang="en-US" sz="1800" b="0" i="0" u="none" strike="noStrike" kern="1200" cap="none" spc="0" normalizeH="0" baseline="0" noProof="0">
                <a:ln>
                  <a:noFill/>
                </a:ln>
                <a:solidFill>
                  <a:prstClr val="black"/>
                </a:solidFill>
                <a:effectLst/>
                <a:uLnTx/>
                <a:uFillTx/>
                <a:latin typeface="Helvetica Neue Light"/>
                <a:ea typeface="+mn-ea"/>
                <a:cs typeface="Arial"/>
              </a:rPr>
              <a:t> platform leverages bispecific antibodies and a novel atlas of tissue-selective degrader receptors to drive strong efficacy </a:t>
            </a:r>
            <a:endParaRPr kumimoji="0" lang="en-US" sz="1800" b="0" i="0" u="none" strike="noStrike" kern="1200" cap="none" spc="0" normalizeH="0" baseline="0" noProof="0">
              <a:ln>
                <a:noFill/>
              </a:ln>
              <a:solidFill>
                <a:prstClr val="black"/>
              </a:solidFill>
              <a:effectLst/>
              <a:highlight>
                <a:srgbClr val="FFFF00"/>
              </a:highlight>
              <a:uLnTx/>
              <a:uFillTx/>
              <a:latin typeface="Helvetica Neue Light"/>
              <a:ea typeface="+mn-ea"/>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mn-ea"/>
                <a:cs typeface="Arial"/>
              </a:rPr>
              <a:t>Bispecific antibodies are scalable, manufacturable, and have good pharmacological properties that enable long half-life and durable responses.</a:t>
            </a:r>
          </a:p>
        </p:txBody>
      </p:sp>
      <p:pic>
        <p:nvPicPr>
          <p:cNvPr id="7" name="Picture 6" descr="A screenshot of a person smiling&#10;&#10;Description automatically generated">
            <a:extLst>
              <a:ext uri="{FF2B5EF4-FFF2-40B4-BE49-F238E27FC236}">
                <a16:creationId xmlns:a16="http://schemas.microsoft.com/office/drawing/2014/main" id="{850E616C-B07E-9D3A-2C6E-937C1D797E24}"/>
              </a:ext>
            </a:extLst>
          </p:cNvPr>
          <p:cNvPicPr>
            <a:picLocks noChangeAspect="1"/>
          </p:cNvPicPr>
          <p:nvPr/>
        </p:nvPicPr>
        <p:blipFill>
          <a:blip r:embed="rId6"/>
          <a:stretch>
            <a:fillRect/>
          </a:stretch>
        </p:blipFill>
        <p:spPr>
          <a:xfrm>
            <a:off x="489275" y="1260350"/>
            <a:ext cx="2074529" cy="2047624"/>
          </a:xfrm>
          <a:prstGeom prst="ellipse">
            <a:avLst/>
          </a:prstGeom>
          <a:ln w="25400" cap="rnd">
            <a:solidFill>
              <a:srgbClr val="002060"/>
            </a:solidFill>
          </a:ln>
          <a:effectLst>
            <a:outerShdw blurRad="381000" dist="292100" dir="5400000" sx="-80000" sy="-18000" rotWithShape="0">
              <a:schemeClr val="bg1">
                <a:alpha val="22000"/>
              </a:schemeClr>
            </a:outerShdw>
          </a:effectLst>
          <a:scene3d>
            <a:camera prst="orthographicFront"/>
            <a:lightRig rig="contrasting" dir="t">
              <a:rot lat="0" lon="0" rev="3000000"/>
            </a:lightRig>
          </a:scene3d>
          <a:sp3d contourW="7620">
            <a:bevelT w="95250" h="31750"/>
            <a:contourClr>
              <a:srgbClr val="333333"/>
            </a:contourClr>
          </a:sp3d>
        </p:spPr>
      </p:pic>
      <p:pic>
        <p:nvPicPr>
          <p:cNvPr id="14" name="Picture 13" descr="A blue and white logo&#10;&#10;Description automatically generated">
            <a:extLst>
              <a:ext uri="{FF2B5EF4-FFF2-40B4-BE49-F238E27FC236}">
                <a16:creationId xmlns:a16="http://schemas.microsoft.com/office/drawing/2014/main" id="{C2FC906D-27DB-188B-D439-B9107133060F}"/>
              </a:ext>
            </a:extLst>
          </p:cNvPr>
          <p:cNvPicPr>
            <a:picLocks noChangeAspect="1"/>
          </p:cNvPicPr>
          <p:nvPr/>
        </p:nvPicPr>
        <p:blipFill rotWithShape="1">
          <a:blip r:embed="rId7"/>
          <a:srcRect l="9111" t="23039" r="7295" b="25421"/>
          <a:stretch/>
        </p:blipFill>
        <p:spPr>
          <a:xfrm>
            <a:off x="128428" y="90306"/>
            <a:ext cx="3279497" cy="993926"/>
          </a:xfrm>
          <a:prstGeom prst="rect">
            <a:avLst/>
          </a:prstGeom>
        </p:spPr>
      </p:pic>
      <p:pic>
        <p:nvPicPr>
          <p:cNvPr id="18" name="Picture 17">
            <a:extLst>
              <a:ext uri="{FF2B5EF4-FFF2-40B4-BE49-F238E27FC236}">
                <a16:creationId xmlns:a16="http://schemas.microsoft.com/office/drawing/2014/main" id="{E12A59A6-29CC-EBC3-5561-5B1ECF331823}"/>
              </a:ext>
            </a:extLst>
          </p:cNvPr>
          <p:cNvPicPr>
            <a:picLocks noChangeAspect="1"/>
          </p:cNvPicPr>
          <p:nvPr/>
        </p:nvPicPr>
        <p:blipFill rotWithShape="1">
          <a:blip r:embed="rId8"/>
          <a:srcRect l="35323" r="2861"/>
          <a:stretch/>
        </p:blipFill>
        <p:spPr>
          <a:xfrm>
            <a:off x="5641933" y="1759584"/>
            <a:ext cx="1960253" cy="1124272"/>
          </a:xfrm>
          <a:prstGeom prst="rect">
            <a:avLst/>
          </a:prstGeom>
          <a:ln>
            <a:solidFill>
              <a:schemeClr val="tx1"/>
            </a:solidFill>
          </a:ln>
        </p:spPr>
      </p:pic>
      <p:pic>
        <p:nvPicPr>
          <p:cNvPr id="27" name="Picture 26" descr="A diagram of a depressor engagement&#10;&#10;Description automatically generated">
            <a:extLst>
              <a:ext uri="{FF2B5EF4-FFF2-40B4-BE49-F238E27FC236}">
                <a16:creationId xmlns:a16="http://schemas.microsoft.com/office/drawing/2014/main" id="{7199CA7E-7525-9481-FE97-B5E88A0B1F54}"/>
              </a:ext>
            </a:extLst>
          </p:cNvPr>
          <p:cNvPicPr>
            <a:picLocks noChangeAspect="1"/>
          </p:cNvPicPr>
          <p:nvPr/>
        </p:nvPicPr>
        <p:blipFill rotWithShape="1">
          <a:blip r:embed="rId9"/>
          <a:srcRect l="28879"/>
          <a:stretch/>
        </p:blipFill>
        <p:spPr>
          <a:xfrm>
            <a:off x="7544075" y="1234545"/>
            <a:ext cx="2220730" cy="1120438"/>
          </a:xfrm>
          <a:prstGeom prst="rect">
            <a:avLst/>
          </a:prstGeom>
          <a:ln>
            <a:solidFill>
              <a:schemeClr val="tx1"/>
            </a:solidFill>
          </a:ln>
        </p:spPr>
      </p:pic>
      <p:sp>
        <p:nvSpPr>
          <p:cNvPr id="16" name="TextBox 15">
            <a:extLst>
              <a:ext uri="{FF2B5EF4-FFF2-40B4-BE49-F238E27FC236}">
                <a16:creationId xmlns:a16="http://schemas.microsoft.com/office/drawing/2014/main" id="{DA76240E-3C31-A06E-2828-EB1C0E0712EE}"/>
              </a:ext>
            </a:extLst>
          </p:cNvPr>
          <p:cNvSpPr txBox="1"/>
          <p:nvPr/>
        </p:nvSpPr>
        <p:spPr>
          <a:xfrm>
            <a:off x="11103554" y="547710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cxnSp>
        <p:nvCxnSpPr>
          <p:cNvPr id="10" name="Straight Connector 9">
            <a:extLst>
              <a:ext uri="{FF2B5EF4-FFF2-40B4-BE49-F238E27FC236}">
                <a16:creationId xmlns:a16="http://schemas.microsoft.com/office/drawing/2014/main" id="{9C818A89-B393-E6E4-F7C8-8743C26C8B2A}"/>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9945975"/>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C00C3B7C-1C57-7D9B-6768-6B696262826C}"/>
              </a:ext>
            </a:extLst>
          </p:cNvPr>
          <p:cNvPicPr>
            <a:picLocks noChangeAspect="1"/>
          </p:cNvPicPr>
          <p:nvPr/>
        </p:nvPicPr>
        <p:blipFill>
          <a:blip r:embed="rId3"/>
          <a:stretch>
            <a:fillRect/>
          </a:stretch>
        </p:blipFill>
        <p:spPr>
          <a:xfrm>
            <a:off x="3373047" y="1267298"/>
            <a:ext cx="1530883" cy="1530883"/>
          </a:xfrm>
          <a:prstGeom prst="rect">
            <a:avLst/>
          </a:prstGeom>
          <a:ln w="25400" cap="sq">
            <a:solidFill>
              <a:srgbClr val="002060"/>
            </a:solidFill>
            <a:prstDash val="solid"/>
            <a:miter lim="800000"/>
          </a:ln>
          <a:effectLst/>
        </p:spPr>
      </p:pic>
      <p:sp>
        <p:nvSpPr>
          <p:cNvPr id="3" name="Google Shape;89;p1">
            <a:extLst>
              <a:ext uri="{FF2B5EF4-FFF2-40B4-BE49-F238E27FC236}">
                <a16:creationId xmlns:a16="http://schemas.microsoft.com/office/drawing/2014/main" id="{F01B8F09-00CA-449E-8724-1F8C2CF278C9}"/>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 name="TextBox 1">
            <a:extLst>
              <a:ext uri="{FF2B5EF4-FFF2-40B4-BE49-F238E27FC236}">
                <a16:creationId xmlns:a16="http://schemas.microsoft.com/office/drawing/2014/main" id="{4ACF0A37-7AC7-A705-284F-81A9008DC46B}"/>
              </a:ext>
            </a:extLst>
          </p:cNvPr>
          <p:cNvSpPr txBox="1"/>
          <p:nvPr/>
        </p:nvSpPr>
        <p:spPr>
          <a:xfrm>
            <a:off x="6028841" y="1859797"/>
            <a:ext cx="184731" cy="369332"/>
          </a:xfrm>
          <a:prstGeom prst="rect">
            <a:avLst/>
          </a:prstGeom>
          <a:noFill/>
        </p:spPr>
        <p:txBody>
          <a:bodyPr wrap="square" rtlCol="0">
            <a:spAutoFit/>
          </a:bodyPr>
          <a:lstStyle/>
          <a:p>
            <a:endParaRPr lang="en-US"/>
          </a:p>
        </p:txBody>
      </p:sp>
      <p:sp>
        <p:nvSpPr>
          <p:cNvPr id="9" name="TextBox 8">
            <a:extLst>
              <a:ext uri="{FF2B5EF4-FFF2-40B4-BE49-F238E27FC236}">
                <a16:creationId xmlns:a16="http://schemas.microsoft.com/office/drawing/2014/main" id="{180AFD5A-0C71-A6D0-FA0F-08F24A4D4711}"/>
              </a:ext>
            </a:extLst>
          </p:cNvPr>
          <p:cNvSpPr txBox="1"/>
          <p:nvPr/>
        </p:nvSpPr>
        <p:spPr>
          <a:xfrm>
            <a:off x="5928610" y="1375244"/>
            <a:ext cx="6049078" cy="5355312"/>
          </a:xfrm>
          <a:prstGeom prst="rect">
            <a:avLst/>
          </a:prstGeom>
          <a:noFill/>
        </p:spPr>
        <p:txBody>
          <a:bodyPr wrap="square" rtlCol="0">
            <a:spAutoFit/>
          </a:bodyPr>
          <a:lstStyle/>
          <a:p>
            <a:r>
              <a:rPr lang="en-US" sz="1700" b="1" dirty="0">
                <a:latin typeface="Helvetica Neue Light" panose="02000403000000020004"/>
              </a:rPr>
              <a:t>DISEASE/INDICATION: </a:t>
            </a:r>
            <a:r>
              <a:rPr lang="en-US" sz="1700" dirty="0">
                <a:latin typeface="Helvetica Neue Light" panose="02000403000000020004"/>
              </a:rPr>
              <a:t>Osteoporosis (TAM- $12B); Cancer bone metastasis (TAM- $5B); Osteogenesis imperfecta (TAM-$1B)</a:t>
            </a:r>
          </a:p>
          <a:p>
            <a:endParaRPr lang="en-US" sz="1200" b="1" dirty="0">
              <a:latin typeface="Helvetica Neue Light" panose="02000403000000020004"/>
            </a:endParaRPr>
          </a:p>
          <a:p>
            <a:r>
              <a:rPr lang="en-US" sz="1700" b="1" dirty="0">
                <a:latin typeface="Helvetica Neue Light" panose="02000403000000020004"/>
              </a:rPr>
              <a:t>UNMET NEED: </a:t>
            </a:r>
          </a:p>
          <a:p>
            <a:r>
              <a:rPr lang="en-US" sz="1700" dirty="0">
                <a:latin typeface="Helvetica Neue Light" panose="02000403000000020004"/>
              </a:rPr>
              <a:t>- Lack of safe and effective bone building therapeutics</a:t>
            </a:r>
          </a:p>
          <a:p>
            <a:r>
              <a:rPr lang="en-US" sz="1700" dirty="0">
                <a:latin typeface="Helvetica Neue Light" panose="02000403000000020004"/>
              </a:rPr>
              <a:t>- </a:t>
            </a:r>
            <a:r>
              <a:rPr lang="en-US" sz="1700" dirty="0" err="1">
                <a:latin typeface="Helvetica Neue Light" panose="02000403000000020004"/>
              </a:rPr>
              <a:t>Romosozumab</a:t>
            </a:r>
            <a:r>
              <a:rPr lang="en-US" sz="1700" dirty="0">
                <a:latin typeface="Helvetica Neue Light" panose="02000403000000020004"/>
              </a:rPr>
              <a:t> builds bone but safety/efficacy limited to one year and can causes </a:t>
            </a:r>
            <a:r>
              <a:rPr lang="en-US" sz="1700" dirty="0" err="1">
                <a:latin typeface="Helvetica Neue Light" panose="02000403000000020004"/>
              </a:rPr>
              <a:t>cardiotox</a:t>
            </a:r>
            <a:endParaRPr lang="en-US" sz="1700" dirty="0">
              <a:latin typeface="Helvetica Neue Light" panose="02000403000000020004"/>
            </a:endParaRPr>
          </a:p>
          <a:p>
            <a:r>
              <a:rPr lang="en-US" sz="1700" dirty="0">
                <a:latin typeface="Helvetica Neue Light" panose="02000403000000020004"/>
              </a:rPr>
              <a:t>- Bisphosphonates, PTH, Denosumab do not build bone, cause side effects including jawbone degeneration, </a:t>
            </a:r>
            <a:r>
              <a:rPr lang="en-US" sz="1700" dirty="0" err="1">
                <a:latin typeface="Helvetica Neue Light" panose="02000403000000020004"/>
              </a:rPr>
              <a:t>etc</a:t>
            </a:r>
            <a:r>
              <a:rPr lang="en-US" sz="1700" dirty="0">
                <a:latin typeface="Helvetica Neue Light" panose="02000403000000020004"/>
              </a:rPr>
              <a:t> </a:t>
            </a:r>
          </a:p>
          <a:p>
            <a:endParaRPr lang="en-US" sz="1200" dirty="0">
              <a:latin typeface="Helvetica Neue Light" panose="02000403000000020004"/>
            </a:endParaRPr>
          </a:p>
          <a:p>
            <a:r>
              <a:rPr lang="en-US" sz="1700" b="1" dirty="0">
                <a:latin typeface="Helvetica Neue Light" panose="02000403000000020004"/>
              </a:rPr>
              <a:t>PRODUCT:  </a:t>
            </a:r>
            <a:r>
              <a:rPr lang="en-US" sz="1700" dirty="0" err="1">
                <a:latin typeface="Helvetica Neue Light" panose="02000403000000020004"/>
              </a:rPr>
              <a:t>Wnt</a:t>
            </a:r>
            <a:r>
              <a:rPr lang="en-US" sz="1700" dirty="0">
                <a:latin typeface="Helvetica Neue Light" panose="02000403000000020004"/>
              </a:rPr>
              <a:t> agonist Mab (“6-6”) binds to LRP5/6, a novel target with unique MOA to induce bone growth</a:t>
            </a:r>
          </a:p>
          <a:p>
            <a:endParaRPr lang="en-US" sz="1200" b="1" dirty="0">
              <a:latin typeface="Helvetica Neue Light" panose="02000403000000020004"/>
            </a:endParaRPr>
          </a:p>
          <a:p>
            <a:r>
              <a:rPr lang="en-US" sz="1700" b="1" dirty="0">
                <a:latin typeface="Helvetica Neue Light" panose="02000403000000020004"/>
              </a:rPr>
              <a:t>COMPETITIVE ADVANTAGE:  </a:t>
            </a:r>
            <a:r>
              <a:rPr lang="en-US" sz="1700" dirty="0">
                <a:latin typeface="Helvetica Neue Light" panose="02000403000000020004"/>
              </a:rPr>
              <a:t>Builds bone, safe in rodent models, allosteric MOA, likely superior to </a:t>
            </a:r>
            <a:r>
              <a:rPr lang="en-US" sz="1700" dirty="0" err="1">
                <a:latin typeface="Helvetica Neue Light" panose="02000403000000020004"/>
              </a:rPr>
              <a:t>Romosozumab</a:t>
            </a:r>
            <a:endParaRPr lang="en-US" sz="1700" dirty="0">
              <a:latin typeface="Helvetica Neue Light" panose="02000403000000020004"/>
            </a:endParaRPr>
          </a:p>
          <a:p>
            <a:r>
              <a:rPr lang="en-US" sz="1700" dirty="0">
                <a:latin typeface="Helvetica Neue Light" panose="02000403000000020004"/>
              </a:rPr>
              <a:t> </a:t>
            </a:r>
            <a:endParaRPr lang="en-US" sz="1200" dirty="0">
              <a:latin typeface="Helvetica Neue Light" panose="02000403000000020004"/>
            </a:endParaRPr>
          </a:p>
          <a:p>
            <a:pPr>
              <a:spcAft>
                <a:spcPts val="600"/>
              </a:spcAft>
            </a:pPr>
            <a:r>
              <a:rPr lang="en-US" sz="1700" b="1" dirty="0">
                <a:latin typeface="Helvetica Neue Light" panose="02000403000000020004"/>
              </a:rPr>
              <a:t>DATA:</a:t>
            </a:r>
            <a:r>
              <a:rPr lang="en-US" sz="1700" dirty="0">
                <a:latin typeface="Helvetica Neue Light" panose="02000403000000020004"/>
              </a:rPr>
              <a:t>  30-80% improved bone growth compared to placebo in “gold-standard” </a:t>
            </a:r>
            <a:r>
              <a:rPr lang="en-US" sz="1700" i="1" dirty="0">
                <a:latin typeface="Helvetica Neue Light" panose="02000403000000020004"/>
              </a:rPr>
              <a:t>in-vivo</a:t>
            </a:r>
            <a:r>
              <a:rPr lang="en-US" sz="1700" dirty="0">
                <a:latin typeface="Helvetica Neue Light" panose="02000403000000020004"/>
              </a:rPr>
              <a:t> cancer-induced bone loss and osteoporosis models; head-to-head comparison with </a:t>
            </a:r>
            <a:r>
              <a:rPr lang="en-US" sz="1700" dirty="0" err="1">
                <a:latin typeface="Helvetica Neue Light" panose="02000403000000020004"/>
              </a:rPr>
              <a:t>Romosozumab</a:t>
            </a:r>
            <a:r>
              <a:rPr lang="en-US" sz="1700" dirty="0">
                <a:latin typeface="Helvetica Neue Light" panose="02000403000000020004"/>
              </a:rPr>
              <a:t> in progress</a:t>
            </a:r>
          </a:p>
        </p:txBody>
      </p:sp>
      <p:sp>
        <p:nvSpPr>
          <p:cNvPr id="14" name="TextBox 13">
            <a:extLst>
              <a:ext uri="{FF2B5EF4-FFF2-40B4-BE49-F238E27FC236}">
                <a16:creationId xmlns:a16="http://schemas.microsoft.com/office/drawing/2014/main" id="{2DF1E498-45A5-496E-9C35-13ECB5ACE349}"/>
              </a:ext>
            </a:extLst>
          </p:cNvPr>
          <p:cNvSpPr txBox="1"/>
          <p:nvPr/>
        </p:nvSpPr>
        <p:spPr>
          <a:xfrm>
            <a:off x="394599" y="355884"/>
            <a:ext cx="9608267" cy="492443"/>
          </a:xfrm>
          <a:prstGeom prst="rect">
            <a:avLst/>
          </a:prstGeom>
          <a:noFill/>
        </p:spPr>
        <p:txBody>
          <a:bodyPr wrap="square" lIns="91440" tIns="45720" rIns="91440" bIns="45720" rtlCol="0" anchor="t">
            <a:spAutoFit/>
          </a:bodyPr>
          <a:lstStyle/>
          <a:p>
            <a:r>
              <a:rPr lang="en-US" sz="2600" b="1" i="1" dirty="0">
                <a:solidFill>
                  <a:schemeClr val="bg1"/>
                </a:solidFill>
                <a:latin typeface="Helvetica Neue Light" panose="02000403000000020004"/>
              </a:rPr>
              <a:t>First-in-class </a:t>
            </a:r>
            <a:r>
              <a:rPr lang="en-US" sz="2600" b="1" i="1" dirty="0" err="1">
                <a:solidFill>
                  <a:schemeClr val="bg1"/>
                </a:solidFill>
                <a:latin typeface="Helvetica Neue Light" panose="02000403000000020004"/>
              </a:rPr>
              <a:t>Wnt</a:t>
            </a:r>
            <a:r>
              <a:rPr lang="en-US" sz="2600" b="1" i="1" dirty="0">
                <a:solidFill>
                  <a:schemeClr val="bg1"/>
                </a:solidFill>
                <a:latin typeface="Helvetica Neue Light" panose="02000403000000020004"/>
              </a:rPr>
              <a:t> Mab for Bone Building </a:t>
            </a:r>
          </a:p>
        </p:txBody>
      </p:sp>
      <p:pic>
        <p:nvPicPr>
          <p:cNvPr id="16" name="Picture 15" descr="A white letters on a black background&#10;&#10;Description automatically generated">
            <a:extLst>
              <a:ext uri="{FF2B5EF4-FFF2-40B4-BE49-F238E27FC236}">
                <a16:creationId xmlns:a16="http://schemas.microsoft.com/office/drawing/2014/main" id="{B271BB82-6C95-41AC-8D9C-98A10E4CC83B}"/>
              </a:ext>
            </a:extLst>
          </p:cNvPr>
          <p:cNvPicPr>
            <a:picLocks noChangeAspect="1"/>
          </p:cNvPicPr>
          <p:nvPr/>
        </p:nvPicPr>
        <p:blipFill>
          <a:blip r:embed="rId4"/>
          <a:stretch>
            <a:fillRect/>
          </a:stretch>
        </p:blipFill>
        <p:spPr>
          <a:xfrm>
            <a:off x="10328671" y="208358"/>
            <a:ext cx="1649017" cy="791767"/>
          </a:xfrm>
          <a:prstGeom prst="rect">
            <a:avLst/>
          </a:prstGeom>
        </p:spPr>
      </p:pic>
      <p:cxnSp>
        <p:nvCxnSpPr>
          <p:cNvPr id="17" name="Straight Arrow Connector 16">
            <a:extLst>
              <a:ext uri="{FF2B5EF4-FFF2-40B4-BE49-F238E27FC236}">
                <a16:creationId xmlns:a16="http://schemas.microsoft.com/office/drawing/2014/main" id="{0C2DC827-3B44-4C66-80B1-183A0232EBC5}"/>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147A253-20F3-4EE0-A344-0E72CE2F87DB}"/>
              </a:ext>
            </a:extLst>
          </p:cNvPr>
          <p:cNvSpPr txBox="1"/>
          <p:nvPr/>
        </p:nvSpPr>
        <p:spPr>
          <a:xfrm>
            <a:off x="131294" y="2890317"/>
            <a:ext cx="2655638"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latin typeface="Helvetica Neue Light"/>
              </a:rPr>
              <a:t>Bin Liu, PhD</a:t>
            </a:r>
          </a:p>
          <a:p>
            <a:pPr algn="ctr"/>
            <a:r>
              <a:rPr lang="en-US" sz="1400" dirty="0">
                <a:latin typeface="Helvetica Neue Light" panose="02000403000000020004"/>
              </a:rPr>
              <a:t>UCSF Professor, Helen Diller Cancer Center</a:t>
            </a:r>
          </a:p>
        </p:txBody>
      </p:sp>
      <p:sp>
        <p:nvSpPr>
          <p:cNvPr id="21" name="TextBox 20">
            <a:extLst>
              <a:ext uri="{FF2B5EF4-FFF2-40B4-BE49-F238E27FC236}">
                <a16:creationId xmlns:a16="http://schemas.microsoft.com/office/drawing/2014/main" id="{F796957C-D528-4DFE-A222-217DD94CDF91}"/>
              </a:ext>
            </a:extLst>
          </p:cNvPr>
          <p:cNvSpPr txBox="1"/>
          <p:nvPr/>
        </p:nvSpPr>
        <p:spPr>
          <a:xfrm>
            <a:off x="2842169" y="2896548"/>
            <a:ext cx="2529241"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latin typeface="Helvetica Neue Light"/>
              </a:rPr>
              <a:t>Ravi Srinivasan, PhD</a:t>
            </a:r>
          </a:p>
          <a:p>
            <a:pPr algn="ctr"/>
            <a:r>
              <a:rPr lang="en-US" sz="1400" dirty="0">
                <a:latin typeface="Helvetica Neue Light" panose="02000403000000020004"/>
              </a:rPr>
              <a:t>UCSF XiR, Adviser</a:t>
            </a:r>
          </a:p>
        </p:txBody>
      </p:sp>
      <p:grpSp>
        <p:nvGrpSpPr>
          <p:cNvPr id="19" name="Group 18"/>
          <p:cNvGrpSpPr/>
          <p:nvPr/>
        </p:nvGrpSpPr>
        <p:grpSpPr>
          <a:xfrm>
            <a:off x="551903" y="3910114"/>
            <a:ext cx="4429704" cy="2394585"/>
            <a:chOff x="1024661" y="1375388"/>
            <a:chExt cx="5860206" cy="3167878"/>
          </a:xfrm>
        </p:grpSpPr>
        <p:pic>
          <p:nvPicPr>
            <p:cNvPr id="22" name="Picture 21">
              <a:extLst>
                <a:ext uri="{FF2B5EF4-FFF2-40B4-BE49-F238E27FC236}">
                  <a16:creationId xmlns:a16="http://schemas.microsoft.com/office/drawing/2014/main" id="{2BBA0017-5F19-C323-3600-C8731742AC61}"/>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bwMode="auto">
            <a:xfrm>
              <a:off x="1024661" y="1375388"/>
              <a:ext cx="5860206" cy="3167878"/>
            </a:xfrm>
            <a:prstGeom prst="rect">
              <a:avLst/>
            </a:prstGeom>
            <a:noFill/>
            <a:ln>
              <a:noFill/>
            </a:ln>
          </p:spPr>
        </p:pic>
        <p:cxnSp>
          <p:nvCxnSpPr>
            <p:cNvPr id="23" name="Straight Connector 22">
              <a:extLst>
                <a:ext uri="{FF2B5EF4-FFF2-40B4-BE49-F238E27FC236}">
                  <a16:creationId xmlns:a16="http://schemas.microsoft.com/office/drawing/2014/main" id="{7A1BF470-56E3-3F7B-FB40-A86E91FBBEB4}"/>
                </a:ext>
              </a:extLst>
            </p:cNvPr>
            <p:cNvCxnSpPr/>
            <p:nvPr/>
          </p:nvCxnSpPr>
          <p:spPr>
            <a:xfrm flipV="1">
              <a:off x="2330450" y="1767681"/>
              <a:ext cx="2209800" cy="1447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F01CB60-2FBA-E150-AB72-7751FB89DDAA}"/>
                </a:ext>
              </a:extLst>
            </p:cNvPr>
            <p:cNvCxnSpPr>
              <a:cxnSpLocks/>
            </p:cNvCxnSpPr>
            <p:nvPr/>
          </p:nvCxnSpPr>
          <p:spPr>
            <a:xfrm>
              <a:off x="2330450" y="3672681"/>
              <a:ext cx="2286000" cy="353468"/>
            </a:xfrm>
            <a:prstGeom prst="line">
              <a:avLst/>
            </a:prstGeom>
          </p:spPr>
          <p:style>
            <a:lnRef idx="1">
              <a:schemeClr val="accent1"/>
            </a:lnRef>
            <a:fillRef idx="0">
              <a:schemeClr val="accent1"/>
            </a:fillRef>
            <a:effectRef idx="0">
              <a:schemeClr val="accent1"/>
            </a:effectRef>
            <a:fontRef idx="minor">
              <a:schemeClr val="tx1"/>
            </a:fontRef>
          </p:style>
        </p:cxnSp>
      </p:grpSp>
      <p:sp>
        <p:nvSpPr>
          <p:cNvPr id="4" name="Rectangle 3"/>
          <p:cNvSpPr/>
          <p:nvPr/>
        </p:nvSpPr>
        <p:spPr>
          <a:xfrm>
            <a:off x="435285" y="6109864"/>
            <a:ext cx="4891043" cy="523220"/>
          </a:xfrm>
          <a:prstGeom prst="rect">
            <a:avLst/>
          </a:prstGeom>
        </p:spPr>
        <p:txBody>
          <a:bodyPr wrap="square">
            <a:spAutoFit/>
          </a:bodyPr>
          <a:lstStyle/>
          <a:p>
            <a:pPr algn="ctr">
              <a:lnSpc>
                <a:spcPct val="100000"/>
              </a:lnSpc>
            </a:pPr>
            <a:r>
              <a:rPr lang="en-US" sz="1400" spc="-1" dirty="0">
                <a:latin typeface="Helvetica Neue Light" panose="02000403000000020004"/>
              </a:rPr>
              <a:t>Multiple Myeloma mouse model: 80% increase in trabecular bone mass with 6-6 treatment compared with saline control</a:t>
            </a:r>
          </a:p>
        </p:txBody>
      </p:sp>
      <p:pic>
        <p:nvPicPr>
          <p:cNvPr id="27" name="Picture 26">
            <a:extLst>
              <a:ext uri="{FF2B5EF4-FFF2-40B4-BE49-F238E27FC236}">
                <a16:creationId xmlns:a16="http://schemas.microsoft.com/office/drawing/2014/main" id="{67F375E7-49DA-6F9E-8D7B-185712984290}"/>
              </a:ext>
            </a:extLst>
          </p:cNvPr>
          <p:cNvPicPr>
            <a:picLocks noChangeAspect="1"/>
          </p:cNvPicPr>
          <p:nvPr/>
        </p:nvPicPr>
        <p:blipFill>
          <a:blip r:embed="rId6"/>
          <a:stretch>
            <a:fillRect/>
          </a:stretch>
        </p:blipFill>
        <p:spPr>
          <a:xfrm>
            <a:off x="711336" y="1265067"/>
            <a:ext cx="1529759" cy="1529759"/>
          </a:xfrm>
          <a:prstGeom prst="rect">
            <a:avLst/>
          </a:prstGeom>
          <a:ln w="25400" cap="sq">
            <a:solidFill>
              <a:srgbClr val="002060"/>
            </a:solidFill>
            <a:prstDash val="solid"/>
            <a:miter lim="800000"/>
          </a:ln>
          <a:effectLst/>
        </p:spPr>
      </p:pic>
      <p:cxnSp>
        <p:nvCxnSpPr>
          <p:cNvPr id="31" name="Straight Connector 30">
            <a:extLst>
              <a:ext uri="{FF2B5EF4-FFF2-40B4-BE49-F238E27FC236}">
                <a16:creationId xmlns:a16="http://schemas.microsoft.com/office/drawing/2014/main" id="{C602E57B-8C80-581B-BACC-C6A366A31E58}"/>
              </a:ext>
            </a:extLst>
          </p:cNvPr>
          <p:cNvCxnSpPr/>
          <p:nvPr/>
        </p:nvCxnSpPr>
        <p:spPr>
          <a:xfrm>
            <a:off x="5785574"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5082417"/>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3444F-20F3-DBA2-1EAF-B16E4A97FDA2}"/>
            </a:ext>
          </a:extLst>
        </p:cNvPr>
        <p:cNvGrpSpPr/>
        <p:nvPr/>
      </p:nvGrpSpPr>
      <p:grpSpPr>
        <a:xfrm>
          <a:off x="0" y="0"/>
          <a:ext cx="0" cy="0"/>
          <a:chOff x="0" y="0"/>
          <a:chExt cx="0" cy="0"/>
        </a:xfrm>
      </p:grpSpPr>
      <p:sp>
        <p:nvSpPr>
          <p:cNvPr id="7" name="Google Shape;89;p1">
            <a:extLst>
              <a:ext uri="{FF2B5EF4-FFF2-40B4-BE49-F238E27FC236}">
                <a16:creationId xmlns:a16="http://schemas.microsoft.com/office/drawing/2014/main" id="{9AF583CF-594B-E76B-CCD1-A55B1217270E}"/>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4" name="Picture 3">
            <a:extLst>
              <a:ext uri="{FF2B5EF4-FFF2-40B4-BE49-F238E27FC236}">
                <a16:creationId xmlns:a16="http://schemas.microsoft.com/office/drawing/2014/main" id="{21FCD98A-9230-FFB5-1DF0-543F8C2CF46D}"/>
              </a:ext>
            </a:extLst>
          </p:cNvPr>
          <p:cNvPicPr>
            <a:picLocks noChangeAspect="1"/>
          </p:cNvPicPr>
          <p:nvPr/>
        </p:nvPicPr>
        <p:blipFill>
          <a:blip r:embed="rId3"/>
          <a:stretch>
            <a:fillRect/>
          </a:stretch>
        </p:blipFill>
        <p:spPr>
          <a:xfrm>
            <a:off x="1090465" y="1388877"/>
            <a:ext cx="1460682" cy="1530882"/>
          </a:xfrm>
          <a:prstGeom prst="rect">
            <a:avLst/>
          </a:prstGeom>
          <a:ln w="25400" cap="sq">
            <a:solidFill>
              <a:srgbClr val="002060"/>
            </a:solidFill>
            <a:prstDash val="solid"/>
            <a:miter lim="800000"/>
          </a:ln>
          <a:effectLst/>
        </p:spPr>
      </p:pic>
      <p:sp>
        <p:nvSpPr>
          <p:cNvPr id="2" name="TextBox 1">
            <a:extLst>
              <a:ext uri="{FF2B5EF4-FFF2-40B4-BE49-F238E27FC236}">
                <a16:creationId xmlns:a16="http://schemas.microsoft.com/office/drawing/2014/main" id="{C6EBD515-2FC8-1196-8AE2-1FD4FE15CF69}"/>
              </a:ext>
            </a:extLst>
          </p:cNvPr>
          <p:cNvSpPr txBox="1"/>
          <p:nvPr/>
        </p:nvSpPr>
        <p:spPr>
          <a:xfrm>
            <a:off x="6028841" y="1859797"/>
            <a:ext cx="18473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9" name="TextBox 8">
            <a:extLst>
              <a:ext uri="{FF2B5EF4-FFF2-40B4-BE49-F238E27FC236}">
                <a16:creationId xmlns:a16="http://schemas.microsoft.com/office/drawing/2014/main" id="{23956818-9CD0-F8EC-F174-A522F58B4882}"/>
              </a:ext>
            </a:extLst>
          </p:cNvPr>
          <p:cNvSpPr txBox="1"/>
          <p:nvPr/>
        </p:nvSpPr>
        <p:spPr>
          <a:xfrm>
            <a:off x="5865458" y="1263507"/>
            <a:ext cx="6282810" cy="55861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DISEASE/INDICATION: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KRAS is considered to be the most common oncogenic gene driver in human cancers, including pancreatic cancer, non-small cell lung cancer and colorectal cancer. The mutations are associated with poor survival rates.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UNMET NEED: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Despite its role as a driver oncogene, many K</a:t>
            </a:r>
            <a:r>
              <a:rPr lang="en-US" sz="1600" kern="0" dirty="0">
                <a:solidFill>
                  <a:sysClr val="windowText" lastClr="000000"/>
                </a:solidFill>
                <a:latin typeface="Helvetica Neue Light" panose="02000403000000020004"/>
              </a:rPr>
              <a:t>RAS</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 mutations are considered undruggable (e.g. G12S, G12R, G13C). Current therapies face resistance within six months and pan-KRAS inhibitors lack selectivity and show modest clinical benefits.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PRODUCT: </a:t>
            </a:r>
            <a:r>
              <a:rPr kumimoji="0" lang="en-US" sz="160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First-in-class, highly selective inhibitors for KRAS mutations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G12S, G12R, G13C</a:t>
            </a:r>
            <a:r>
              <a:rPr lang="en-US" sz="1600" kern="0" dirty="0">
                <a:solidFill>
                  <a:sysClr val="windowText" lastClr="000000"/>
                </a:solidFill>
                <a:latin typeface="Helvetica Neue Light" panose="02000403000000020004"/>
              </a:rPr>
              <a:t>, and a dual on/off state inhibitor for KRAS G12D. These next generation drugs aim to overcome resistance and treat KRAS-driven tumors effectively.</a:t>
            </a:r>
            <a:endPar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COMPETITIVE ADVANTAGE: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Dual ON/OFF inhibition avoids resistance and immune suppression seen in on-state-only drugs. Greater potency and selectivity compared to pan-KRAS drugs.</a:t>
            </a:r>
          </a:p>
          <a:p>
            <a:pPr marR="0" lvl="0" algn="l" defTabSz="914400" rtl="0" eaLnBrk="1" fontAlgn="auto" latinLnBrk="0" hangingPunct="1">
              <a:lnSpc>
                <a:spcPct val="100000"/>
              </a:lnSpc>
              <a:spcBef>
                <a:spcPts val="0"/>
              </a:spcBef>
              <a:spcAft>
                <a:spcPts val="600"/>
              </a:spcAft>
              <a:buClrTx/>
              <a:buSzTx/>
              <a:tabLst/>
              <a:defRPr/>
            </a:pPr>
            <a:endParaRPr kumimoji="0" lang="en-US" sz="12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DATA: </a:t>
            </a:r>
            <a:r>
              <a:rPr kumimoji="0" lang="en-US" sz="160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KRAS G12D: dual on/off inhibitors showed dose-dependent tumor regression in pancreatic cancer models. KRAS G12S: Beta-lactone inhibitors selectively suppress KRAS signaling and cancer cell growth with combination potential. </a:t>
            </a:r>
            <a:r>
              <a:rPr lang="en-US" sz="1600" kern="0" dirty="0">
                <a:solidFill>
                  <a:sysClr val="windowText" lastClr="000000"/>
                </a:solidFill>
                <a:latin typeface="Helvetica Neue Light" panose="02000403000000020004"/>
              </a:rPr>
              <a:t>Data on others as well.</a:t>
            </a:r>
            <a:endParaRPr kumimoji="0" lang="en-US" sz="160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endParaRPr>
          </a:p>
        </p:txBody>
      </p:sp>
      <p:sp>
        <p:nvSpPr>
          <p:cNvPr id="14" name="TextBox 13">
            <a:extLst>
              <a:ext uri="{FF2B5EF4-FFF2-40B4-BE49-F238E27FC236}">
                <a16:creationId xmlns:a16="http://schemas.microsoft.com/office/drawing/2014/main" id="{8B424C4D-3737-1788-91B2-D363C6FACA00}"/>
              </a:ext>
            </a:extLst>
          </p:cNvPr>
          <p:cNvSpPr txBox="1"/>
          <p:nvPr/>
        </p:nvSpPr>
        <p:spPr>
          <a:xfrm>
            <a:off x="373263" y="352805"/>
            <a:ext cx="7018137" cy="49244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0" cap="none" spc="0" normalizeH="0" baseline="0" noProof="0" dirty="0" err="1">
                <a:ln>
                  <a:noFill/>
                </a:ln>
                <a:solidFill>
                  <a:prstClr val="white"/>
                </a:solidFill>
                <a:effectLst/>
                <a:uLnTx/>
                <a:uFillTx/>
                <a:latin typeface="Helvetica Neue Light" panose="02000403000000020004"/>
                <a:ea typeface="+mn-ea"/>
                <a:cs typeface="+mn-cs"/>
              </a:rPr>
              <a:t>Kras</a:t>
            </a:r>
            <a:r>
              <a:rPr kumimoji="0" lang="en-US" sz="2600" b="1" i="1" u="none" strike="noStrike" kern="0" cap="none" spc="0" normalizeH="0" baseline="0" noProof="0" dirty="0">
                <a:ln>
                  <a:noFill/>
                </a:ln>
                <a:solidFill>
                  <a:prstClr val="white"/>
                </a:solidFill>
                <a:effectLst/>
                <a:uLnTx/>
                <a:uFillTx/>
                <a:latin typeface="Helvetica Neue Light" panose="02000403000000020004"/>
                <a:ea typeface="+mn-ea"/>
                <a:cs typeface="+mn-cs"/>
              </a:rPr>
              <a:t> Targeting Small Molecules</a:t>
            </a:r>
          </a:p>
        </p:txBody>
      </p:sp>
      <p:pic>
        <p:nvPicPr>
          <p:cNvPr id="16" name="Picture 15" descr="A white letters on a black background&#10;&#10;Description automatically generated">
            <a:extLst>
              <a:ext uri="{FF2B5EF4-FFF2-40B4-BE49-F238E27FC236}">
                <a16:creationId xmlns:a16="http://schemas.microsoft.com/office/drawing/2014/main" id="{1D29C59E-6157-75AC-75CC-0E93BBDC1D70}"/>
              </a:ext>
            </a:extLst>
          </p:cNvPr>
          <p:cNvPicPr>
            <a:picLocks noChangeAspect="1"/>
          </p:cNvPicPr>
          <p:nvPr/>
        </p:nvPicPr>
        <p:blipFill>
          <a:blip r:embed="rId4"/>
          <a:stretch>
            <a:fillRect/>
          </a:stretch>
        </p:blipFill>
        <p:spPr>
          <a:xfrm>
            <a:off x="10328671" y="208358"/>
            <a:ext cx="1649017" cy="791767"/>
          </a:xfrm>
          <a:prstGeom prst="rect">
            <a:avLst/>
          </a:prstGeom>
        </p:spPr>
      </p:pic>
      <p:cxnSp>
        <p:nvCxnSpPr>
          <p:cNvPr id="17" name="Straight Arrow Connector 16">
            <a:extLst>
              <a:ext uri="{FF2B5EF4-FFF2-40B4-BE49-F238E27FC236}">
                <a16:creationId xmlns:a16="http://schemas.microsoft.com/office/drawing/2014/main" id="{AA39F5CB-2D62-136C-758A-917A8AFD5421}"/>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75173F38-9214-2B39-0B33-930463F61155}"/>
              </a:ext>
            </a:extLst>
          </p:cNvPr>
          <p:cNvSpPr txBox="1"/>
          <p:nvPr/>
        </p:nvSpPr>
        <p:spPr>
          <a:xfrm>
            <a:off x="2440912" y="1912006"/>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Helvetica Neue Light"/>
                <a:ea typeface="+mn-ea"/>
                <a:cs typeface="+mn-cs"/>
              </a:rPr>
              <a:t>Kevan Shokat, PhD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UCSF Professor, Pharmaceutical Chemistry</a:t>
            </a:r>
          </a:p>
        </p:txBody>
      </p:sp>
      <p:sp>
        <p:nvSpPr>
          <p:cNvPr id="3" name="TextBox 2">
            <a:extLst>
              <a:ext uri="{FF2B5EF4-FFF2-40B4-BE49-F238E27FC236}">
                <a16:creationId xmlns:a16="http://schemas.microsoft.com/office/drawing/2014/main" id="{66FC936C-8EB6-CAE6-76F9-BE1510BEA6FA}"/>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Helvetica Neue Light"/>
                <a:ea typeface="+mn-lt"/>
                <a:cs typeface="Calibri"/>
              </a:rPr>
              <a:t>© 2026 The Regents of the University of California</a:t>
            </a:r>
            <a:endParaRPr kumimoji="0" lang="en-US" sz="1400" b="0" i="0" u="none" strike="noStrike" kern="0" cap="none" spc="0" normalizeH="0" baseline="0" noProof="0" dirty="0">
              <a:ln>
                <a:noFill/>
              </a:ln>
              <a:solidFill>
                <a:sysClr val="windowText" lastClr="000000"/>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cxnSp>
        <p:nvCxnSpPr>
          <p:cNvPr id="6" name="Straight Connector 5">
            <a:extLst>
              <a:ext uri="{FF2B5EF4-FFF2-40B4-BE49-F238E27FC236}">
                <a16:creationId xmlns:a16="http://schemas.microsoft.com/office/drawing/2014/main" id="{E97B6079-2FB0-6E8F-155B-69A08AC7E39A}"/>
              </a:ext>
            </a:extLst>
          </p:cNvPr>
          <p:cNvCxnSpPr/>
          <p:nvPr/>
        </p:nvCxnSpPr>
        <p:spPr>
          <a:xfrm>
            <a:off x="5790825"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13" name="Picture 12" descr="A screenshot of a computer&#10;&#10;AI-generated content may be incorrect.">
            <a:extLst>
              <a:ext uri="{FF2B5EF4-FFF2-40B4-BE49-F238E27FC236}">
                <a16:creationId xmlns:a16="http://schemas.microsoft.com/office/drawing/2014/main" id="{7CEF3345-EF50-01F7-CEBE-8D20AD47C189}"/>
              </a:ext>
            </a:extLst>
          </p:cNvPr>
          <p:cNvPicPr>
            <a:picLocks noChangeAspect="1"/>
          </p:cNvPicPr>
          <p:nvPr/>
        </p:nvPicPr>
        <p:blipFill>
          <a:blip r:embed="rId5"/>
          <a:srcRect l="711" t="48514" r="69900" b="7955"/>
          <a:stretch/>
        </p:blipFill>
        <p:spPr>
          <a:xfrm>
            <a:off x="974081" y="3238846"/>
            <a:ext cx="3583172" cy="2976967"/>
          </a:xfrm>
          <a:prstGeom prst="rect">
            <a:avLst/>
          </a:prstGeom>
        </p:spPr>
      </p:pic>
    </p:spTree>
    <p:extLst>
      <p:ext uri="{BB962C8B-B14F-4D97-AF65-F5344CB8AC3E}">
        <p14:creationId xmlns:p14="http://schemas.microsoft.com/office/powerpoint/2010/main" val="1069908520"/>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Google Shape;89;p1">
            <a:extLst>
              <a:ext uri="{FF2B5EF4-FFF2-40B4-BE49-F238E27FC236}">
                <a16:creationId xmlns:a16="http://schemas.microsoft.com/office/drawing/2014/main" id="{8F92FF57-2914-DF8C-9E1E-6FF261A766B6}"/>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7" name="object 7"/>
          <p:cNvSpPr txBox="1"/>
          <p:nvPr/>
        </p:nvSpPr>
        <p:spPr>
          <a:xfrm>
            <a:off x="5950995" y="1378689"/>
            <a:ext cx="6180755" cy="504625"/>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DISEASE/INDICATION:</a:t>
            </a:r>
            <a:r>
              <a:rPr kumimoji="0" sz="1600" b="1" i="0" u="none" strike="noStrike" kern="0" cap="none" spc="-2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prstClr val="black"/>
                </a:solidFill>
                <a:effectLst/>
                <a:uLnTx/>
                <a:uFillTx/>
                <a:latin typeface="Helvetica Neue Light" panose="02000403000000020004"/>
                <a:ea typeface="+mn-ea"/>
                <a:cs typeface="Calibri"/>
              </a:rPr>
              <a:t>Various</a:t>
            </a:r>
            <a:r>
              <a:rPr kumimoji="0" sz="1600" b="0" i="0" u="none" strike="noStrike" kern="0" cap="none" spc="-40"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cancers,</a:t>
            </a:r>
            <a:r>
              <a:rPr kumimoji="0" sz="1600" b="0" i="0" u="none" strike="noStrike" kern="0" cap="none" spc="-30"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prstClr val="black"/>
                </a:solidFill>
                <a:effectLst/>
                <a:uLnTx/>
                <a:uFillTx/>
                <a:latin typeface="Helvetica Neue Light" panose="02000403000000020004"/>
                <a:ea typeface="+mn-ea"/>
                <a:cs typeface="Calibri"/>
              </a:rPr>
              <a:t>prostate</a:t>
            </a:r>
            <a:r>
              <a:rPr kumimoji="0" sz="1600" b="0" i="0" u="none" strike="noStrike" kern="0" cap="none" spc="-40"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cancer</a:t>
            </a:r>
            <a:r>
              <a:rPr kumimoji="0" sz="1600" b="0" i="0" u="none" strike="noStrike" kern="0" cap="none" spc="-45"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being</a:t>
            </a:r>
            <a:r>
              <a:rPr kumimoji="0" sz="1600" b="0" i="0" u="none" strike="noStrike" kern="0" cap="none" spc="-55"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the</a:t>
            </a:r>
            <a:r>
              <a:rPr kumimoji="0" sz="1600" b="0" i="0" u="none" strike="noStrike" kern="0" cap="none" spc="-45"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initial</a:t>
            </a:r>
            <a:r>
              <a:rPr kumimoji="0" sz="1600" b="0" i="0" u="none" strike="noStrike" kern="0" cap="none" spc="-80"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prstClr val="black"/>
                </a:solidFill>
                <a:effectLst/>
                <a:uLnTx/>
                <a:uFillTx/>
                <a:latin typeface="Helvetica Neue Light" panose="02000403000000020004"/>
                <a:ea typeface="+mn-ea"/>
                <a:cs typeface="Calibri"/>
              </a:rPr>
              <a:t>focus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and</a:t>
            </a:r>
            <a:r>
              <a:rPr kumimoji="0" sz="1600" b="0" i="0" u="none" strike="noStrike" kern="0" cap="none" spc="-10" normalizeH="0" baseline="0" noProof="0" dirty="0">
                <a:ln>
                  <a:noFill/>
                </a:ln>
                <a:solidFill>
                  <a:prstClr val="black"/>
                </a:solidFill>
                <a:effectLst/>
                <a:uLnTx/>
                <a:uFillTx/>
                <a:latin typeface="Helvetica Neue Light" panose="02000403000000020004"/>
                <a:ea typeface="+mn-ea"/>
                <a:cs typeface="Calibri"/>
              </a:rPr>
              <a:t> autoimmune</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prstClr val="black"/>
                </a:solidFill>
                <a:effectLst/>
                <a:uLnTx/>
                <a:uFillTx/>
                <a:latin typeface="Helvetica Neue Light" panose="02000403000000020004"/>
                <a:ea typeface="+mn-ea"/>
                <a:cs typeface="Calibri"/>
              </a:rPr>
              <a:t>diseases</a:t>
            </a:r>
            <a:endPar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endParaRPr>
          </a:p>
        </p:txBody>
      </p:sp>
      <p:sp>
        <p:nvSpPr>
          <p:cNvPr id="8" name="object 8"/>
          <p:cNvSpPr txBox="1"/>
          <p:nvPr/>
        </p:nvSpPr>
        <p:spPr>
          <a:xfrm>
            <a:off x="5950795" y="1988289"/>
            <a:ext cx="6180754" cy="750847"/>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UNMET</a:t>
            </a:r>
            <a:r>
              <a:rPr kumimoji="0" sz="1600" b="1" i="0" u="none" strike="noStrike" kern="0" cap="none" spc="-4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NEED:</a:t>
            </a:r>
            <a:r>
              <a:rPr kumimoji="0" sz="1600" b="1" i="0" u="none" strike="noStrike" kern="0" cap="none" spc="-4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Many</a:t>
            </a:r>
            <a:r>
              <a:rPr kumimoji="0" sz="1600" b="0" i="0" u="none" strike="noStrike" kern="0" cap="none" spc="-55"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prstClr val="black"/>
                </a:solidFill>
                <a:effectLst/>
                <a:uLnTx/>
                <a:uFillTx/>
                <a:latin typeface="Helvetica Neue Light" panose="02000403000000020004"/>
                <a:ea typeface="+mn-ea"/>
                <a:cs typeface="Calibri"/>
              </a:rPr>
              <a:t>disease-</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causing</a:t>
            </a:r>
            <a:r>
              <a:rPr kumimoji="0" sz="1600" b="0" i="0" u="none" strike="noStrike" kern="0" cap="none" spc="-65"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genetic</a:t>
            </a:r>
            <a:r>
              <a:rPr kumimoji="0" sz="1600" b="0" i="0" u="none" strike="noStrike" kern="0" cap="none" spc="-45"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abnormalities,</a:t>
            </a:r>
            <a:r>
              <a:rPr kumimoji="0" sz="1600" b="0" i="0" u="none" strike="noStrike" kern="0" cap="none" spc="-60"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for</a:t>
            </a:r>
            <a:r>
              <a:rPr kumimoji="0" sz="1600" b="0" i="0" u="none" strike="noStrike" kern="0" cap="none" spc="-30"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prstClr val="black"/>
                </a:solidFill>
                <a:effectLst/>
                <a:uLnTx/>
                <a:uFillTx/>
                <a:latin typeface="Helvetica Neue Light" panose="02000403000000020004"/>
                <a:ea typeface="+mn-ea"/>
                <a:cs typeface="Calibri"/>
              </a:rPr>
              <a:t>example</a:t>
            </a:r>
            <a:r>
              <a:rPr kumimoji="0" sz="1600" b="0" i="0" u="none" strike="noStrike" kern="0" cap="none" spc="-60"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20" normalizeH="0" baseline="0" noProof="0" dirty="0">
                <a:ln>
                  <a:noFill/>
                </a:ln>
                <a:solidFill>
                  <a:prstClr val="black"/>
                </a:solidFill>
                <a:effectLst/>
                <a:uLnTx/>
                <a:uFillTx/>
                <a:latin typeface="Helvetica Neue Light" panose="02000403000000020004"/>
                <a:ea typeface="+mn-ea"/>
                <a:cs typeface="Calibri"/>
              </a:rPr>
              <a:t>TERT </a:t>
            </a:r>
            <a:r>
              <a:rPr kumimoji="0" sz="1600" b="0" i="0" u="none" strike="noStrike" kern="0" cap="none" spc="-10" normalizeH="0" baseline="0" noProof="0" dirty="0">
                <a:ln>
                  <a:noFill/>
                </a:ln>
                <a:solidFill>
                  <a:prstClr val="black"/>
                </a:solidFill>
                <a:effectLst/>
                <a:uLnTx/>
                <a:uFillTx/>
                <a:latin typeface="Helvetica Neue Light" panose="02000403000000020004"/>
                <a:ea typeface="+mn-ea"/>
                <a:cs typeface="Calibri"/>
              </a:rPr>
              <a:t>promotor</a:t>
            </a:r>
            <a:r>
              <a:rPr kumimoji="0" sz="1600" b="0" i="0" u="none" strike="noStrike" kern="0" cap="none" spc="25"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mutations,</a:t>
            </a:r>
            <a:r>
              <a:rPr kumimoji="0" sz="1600" b="0" i="0" u="none" strike="noStrike" kern="0" cap="none" spc="-20"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cause</a:t>
            </a:r>
            <a:r>
              <a:rPr kumimoji="0" sz="1600" b="0" i="0" u="none" strike="noStrike" kern="0" cap="none" spc="-15"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prstClr val="black"/>
                </a:solidFill>
                <a:effectLst/>
                <a:uLnTx/>
                <a:uFillTx/>
                <a:latin typeface="Helvetica Neue Light" panose="02000403000000020004"/>
                <a:ea typeface="+mn-ea"/>
                <a:cs typeface="Calibri"/>
              </a:rPr>
              <a:t>dysregulation</a:t>
            </a:r>
            <a:r>
              <a:rPr kumimoji="0" sz="1600" b="0" i="0" u="none" strike="noStrike" kern="0" cap="none" spc="-30"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and</a:t>
            </a:r>
            <a:r>
              <a:rPr kumimoji="0" sz="1600" b="0" i="0" u="none" strike="noStrike" kern="0" cap="none" spc="-10" normalizeH="0" baseline="0" noProof="0" dirty="0">
                <a:ln>
                  <a:noFill/>
                </a:ln>
                <a:solidFill>
                  <a:prstClr val="black"/>
                </a:solidFill>
                <a:effectLst/>
                <a:uLnTx/>
                <a:uFillTx/>
                <a:latin typeface="Helvetica Neue Light" panose="02000403000000020004"/>
                <a:ea typeface="+mn-ea"/>
                <a:cs typeface="Calibri"/>
              </a:rPr>
              <a:t> allele-</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specific</a:t>
            </a:r>
            <a:r>
              <a:rPr kumimoji="0" sz="1600" b="0" i="0" u="none" strike="noStrike" kern="0" cap="none" spc="-55"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prstClr val="black"/>
                </a:solidFill>
                <a:effectLst/>
                <a:uLnTx/>
                <a:uFillTx/>
                <a:latin typeface="Helvetica Neue Light" panose="02000403000000020004"/>
                <a:ea typeface="+mn-ea"/>
                <a:cs typeface="Calibri"/>
              </a:rPr>
              <a:t>expression</a:t>
            </a:r>
            <a:r>
              <a:rPr kumimoji="0" sz="1600" b="0" i="0" u="none" strike="noStrike" kern="0" cap="none" spc="5"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is</a:t>
            </a:r>
            <a:r>
              <a:rPr kumimoji="0" sz="1600" b="0" i="0" u="none" strike="noStrike" kern="0" cap="none" spc="-30"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50" normalizeH="0" baseline="0" noProof="0" dirty="0">
                <a:ln>
                  <a:noFill/>
                </a:ln>
                <a:solidFill>
                  <a:prstClr val="black"/>
                </a:solidFill>
                <a:effectLst/>
                <a:uLnTx/>
                <a:uFillTx/>
                <a:latin typeface="Helvetica Neue Light" panose="02000403000000020004"/>
                <a:ea typeface="+mn-ea"/>
                <a:cs typeface="Calibri"/>
              </a:rPr>
              <a:t>a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marker</a:t>
            </a:r>
            <a:r>
              <a:rPr kumimoji="0" sz="1600" b="0" i="0" u="none" strike="noStrike" kern="0" cap="none" spc="-30"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of</a:t>
            </a:r>
            <a:r>
              <a:rPr kumimoji="0" sz="1600" b="0" i="0" u="none" strike="noStrike" kern="0" cap="none" spc="-50"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rPr>
              <a:t>such</a:t>
            </a:r>
            <a:r>
              <a:rPr kumimoji="0" sz="1600" b="0" i="0" u="none" strike="noStrike" kern="0" cap="none" spc="-50" normalizeH="0" baseline="0" noProof="0" dirty="0">
                <a:ln>
                  <a:noFill/>
                </a:ln>
                <a:solidFill>
                  <a:prstClr val="black"/>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prstClr val="black"/>
                </a:solidFill>
                <a:effectLst/>
                <a:uLnTx/>
                <a:uFillTx/>
                <a:latin typeface="Helvetica Neue Light" panose="02000403000000020004"/>
                <a:ea typeface="+mn-ea"/>
                <a:cs typeface="Calibri"/>
              </a:rPr>
              <a:t>dysregulation.</a:t>
            </a:r>
            <a:endPar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Calibri"/>
            </a:endParaRPr>
          </a:p>
        </p:txBody>
      </p:sp>
      <p:sp>
        <p:nvSpPr>
          <p:cNvPr id="9" name="object 9"/>
          <p:cNvSpPr txBox="1"/>
          <p:nvPr/>
        </p:nvSpPr>
        <p:spPr>
          <a:xfrm>
            <a:off x="5950592" y="2863695"/>
            <a:ext cx="6180754" cy="3731150"/>
          </a:xfrm>
          <a:prstGeom prst="rect">
            <a:avLst/>
          </a:prstGeom>
        </p:spPr>
        <p:txBody>
          <a:bodyPr vert="horz" wrap="square" lIns="0" tIns="12065" rIns="0" bIns="0" rtlCol="0">
            <a:spAutoFit/>
          </a:bodyPr>
          <a:lstStyle/>
          <a:p>
            <a:pPr marL="12700" marR="140335"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PRODUCT:</a:t>
            </a:r>
            <a:r>
              <a:rPr kumimoji="0" sz="1600" b="1" i="0" u="none" strike="noStrike" kern="0" cap="none" spc="-3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1"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In</a:t>
            </a:r>
            <a:r>
              <a:rPr kumimoji="0" sz="1600" b="0" i="1" u="none" strike="noStrike" kern="0" cap="none" spc="-3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1"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silico</a:t>
            </a:r>
            <a:r>
              <a:rPr kumimoji="0" sz="1600" b="0" i="1" u="none" strike="noStrike" kern="0" cap="none" spc="-7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assay</a:t>
            </a:r>
            <a:r>
              <a:rPr kumimoji="0" sz="1600" b="0" i="0" u="none" strike="noStrike" kern="0" cap="none" spc="-4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to</a:t>
            </a:r>
            <a:r>
              <a:rPr kumimoji="0" sz="1600" b="0" i="0" u="none" strike="noStrike" kern="0" cap="none" spc="-4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screen</a:t>
            </a:r>
            <a:r>
              <a:rPr kumimoji="0" sz="1600" b="0" i="0" u="none" strike="noStrike" kern="0" cap="none" spc="-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and</a:t>
            </a:r>
            <a:r>
              <a:rPr kumimoji="0" sz="1600" b="0" i="0" u="none" strike="noStrike" kern="0" cap="none" spc="-5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interrogate</a:t>
            </a:r>
            <a:r>
              <a:rPr kumimoji="0" sz="1600" b="0" i="0" u="none" strike="noStrike" kern="0" cap="none" spc="-4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patient</a:t>
            </a:r>
            <a:r>
              <a:rPr kumimoji="0" sz="1600" b="0" i="0" u="none" strike="noStrike" kern="0" cap="none" spc="-6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samples</a:t>
            </a:r>
            <a:r>
              <a:rPr kumimoji="0" sz="1600" b="0" i="0" u="none" strike="noStrike" kern="0" cap="none" spc="-4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to</a:t>
            </a:r>
            <a:r>
              <a:rPr kumimoji="0" sz="1600" b="0" i="0" u="none" strike="noStrike" kern="0" cap="none" spc="-3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identify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allelically</a:t>
            </a:r>
            <a:r>
              <a:rPr kumimoji="0" sz="1600" b="0" i="0" u="none" strike="noStrike" kern="0" cap="none" spc="-7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imbalanced</a:t>
            </a:r>
            <a:r>
              <a:rPr kumimoji="0" sz="1600" b="0" i="0" u="none" strike="noStrike" kern="0" cap="none" spc="-6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genes</a:t>
            </a:r>
            <a:r>
              <a:rPr kumimoji="0" sz="1600" b="0" i="0" u="none" strike="noStrike" kern="0" cap="none" spc="-3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when</a:t>
            </a:r>
            <a:r>
              <a:rPr kumimoji="0" sz="1600" b="0" i="0" u="none" strike="noStrike" kern="0" cap="none" spc="-3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known</a:t>
            </a:r>
            <a:r>
              <a:rPr kumimoji="0" sz="1600" b="0" i="0" u="none" strike="noStrike" kern="0" cap="none" spc="-2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genetic</a:t>
            </a:r>
            <a:r>
              <a:rPr kumimoji="0" sz="1600" b="0" i="0" u="none" strike="noStrike" kern="0" cap="none" spc="-4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markers</a:t>
            </a:r>
            <a:r>
              <a:rPr kumimoji="0" sz="1600" b="0" i="0" u="none" strike="noStrike" kern="0" cap="none" spc="-2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cannot</a:t>
            </a:r>
            <a:r>
              <a:rPr kumimoji="0" sz="1600" b="0" i="0" u="none" strike="noStrike" kern="0" cap="none" spc="-4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be</a:t>
            </a:r>
            <a:r>
              <a:rPr kumimoji="0" sz="1600" b="0" i="0" u="none" strike="noStrike" kern="0" cap="none" spc="-3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found.</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Machine-</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learning</a:t>
            </a:r>
            <a:r>
              <a:rPr kumimoji="0" sz="1600" b="0" i="0" u="none" strike="noStrike" kern="0" cap="none" spc="-6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algorithms</a:t>
            </a:r>
            <a:r>
              <a:rPr kumimoji="0" sz="1600" b="0" i="0" u="none" strike="noStrike" kern="0" cap="none" spc="-3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that</a:t>
            </a:r>
            <a:r>
              <a:rPr kumimoji="0" sz="1600" b="0" i="0" u="none" strike="noStrike" kern="0" cap="none" spc="-4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incorporate</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 clinical,</a:t>
            </a:r>
            <a:r>
              <a:rPr kumimoji="0" sz="1600" b="0" i="0" u="none" strike="noStrike" kern="0" cap="none" spc="-5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genomic,</a:t>
            </a:r>
            <a:r>
              <a:rPr kumimoji="0" sz="1600" b="0" i="0" u="none" strike="noStrike" kern="0" cap="none" spc="-2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25" normalizeH="0" baseline="0" noProof="0" dirty="0">
                <a:ln>
                  <a:noFill/>
                </a:ln>
                <a:solidFill>
                  <a:sysClr val="windowText" lastClr="000000"/>
                </a:solidFill>
                <a:effectLst/>
                <a:uLnTx/>
                <a:uFillTx/>
                <a:latin typeface="Helvetica Neue Light" panose="02000403000000020004"/>
                <a:ea typeface="+mn-ea"/>
                <a:cs typeface="Calibri"/>
              </a:rPr>
              <a:t>and </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experimental</a:t>
            </a:r>
            <a:r>
              <a:rPr kumimoji="0" sz="1600" b="0" i="0" u="none" strike="noStrike" kern="0" cap="none" spc="-3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data</a:t>
            </a:r>
            <a:r>
              <a:rPr kumimoji="0" sz="1600" b="0" i="0" u="none" strike="noStrike" kern="0" cap="none" spc="-4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to</a:t>
            </a:r>
            <a:r>
              <a:rPr kumimoji="0" sz="1600" b="0" i="0" u="none" strike="noStrike" kern="0" cap="none" spc="-2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identify</a:t>
            </a:r>
            <a:r>
              <a:rPr kumimoji="0" sz="1600" b="0" i="0" u="none" strike="noStrike" kern="0" cap="none" spc="-5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allele-</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specific</a:t>
            </a:r>
            <a:r>
              <a:rPr kumimoji="0" sz="1600" b="0" i="0" u="none" strike="noStrike" kern="0" cap="none" spc="-6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markers</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 of</a:t>
            </a:r>
            <a:r>
              <a:rPr kumimoji="0" sz="1600" b="0" i="0" u="none" strike="noStrike" kern="0" cap="none" spc="-3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unusual</a:t>
            </a:r>
            <a:r>
              <a:rPr kumimoji="0" sz="1600" b="0" i="0" u="none" strike="noStrike" kern="0" cap="none" spc="-4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response,</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25" normalizeH="0" baseline="0" noProof="0" dirty="0">
                <a:ln>
                  <a:noFill/>
                </a:ln>
                <a:solidFill>
                  <a:sysClr val="windowText" lastClr="000000"/>
                </a:solidFill>
                <a:effectLst/>
                <a:uLnTx/>
                <a:uFillTx/>
                <a:latin typeface="Helvetica Neue Light" panose="02000403000000020004"/>
                <a:ea typeface="+mn-ea"/>
                <a:cs typeface="Calibri"/>
              </a:rPr>
              <a:t>are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used</a:t>
            </a:r>
            <a:r>
              <a:rPr kumimoji="0" sz="1600" b="0" i="0" u="none" strike="noStrike" kern="0" cap="none" spc="-2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to</a:t>
            </a:r>
            <a:r>
              <a:rPr kumimoji="0" sz="1600" b="0" i="0" u="none" strike="noStrike" kern="0" cap="none" spc="-3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predict</a:t>
            </a:r>
            <a:r>
              <a:rPr kumimoji="0" sz="1600" b="0" i="0" u="none" strike="noStrike" kern="0" cap="none" spc="-1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drug</a:t>
            </a:r>
            <a:r>
              <a:rPr kumimoji="0" sz="1600" b="0" i="0" u="none" strike="noStrike" kern="0" cap="none" spc="-3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response,</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and</a:t>
            </a:r>
            <a:r>
              <a:rPr kumimoji="0" sz="1600" b="0" i="0" u="none" strike="noStrike" kern="0" cap="none" spc="-4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regulatory</a:t>
            </a:r>
            <a:r>
              <a:rPr kumimoji="0" sz="1600" b="0" i="0" u="none" strike="noStrike" kern="0" cap="none" spc="-2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pathways</a:t>
            </a:r>
            <a:r>
              <a:rPr kumimoji="0" sz="1600" b="0" i="0" u="none" strike="noStrike" kern="0" cap="none" spc="-4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that</a:t>
            </a:r>
            <a:r>
              <a:rPr kumimoji="0" sz="1600" b="0" i="0" u="none" strike="noStrike" kern="0" cap="none" spc="-4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can</a:t>
            </a:r>
            <a:r>
              <a:rPr kumimoji="0" sz="1600" b="0" i="0" u="none" strike="noStrike" kern="0" cap="none" spc="-4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be</a:t>
            </a:r>
            <a:r>
              <a:rPr kumimoji="0" sz="1600" b="0" i="0" u="none" strike="noStrike" kern="0" cap="none" spc="-2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targeted</a:t>
            </a:r>
            <a:endParaRPr kumimoji="0" lang="en-US"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endParaRPr>
          </a:p>
          <a:p>
            <a:pPr marL="12700" marR="140335" lvl="0" indent="0" algn="l" defTabSz="914400" rtl="0" eaLnBrk="1" fontAlgn="auto" latinLnBrk="0" hangingPunct="1">
              <a:lnSpc>
                <a:spcPct val="100000"/>
              </a:lnSpc>
              <a:spcBef>
                <a:spcPts val="95"/>
              </a:spcBef>
              <a:spcAft>
                <a:spcPts val="0"/>
              </a:spcAft>
              <a:buClrTx/>
              <a:buSzTx/>
              <a:buFontTx/>
              <a:buNone/>
              <a:tabLst/>
              <a:defRPr/>
            </a:pPr>
            <a:endParaRPr kumimoji="0" lang="en-US" sz="8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endParaRPr>
          </a:p>
          <a:p>
            <a:pPr marL="12700" marR="140335" lvl="0" indent="0" algn="l" defTabSz="914400" rtl="0" eaLnBrk="1" fontAlgn="auto" latinLnBrk="0" hangingPunct="1">
              <a:lnSpc>
                <a:spcPct val="100000"/>
              </a:lnSpc>
              <a:spcBef>
                <a:spcPts val="95"/>
              </a:spcBef>
              <a:spcAft>
                <a:spcPts val="0"/>
              </a:spcAft>
              <a:buClrTx/>
              <a:buSzTx/>
              <a:buFontTx/>
              <a:buNone/>
              <a:tabLst/>
              <a:defRPr/>
            </a:pPr>
            <a:r>
              <a:rPr kumimoji="0" lang="en-US" sz="1600" b="1"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COMPETITIVE ADVANTAGE:</a:t>
            </a:r>
            <a:endParaRPr kumimoji="0"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endParaRPr>
          </a:p>
          <a:p>
            <a:pPr marL="299085" marR="0" lvl="0" indent="-286385" algn="l" defTabSz="914400" rtl="0" eaLnBrk="1" fontAlgn="auto" latinLnBrk="0" hangingPunct="1">
              <a:lnSpc>
                <a:spcPct val="100000"/>
              </a:lnSpc>
              <a:spcBef>
                <a:spcPts val="0"/>
              </a:spcBef>
              <a:spcAft>
                <a:spcPts val="0"/>
              </a:spcAft>
              <a:buClrTx/>
              <a:buSzTx/>
              <a:buFont typeface="Arial"/>
              <a:buChar char="•"/>
              <a:tabLst>
                <a:tab pos="299085" algn="l"/>
              </a:tabLst>
              <a:defRPr/>
            </a:pP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Integrates</a:t>
            </a:r>
            <a:r>
              <a:rPr kumimoji="0" sz="1600" b="0" i="0" u="none" strike="noStrike" kern="0" cap="none" spc="-6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various</a:t>
            </a:r>
            <a:r>
              <a:rPr kumimoji="0" sz="1600" b="0" i="0" u="none" strike="noStrike" kern="0" cap="none" spc="-4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inputs</a:t>
            </a:r>
            <a:endPar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endParaRPr>
          </a:p>
          <a:p>
            <a:pPr marL="299085" marR="0" lvl="0" indent="-286385" algn="l" defTabSz="914400" rtl="0" eaLnBrk="1" fontAlgn="auto" latinLnBrk="0" hangingPunct="1">
              <a:lnSpc>
                <a:spcPct val="100000"/>
              </a:lnSpc>
              <a:spcBef>
                <a:spcPts val="0"/>
              </a:spcBef>
              <a:spcAft>
                <a:spcPts val="0"/>
              </a:spcAft>
              <a:buClrTx/>
              <a:buSzTx/>
              <a:buFont typeface="Arial"/>
              <a:buChar char="•"/>
              <a:tabLst>
                <a:tab pos="299085" algn="l"/>
              </a:tabLst>
              <a:defRPr/>
            </a:pP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Uses</a:t>
            </a:r>
            <a:r>
              <a:rPr kumimoji="0" sz="1600" b="0" i="0" u="none" strike="noStrike" kern="0" cap="none" spc="-2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AI</a:t>
            </a:r>
            <a:r>
              <a:rPr kumimoji="0" sz="1600" b="0" i="0" u="none" strike="noStrike" kern="0" cap="none" spc="-3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to</a:t>
            </a:r>
            <a:r>
              <a:rPr kumimoji="0" sz="1600" b="0" i="0" u="none" strike="noStrike" kern="0" cap="none" spc="-3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train</a:t>
            </a:r>
            <a:r>
              <a:rPr kumimoji="0" sz="1600" b="0" i="0" u="none" strike="noStrike" kern="0" cap="none" spc="-4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platform</a:t>
            </a:r>
            <a:endPar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endParaRPr>
          </a:p>
          <a:p>
            <a:pPr marL="299085" marR="0" lvl="0" indent="-286385" algn="l" defTabSz="914400" rtl="0" eaLnBrk="1" fontAlgn="auto" latinLnBrk="0" hangingPunct="1">
              <a:lnSpc>
                <a:spcPct val="100000"/>
              </a:lnSpc>
              <a:spcBef>
                <a:spcPts val="0"/>
              </a:spcBef>
              <a:spcAft>
                <a:spcPts val="0"/>
              </a:spcAft>
              <a:buClrTx/>
              <a:buSzTx/>
              <a:buFont typeface="Arial"/>
              <a:buChar char="•"/>
              <a:tabLst>
                <a:tab pos="299085" algn="l"/>
              </a:tabLst>
              <a:defRPr/>
            </a:pP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Not limited</a:t>
            </a:r>
            <a:r>
              <a:rPr kumimoji="0" sz="1600" b="0" i="0" u="none" strike="noStrike" kern="0" cap="none" spc="-4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to</a:t>
            </a:r>
            <a:r>
              <a:rPr kumimoji="0" sz="1600" b="0" i="0" u="none" strike="noStrike" kern="0" cap="none" spc="-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liquid</a:t>
            </a:r>
            <a:r>
              <a:rPr kumimoji="0" sz="1600" b="0" i="0" u="none" strike="noStrike" kern="0" cap="none" spc="-5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biopsies</a:t>
            </a:r>
            <a:endPar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endParaRPr>
          </a:p>
          <a:p>
            <a:pPr marL="299085" marR="0" lvl="0" indent="-286385" algn="l" defTabSz="914400" rtl="0" eaLnBrk="1" fontAlgn="auto" latinLnBrk="0" hangingPunct="1">
              <a:lnSpc>
                <a:spcPct val="100000"/>
              </a:lnSpc>
              <a:spcBef>
                <a:spcPts val="0"/>
              </a:spcBef>
              <a:spcAft>
                <a:spcPts val="0"/>
              </a:spcAft>
              <a:buClrTx/>
              <a:buSzTx/>
              <a:buFont typeface="Arial"/>
              <a:buChar char="•"/>
              <a:tabLst>
                <a:tab pos="299085" algn="l"/>
              </a:tabLst>
              <a:defRPr/>
            </a:pP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Can</a:t>
            </a:r>
            <a:r>
              <a:rPr kumimoji="0" sz="1600" b="0" i="0" u="none" strike="noStrike" kern="0" cap="none" spc="-6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discover</a:t>
            </a:r>
            <a:r>
              <a:rPr kumimoji="0" sz="1600" b="0" i="0" u="none" strike="noStrike" kern="0" cap="none" spc="-2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novel</a:t>
            </a:r>
            <a:r>
              <a:rPr kumimoji="0" sz="1600" b="0" i="0" u="none" strike="noStrike" kern="0" cap="none" spc="-3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pathways</a:t>
            </a:r>
            <a:endParaRPr kumimoji="0" lang="en-US"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tab pos="299085" algn="l"/>
              </a:tabLst>
              <a:defRPr/>
            </a:pPr>
            <a:endParaRPr kumimoji="0" lang="en-US" sz="8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tab pos="299085" algn="l"/>
              </a:tabLst>
              <a:defRPr/>
            </a:pPr>
            <a:r>
              <a:rPr kumimoji="0" lang="en-US" sz="1600" b="1"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DATA:</a:t>
            </a:r>
            <a:r>
              <a:rPr kumimoji="0" lang="en-US"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The</a:t>
            </a:r>
            <a:r>
              <a:rPr kumimoji="0" lang="en-US" sz="1600" b="0" i="0" u="none" strike="noStrike" kern="0" cap="none" spc="-35"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screen</a:t>
            </a:r>
            <a:r>
              <a:rPr kumimoji="0" lang="en-US" sz="1600" b="0" i="0" u="none" strike="noStrike" kern="0" cap="none" spc="-25"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has</a:t>
            </a:r>
            <a:r>
              <a:rPr kumimoji="0" lang="en-US" sz="1600" b="0" i="0" u="none" strike="noStrike" kern="0" cap="none" spc="-45"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identified</a:t>
            </a:r>
            <a:r>
              <a:rPr kumimoji="0" lang="en-US" sz="1600" b="0" i="0" u="none" strike="noStrike" kern="0" cap="none" spc="-65"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allele-</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specific</a:t>
            </a:r>
            <a:r>
              <a:rPr kumimoji="0" lang="en-US" sz="1600" b="0" i="0" u="none" strike="noStrike" kern="0" cap="none" spc="-80"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events</a:t>
            </a:r>
            <a:r>
              <a:rPr kumimoji="0" lang="en-US" sz="1600" b="0" i="0" u="none" strike="noStrike" kern="0" cap="none" spc="-25"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found</a:t>
            </a:r>
            <a:r>
              <a:rPr kumimoji="0" lang="en-US" sz="1600" b="0" i="0" u="none" strike="noStrike" kern="0" cap="none" spc="-45"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in</a:t>
            </a:r>
            <a:r>
              <a:rPr kumimoji="0" lang="en-US" sz="1600" b="0" i="0" u="none" strike="noStrike" kern="0" cap="none" spc="-55"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metastatic castration</a:t>
            </a:r>
            <a:r>
              <a:rPr kumimoji="0" lang="en-US" sz="1600" b="0" i="0" u="none" strike="noStrike" kern="0" cap="none" spc="-55"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resistant</a:t>
            </a:r>
            <a:r>
              <a:rPr kumimoji="0" lang="en-US" sz="1600" b="0" i="0" u="none" strike="noStrike" kern="0" cap="none" spc="-40"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prostate</a:t>
            </a:r>
            <a:r>
              <a:rPr kumimoji="0" lang="en-US" sz="1600" b="0" i="0" u="none" strike="noStrike" kern="0" cap="none" spc="-35"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cancer</a:t>
            </a:r>
            <a:r>
              <a:rPr kumimoji="0" lang="en-US" sz="1600" b="0" i="0" u="none" strike="noStrike" kern="0" cap="none" spc="-40"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not</a:t>
            </a:r>
            <a:r>
              <a:rPr kumimoji="0" lang="en-US" sz="1600" b="0" i="0" u="none" strike="noStrike" kern="0" cap="none" spc="-25"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found</a:t>
            </a:r>
            <a:r>
              <a:rPr kumimoji="0" lang="en-US" sz="1600" b="0" i="0" u="none" strike="noStrike" kern="0" cap="none" spc="-45"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in</a:t>
            </a:r>
            <a:r>
              <a:rPr kumimoji="0" lang="en-US" sz="1600" b="0" i="0" u="none" strike="noStrike" kern="0" cap="none" spc="-50"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less</a:t>
            </a:r>
            <a:r>
              <a:rPr kumimoji="0" lang="en-US" sz="1600" b="0" i="0" u="none" strike="noStrike" kern="0" cap="none" spc="-35"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aggressive</a:t>
            </a:r>
            <a:r>
              <a:rPr kumimoji="0" lang="en-US" sz="1600" b="0" i="0" u="none" strike="noStrike" kern="0" cap="none" spc="-35"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prostate</a:t>
            </a:r>
            <a:r>
              <a:rPr kumimoji="0" lang="en-US" sz="1600" b="0" i="0" u="none" strike="noStrike" kern="0" cap="none" spc="-45" normalizeH="0" baseline="0" noProof="0" dirty="0">
                <a:ln>
                  <a:noFill/>
                </a:ln>
                <a:solidFill>
                  <a:sysClr val="windowText" lastClr="000000"/>
                </a:solidFill>
                <a:effectLst/>
                <a:uLnTx/>
                <a:uFillTx/>
                <a:latin typeface="Helvetica Neue Light" panose="02000403000000020004"/>
                <a:ea typeface="+mn-ea"/>
                <a:cs typeface="Calibri"/>
              </a:rPr>
              <a:t> </a:t>
            </a:r>
            <a:r>
              <a:rPr kumimoji="0" lang="en-US" sz="16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cancer</a:t>
            </a:r>
            <a:endPar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endParaRPr>
          </a:p>
        </p:txBody>
      </p:sp>
      <p:pic>
        <p:nvPicPr>
          <p:cNvPr id="10" name="object 10"/>
          <p:cNvPicPr/>
          <p:nvPr/>
        </p:nvPicPr>
        <p:blipFill>
          <a:blip r:embed="rId2" cstate="print"/>
          <a:stretch>
            <a:fillRect/>
          </a:stretch>
        </p:blipFill>
        <p:spPr>
          <a:xfrm>
            <a:off x="829417" y="1348926"/>
            <a:ext cx="1956815" cy="1956815"/>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sp>
        <p:nvSpPr>
          <p:cNvPr id="11" name="object 11"/>
          <p:cNvSpPr txBox="1"/>
          <p:nvPr/>
        </p:nvSpPr>
        <p:spPr>
          <a:xfrm>
            <a:off x="2930386" y="1933468"/>
            <a:ext cx="2386212" cy="843821"/>
          </a:xfrm>
          <a:prstGeom prst="rect">
            <a:avLst/>
          </a:prstGeom>
        </p:spPr>
        <p:txBody>
          <a:bodyPr vert="horz" wrap="square" lIns="0" tIns="88900" rIns="0" bIns="0" rtlCol="0">
            <a:spAutoFit/>
          </a:bodyPr>
          <a:lstStyle/>
          <a:p>
            <a:pPr marL="12700" marR="0" lvl="0" indent="0" algn="l" defTabSz="914400" rtl="0" eaLnBrk="1" fontAlgn="auto" latinLnBrk="0" hangingPunct="1">
              <a:lnSpc>
                <a:spcPct val="100000"/>
              </a:lnSpc>
              <a:spcBef>
                <a:spcPts val="700"/>
              </a:spcBef>
              <a:spcAft>
                <a:spcPts val="0"/>
              </a:spcAft>
              <a:buClrTx/>
              <a:buSzTx/>
              <a:buFontTx/>
              <a:buNone/>
              <a:tabLst/>
              <a:defRPr/>
            </a:pPr>
            <a:r>
              <a:rPr kumimoji="0" sz="1600" b="1"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Franklin</a:t>
            </a:r>
            <a:r>
              <a:rPr kumimoji="0" sz="1600" b="1" i="0" u="none" strike="noStrike" kern="0" cap="none" spc="-45"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Huang,</a:t>
            </a:r>
            <a:r>
              <a:rPr kumimoji="0" sz="1600" b="1" i="0" u="none" strike="noStrike" kern="0" cap="none" spc="-3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MD,</a:t>
            </a:r>
            <a:r>
              <a:rPr kumimoji="0" sz="1600" b="1" i="0" u="none" strike="noStrike" kern="0" cap="none" spc="-20" normalizeH="0" baseline="0" noProof="0" dirty="0">
                <a:ln>
                  <a:noFill/>
                </a:ln>
                <a:solidFill>
                  <a:sysClr val="windowText" lastClr="000000"/>
                </a:solidFill>
                <a:effectLst/>
                <a:uLnTx/>
                <a:uFillTx/>
                <a:latin typeface="Helvetica Neue Light" panose="02000403000000020004"/>
                <a:ea typeface="+mn-ea"/>
                <a:cs typeface="Calibri"/>
              </a:rPr>
              <a:t> </a:t>
            </a:r>
            <a:r>
              <a:rPr kumimoji="0" sz="1600" b="1" i="0" u="none" strike="noStrike" kern="0" cap="none" spc="-25" normalizeH="0" baseline="0" noProof="0" dirty="0">
                <a:ln>
                  <a:noFill/>
                </a:ln>
                <a:solidFill>
                  <a:sysClr val="windowText" lastClr="000000"/>
                </a:solidFill>
                <a:effectLst/>
                <a:uLnTx/>
                <a:uFillTx/>
                <a:latin typeface="Helvetica Neue Light" panose="02000403000000020004"/>
                <a:ea typeface="+mn-ea"/>
                <a:cs typeface="Calibri"/>
              </a:rPr>
              <a:t>PhD</a:t>
            </a:r>
            <a:endPar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endParaRPr>
          </a:p>
          <a:p>
            <a:pPr marL="12700" marR="554990" lvl="0" indent="0" algn="l" defTabSz="914400" rtl="0" eaLnBrk="1" fontAlgn="auto" latinLnBrk="0" hangingPunct="1">
              <a:lnSpc>
                <a:spcPct val="100000"/>
              </a:lnSpc>
              <a:spcBef>
                <a:spcPts val="600"/>
              </a:spcBef>
              <a:spcAft>
                <a:spcPts val="0"/>
              </a:spcAft>
              <a:buClrTx/>
              <a:buSzTx/>
              <a:buFontTx/>
              <a:buNone/>
              <a:tabLst/>
              <a:defRPr/>
            </a:pPr>
            <a:r>
              <a:rPr kumimoji="0" sz="14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Associate</a:t>
            </a:r>
            <a:r>
              <a:rPr kumimoji="0" sz="1400" b="0" i="0" u="none" strike="noStrike" kern="0" cap="none" spc="-70" normalizeH="0" baseline="0" noProof="0" dirty="0">
                <a:ln>
                  <a:noFill/>
                </a:ln>
                <a:solidFill>
                  <a:sysClr val="windowText" lastClr="000000"/>
                </a:solidFill>
                <a:effectLst/>
                <a:uLnTx/>
                <a:uFillTx/>
                <a:latin typeface="Helvetica Neue Light" panose="02000403000000020004"/>
                <a:ea typeface="+mn-ea"/>
                <a:cs typeface="Calibri"/>
              </a:rPr>
              <a:t> </a:t>
            </a:r>
            <a:r>
              <a:rPr kumimoji="0" sz="14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Professor, </a:t>
            </a:r>
            <a:r>
              <a:rPr kumimoji="0" sz="14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Medicine</a:t>
            </a:r>
            <a:r>
              <a:rPr kumimoji="0" sz="1400" b="0" i="0" u="none" strike="noStrike" kern="0" cap="none" spc="-35" normalizeH="0" baseline="0" noProof="0" dirty="0">
                <a:ln>
                  <a:noFill/>
                </a:ln>
                <a:solidFill>
                  <a:sysClr val="windowText" lastClr="000000"/>
                </a:solidFill>
                <a:effectLst/>
                <a:uLnTx/>
                <a:uFillTx/>
                <a:latin typeface="Helvetica Neue Light" panose="02000403000000020004"/>
                <a:ea typeface="+mn-ea"/>
                <a:cs typeface="Calibri"/>
              </a:rPr>
              <a:t> </a:t>
            </a:r>
            <a:r>
              <a:rPr kumimoji="0" sz="14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and</a:t>
            </a:r>
            <a:r>
              <a:rPr kumimoji="0" sz="1400" b="0" i="0" u="none" strike="noStrike" kern="0" cap="none" spc="-40" normalizeH="0" baseline="0" noProof="0" dirty="0">
                <a:ln>
                  <a:noFill/>
                </a:ln>
                <a:solidFill>
                  <a:sysClr val="windowText" lastClr="000000"/>
                </a:solidFill>
                <a:effectLst/>
                <a:uLnTx/>
                <a:uFillTx/>
                <a:latin typeface="Helvetica Neue Light" panose="02000403000000020004"/>
                <a:ea typeface="+mn-ea"/>
                <a:cs typeface="Calibri"/>
              </a:rPr>
              <a:t> </a:t>
            </a:r>
            <a:r>
              <a:rPr kumimoji="0" sz="14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Urology</a:t>
            </a:r>
            <a:endParaRPr kumimoji="0" sz="14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endParaRPr>
          </a:p>
        </p:txBody>
      </p:sp>
      <p:pic>
        <p:nvPicPr>
          <p:cNvPr id="14" name="object 14"/>
          <p:cNvPicPr/>
          <p:nvPr/>
        </p:nvPicPr>
        <p:blipFill>
          <a:blip r:embed="rId3" cstate="print"/>
          <a:stretch>
            <a:fillRect/>
          </a:stretch>
        </p:blipFill>
        <p:spPr>
          <a:xfrm>
            <a:off x="869847" y="3539955"/>
            <a:ext cx="2977050" cy="2784645"/>
          </a:xfrm>
          <a:prstGeom prst="rect">
            <a:avLst/>
          </a:prstGeom>
        </p:spPr>
      </p:pic>
      <p:pic>
        <p:nvPicPr>
          <p:cNvPr id="16" name="Picture 15" descr="A white letters on a black background&#10;&#10;Description automatically generated">
            <a:extLst>
              <a:ext uri="{FF2B5EF4-FFF2-40B4-BE49-F238E27FC236}">
                <a16:creationId xmlns:a16="http://schemas.microsoft.com/office/drawing/2014/main" id="{8D9DDAF2-AAB6-D7FD-2867-CF7F09CD4187}"/>
              </a:ext>
            </a:extLst>
          </p:cNvPr>
          <p:cNvPicPr>
            <a:picLocks noChangeAspect="1"/>
          </p:cNvPicPr>
          <p:nvPr/>
        </p:nvPicPr>
        <p:blipFill>
          <a:blip r:embed="rId4"/>
          <a:stretch>
            <a:fillRect/>
          </a:stretch>
        </p:blipFill>
        <p:spPr>
          <a:xfrm>
            <a:off x="10328671" y="208358"/>
            <a:ext cx="1649017" cy="791767"/>
          </a:xfrm>
          <a:prstGeom prst="rect">
            <a:avLst/>
          </a:prstGeom>
        </p:spPr>
      </p:pic>
      <p:cxnSp>
        <p:nvCxnSpPr>
          <p:cNvPr id="17" name="Straight Arrow Connector 16">
            <a:extLst>
              <a:ext uri="{FF2B5EF4-FFF2-40B4-BE49-F238E27FC236}">
                <a16:creationId xmlns:a16="http://schemas.microsoft.com/office/drawing/2014/main" id="{95F99AD0-9EF4-C5CF-E014-5C2DBE48F9C3}"/>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object 6"/>
          <p:cNvSpPr txBox="1"/>
          <p:nvPr/>
        </p:nvSpPr>
        <p:spPr>
          <a:xfrm>
            <a:off x="3432490" y="395119"/>
            <a:ext cx="6354445" cy="412292"/>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2600" b="1" i="1" u="none" strike="noStrike" kern="0" cap="none" spc="0" normalizeH="0" baseline="0" noProof="0" dirty="0">
                <a:ln>
                  <a:noFill/>
                </a:ln>
                <a:solidFill>
                  <a:srgbClr val="FFFFFF"/>
                </a:solidFill>
                <a:effectLst/>
                <a:uLnTx/>
                <a:uFillTx/>
                <a:latin typeface="Helvetica Neue Light" panose="02000403000000020004"/>
                <a:ea typeface="+mn-ea"/>
                <a:cs typeface="Arial Narrow"/>
              </a:rPr>
              <a:t>Allelic-informed target and drug discovery</a:t>
            </a:r>
            <a:endParaRPr kumimoji="0" sz="2600" b="1" i="1"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endParaRPr>
          </a:p>
        </p:txBody>
      </p:sp>
      <p:sp>
        <p:nvSpPr>
          <p:cNvPr id="13" name="object 13"/>
          <p:cNvSpPr txBox="1">
            <a:spLocks noGrp="1"/>
          </p:cNvSpPr>
          <p:nvPr>
            <p:ph type="title"/>
          </p:nvPr>
        </p:nvSpPr>
        <p:spPr>
          <a:xfrm>
            <a:off x="166499" y="76200"/>
            <a:ext cx="2384425" cy="1031240"/>
          </a:xfrm>
          <a:prstGeom prst="rect">
            <a:avLst/>
          </a:prstGeom>
        </p:spPr>
        <p:txBody>
          <a:bodyPr vert="horz" wrap="square" lIns="0" tIns="12700" rIns="0" bIns="0" rtlCol="0">
            <a:spAutoFit/>
          </a:bodyPr>
          <a:lstStyle/>
          <a:p>
            <a:pPr marL="12700">
              <a:lnSpc>
                <a:spcPct val="100000"/>
              </a:lnSpc>
              <a:spcBef>
                <a:spcPts val="100"/>
              </a:spcBef>
            </a:pPr>
            <a:r>
              <a:rPr sz="6600" b="0" spc="-1000" dirty="0">
                <a:latin typeface="Century Gothic"/>
                <a:cs typeface="Century Gothic"/>
              </a:rPr>
              <a:t>M</a:t>
            </a:r>
            <a:r>
              <a:rPr sz="6600" b="0" spc="-1120" dirty="0">
                <a:solidFill>
                  <a:srgbClr val="FF0000"/>
                </a:solidFill>
                <a:latin typeface="Century Gothic"/>
                <a:cs typeface="Century Gothic"/>
              </a:rPr>
              <a:t>A</a:t>
            </a:r>
            <a:r>
              <a:rPr sz="6600" b="0" spc="-635" dirty="0">
                <a:solidFill>
                  <a:srgbClr val="FF0000"/>
                </a:solidFill>
                <a:latin typeface="Century Gothic"/>
                <a:cs typeface="Century Gothic"/>
              </a:rPr>
              <a:t>I</a:t>
            </a:r>
            <a:r>
              <a:rPr sz="6600" b="0" spc="-960" dirty="0">
                <a:latin typeface="Century Gothic"/>
                <a:cs typeface="Century Gothic"/>
              </a:rPr>
              <a:t>T</a:t>
            </a:r>
            <a:r>
              <a:rPr sz="6600" b="0" spc="-1125" dirty="0">
                <a:latin typeface="Century Gothic"/>
                <a:cs typeface="Century Gothic"/>
              </a:rPr>
              <a:t>R</a:t>
            </a:r>
            <a:r>
              <a:rPr sz="6600" b="0" spc="-20" dirty="0">
                <a:latin typeface="Century Gothic"/>
                <a:cs typeface="Century Gothic"/>
              </a:rPr>
              <a:t>X</a:t>
            </a:r>
            <a:endParaRPr sz="6600" dirty="0">
              <a:latin typeface="Century Gothic"/>
              <a:cs typeface="Century Gothic"/>
            </a:endParaRPr>
          </a:p>
        </p:txBody>
      </p:sp>
      <p:sp>
        <p:nvSpPr>
          <p:cNvPr id="19" name="TextBox 18">
            <a:extLst>
              <a:ext uri="{FF2B5EF4-FFF2-40B4-BE49-F238E27FC236}">
                <a16:creationId xmlns:a16="http://schemas.microsoft.com/office/drawing/2014/main" id="{4C2A3E6B-31FB-37BE-87D0-BD911CA630DA}"/>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Helvetica Neue Light"/>
                <a:ea typeface="+mn-lt"/>
                <a:cs typeface="Calibri"/>
              </a:rPr>
              <a:t>© 2026 The Regents of the University of California</a:t>
            </a:r>
            <a:endParaRPr kumimoji="0" lang="en-US" sz="1400" b="0" i="0" u="none" strike="noStrike" kern="0" cap="none" spc="0" normalizeH="0" baseline="0" noProof="0" dirty="0">
              <a:ln>
                <a:noFill/>
              </a:ln>
              <a:solidFill>
                <a:sysClr val="windowText" lastClr="000000"/>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cxnSp>
        <p:nvCxnSpPr>
          <p:cNvPr id="3" name="Straight Connector 2">
            <a:extLst>
              <a:ext uri="{FF2B5EF4-FFF2-40B4-BE49-F238E27FC236}">
                <a16:creationId xmlns:a16="http://schemas.microsoft.com/office/drawing/2014/main" id="{A2CD1EC5-3334-C11A-86CA-AB2396411F6C}"/>
              </a:ext>
            </a:extLst>
          </p:cNvPr>
          <p:cNvCxnSpPr/>
          <p:nvPr/>
        </p:nvCxnSpPr>
        <p:spPr>
          <a:xfrm>
            <a:off x="5785574"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AD7753A8-ACA0-55A3-5EFF-EFB6C33E1988}"/>
              </a:ext>
            </a:extLst>
          </p:cNvPr>
          <p:cNvPicPr>
            <a:picLocks noChangeAspect="1"/>
          </p:cNvPicPr>
          <p:nvPr/>
        </p:nvPicPr>
        <p:blipFill>
          <a:blip r:embed="rId3"/>
          <a:stretch>
            <a:fillRect/>
          </a:stretch>
        </p:blipFill>
        <p:spPr>
          <a:xfrm>
            <a:off x="3367270" y="1272811"/>
            <a:ext cx="1551532" cy="1551532"/>
          </a:xfrm>
          <a:prstGeom prst="rect">
            <a:avLst/>
          </a:prstGeom>
          <a:ln w="25400">
            <a:solidFill>
              <a:srgbClr val="002060"/>
            </a:solidFill>
          </a:ln>
          <a:effectLst/>
        </p:spPr>
      </p:pic>
      <p:pic>
        <p:nvPicPr>
          <p:cNvPr id="35" name="Picture 34">
            <a:extLst>
              <a:ext uri="{FF2B5EF4-FFF2-40B4-BE49-F238E27FC236}">
                <a16:creationId xmlns:a16="http://schemas.microsoft.com/office/drawing/2014/main" id="{AC73C65A-90DF-8AA0-1266-2F2BCB772566}"/>
              </a:ext>
            </a:extLst>
          </p:cNvPr>
          <p:cNvPicPr>
            <a:picLocks noChangeAspect="1"/>
          </p:cNvPicPr>
          <p:nvPr/>
        </p:nvPicPr>
        <p:blipFill>
          <a:blip r:embed="rId4"/>
          <a:srcRect b="11603"/>
          <a:stretch/>
        </p:blipFill>
        <p:spPr>
          <a:xfrm>
            <a:off x="690070" y="1277658"/>
            <a:ext cx="1551536" cy="1529759"/>
          </a:xfrm>
          <a:prstGeom prst="rect">
            <a:avLst/>
          </a:prstGeom>
          <a:ln w="25400" cap="sq">
            <a:solidFill>
              <a:srgbClr val="002060"/>
            </a:solidFill>
            <a:prstDash val="solid"/>
            <a:miter lim="800000"/>
          </a:ln>
          <a:effectLst/>
        </p:spPr>
      </p:pic>
      <p:sp>
        <p:nvSpPr>
          <p:cNvPr id="19" name="Google Shape;89;p1">
            <a:extLst>
              <a:ext uri="{FF2B5EF4-FFF2-40B4-BE49-F238E27FC236}">
                <a16:creationId xmlns:a16="http://schemas.microsoft.com/office/drawing/2014/main" id="{D3A466A5-2497-051C-E6C0-2441DF707EBC}"/>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 name="object 8"/>
          <p:cNvSpPr txBox="1"/>
          <p:nvPr/>
        </p:nvSpPr>
        <p:spPr>
          <a:xfrm>
            <a:off x="5954235" y="1285085"/>
            <a:ext cx="5961819" cy="258404"/>
          </a:xfrm>
          <a:prstGeom prst="rect">
            <a:avLst/>
          </a:prstGeom>
        </p:spPr>
        <p:txBody>
          <a:bodyPr vert="horz" wrap="square" lIns="0" tIns="12065" rIns="0" bIns="0" rtlCol="0">
            <a:spAutoFit/>
          </a:bodyPr>
          <a:lstStyle/>
          <a:p>
            <a:pPr marL="12700" marR="5080" algn="just">
              <a:lnSpc>
                <a:spcPct val="100000"/>
              </a:lnSpc>
              <a:spcBef>
                <a:spcPts val="95"/>
              </a:spcBef>
            </a:pPr>
            <a:r>
              <a:rPr sz="1600" b="1" dirty="0">
                <a:latin typeface="Helvetica Neue Light" panose="02000403000000020004"/>
                <a:cs typeface="Arial" panose="020B0604020202020204" pitchFamily="34" charset="0"/>
              </a:rPr>
              <a:t>DISEASE/INDICATION:</a:t>
            </a:r>
            <a:r>
              <a:rPr lang="en-US" sz="1600" b="1" dirty="0">
                <a:latin typeface="Helvetica Neue Light" panose="02000403000000020004"/>
                <a:cs typeface="Arial" panose="020B0604020202020204" pitchFamily="34" charset="0"/>
              </a:rPr>
              <a:t> </a:t>
            </a:r>
            <a:r>
              <a:rPr lang="en-US" sz="1600" dirty="0">
                <a:latin typeface="Helvetica Neue Light" panose="02000403000000020004"/>
                <a:cs typeface="Arial" panose="020B0604020202020204" pitchFamily="34" charset="0"/>
              </a:rPr>
              <a:t>T1D and other ER-stress-driven diseases </a:t>
            </a:r>
            <a:endParaRPr sz="1600" dirty="0">
              <a:latin typeface="Helvetica Neue Light" panose="02000403000000020004"/>
              <a:cs typeface="Arial" panose="020B0604020202020204" pitchFamily="34" charset="0"/>
            </a:endParaRPr>
          </a:p>
        </p:txBody>
      </p:sp>
      <p:sp>
        <p:nvSpPr>
          <p:cNvPr id="9" name="object 9"/>
          <p:cNvSpPr txBox="1"/>
          <p:nvPr/>
        </p:nvSpPr>
        <p:spPr>
          <a:xfrm>
            <a:off x="5954235" y="1668025"/>
            <a:ext cx="5968594" cy="750847"/>
          </a:xfrm>
          <a:prstGeom prst="rect">
            <a:avLst/>
          </a:prstGeom>
        </p:spPr>
        <p:txBody>
          <a:bodyPr vert="horz" wrap="square" lIns="0" tIns="12065" rIns="0" bIns="0" rtlCol="0">
            <a:spAutoFit/>
          </a:bodyPr>
          <a:lstStyle/>
          <a:p>
            <a:pPr marL="12700" marR="5080" indent="-635">
              <a:lnSpc>
                <a:spcPct val="100000"/>
              </a:lnSpc>
              <a:spcBef>
                <a:spcPts val="95"/>
              </a:spcBef>
            </a:pPr>
            <a:r>
              <a:rPr sz="1600" b="1" dirty="0">
                <a:latin typeface="Helvetica Neue Light" panose="02000403000000020004"/>
                <a:cs typeface="Arial" panose="020B0604020202020204" pitchFamily="34" charset="0"/>
              </a:rPr>
              <a:t>UNMET NEED: </a:t>
            </a:r>
            <a:r>
              <a:rPr lang="en-US" sz="1600" dirty="0">
                <a:latin typeface="Helvetica Neue Light" panose="02000403000000020004"/>
                <a:cs typeface="Arial" panose="020B0604020202020204" pitchFamily="34" charset="0"/>
              </a:rPr>
              <a:t>Currently, the only approved immunotherapy for T1D is teplizumab, a monoclonal antibody against CD3 expressed on T cells with modest efficacy, and not effective for new-onset T1D.</a:t>
            </a:r>
            <a:endParaRPr sz="1600" dirty="0">
              <a:latin typeface="Helvetica Neue Light" panose="02000403000000020004"/>
              <a:cs typeface="Arial" panose="020B0604020202020204" pitchFamily="34" charset="0"/>
            </a:endParaRPr>
          </a:p>
        </p:txBody>
      </p:sp>
      <p:sp>
        <p:nvSpPr>
          <p:cNvPr id="10" name="object 10"/>
          <p:cNvSpPr txBox="1"/>
          <p:nvPr/>
        </p:nvSpPr>
        <p:spPr>
          <a:xfrm>
            <a:off x="5954235" y="2481674"/>
            <a:ext cx="5959281" cy="997068"/>
          </a:xfrm>
          <a:prstGeom prst="rect">
            <a:avLst/>
          </a:prstGeom>
        </p:spPr>
        <p:txBody>
          <a:bodyPr vert="horz" wrap="square" lIns="0" tIns="12065" rIns="0" bIns="0" rtlCol="0">
            <a:spAutoFit/>
          </a:bodyPr>
          <a:lstStyle/>
          <a:p>
            <a:pPr marL="12700" marR="5080">
              <a:lnSpc>
                <a:spcPct val="100000"/>
              </a:lnSpc>
              <a:spcBef>
                <a:spcPts val="95"/>
              </a:spcBef>
            </a:pPr>
            <a:r>
              <a:rPr sz="1600" b="1" dirty="0">
                <a:latin typeface="Helvetica Neue Light" panose="02000403000000020004"/>
                <a:cs typeface="Arial" panose="020B0604020202020204" pitchFamily="34" charset="0"/>
              </a:rPr>
              <a:t>PRODUCT:</a:t>
            </a:r>
            <a:r>
              <a:rPr lang="en-US" sz="1600" b="1" dirty="0">
                <a:latin typeface="Helvetica Neue Light" panose="02000403000000020004"/>
                <a:cs typeface="Arial" panose="020B0604020202020204" pitchFamily="34" charset="0"/>
              </a:rPr>
              <a:t> </a:t>
            </a:r>
            <a:r>
              <a:rPr lang="en-US" sz="1600" dirty="0">
                <a:latin typeface="Helvetica Neue Light" panose="02000403000000020004"/>
                <a:cs typeface="Arial" panose="020B0604020202020204" pitchFamily="34" charset="0"/>
              </a:rPr>
              <a:t>A novel tyrosine kinase inhibitor, PAIR2, a partial antagonist of the unfolded protein response kinase/RNase. Use of PAIRs alone or in combination with immunotherapy, such as anti-CD3, to restore β-cell function and reverse diabetes. </a:t>
            </a:r>
            <a:endParaRPr sz="1600" dirty="0">
              <a:latin typeface="Helvetica Neue Light" panose="02000403000000020004"/>
              <a:cs typeface="Arial" panose="020B0604020202020204" pitchFamily="34" charset="0"/>
            </a:endParaRPr>
          </a:p>
        </p:txBody>
      </p:sp>
      <p:sp>
        <p:nvSpPr>
          <p:cNvPr id="11" name="object 11"/>
          <p:cNvSpPr txBox="1"/>
          <p:nvPr/>
        </p:nvSpPr>
        <p:spPr>
          <a:xfrm>
            <a:off x="5938400" y="3588995"/>
            <a:ext cx="6117259" cy="2756524"/>
          </a:xfrm>
          <a:prstGeom prst="rect">
            <a:avLst/>
          </a:prstGeom>
        </p:spPr>
        <p:txBody>
          <a:bodyPr vert="horz" wrap="square" lIns="0" tIns="12065" rIns="0" bIns="0" rtlCol="0">
            <a:spAutoFit/>
          </a:bodyPr>
          <a:lstStyle/>
          <a:p>
            <a:pPr marL="12700">
              <a:spcBef>
                <a:spcPts val="95"/>
              </a:spcBef>
              <a:spcAft>
                <a:spcPts val="600"/>
              </a:spcAft>
            </a:pPr>
            <a:r>
              <a:rPr sz="1600" b="1" dirty="0">
                <a:latin typeface="Helvetica Neue Light" panose="02000403000000020004"/>
                <a:cs typeface="Arial" panose="020B0604020202020204" pitchFamily="34" charset="0"/>
              </a:rPr>
              <a:t>COMPETITIVE ADVANTAGE:</a:t>
            </a:r>
          </a:p>
          <a:p>
            <a:pPr marL="285750" marR="173355" indent="-285750">
              <a:spcAft>
                <a:spcPts val="400"/>
              </a:spcAft>
              <a:buSzPct val="116000"/>
              <a:buFont typeface="Arial" panose="020B0604020202020204" pitchFamily="34" charset="0"/>
              <a:buChar char="•"/>
              <a:tabLst>
                <a:tab pos="299085" algn="l"/>
              </a:tabLst>
            </a:pPr>
            <a:r>
              <a:rPr lang="en-US" sz="1600" dirty="0">
                <a:latin typeface="Helvetica Neue Light" panose="02000403000000020004"/>
                <a:cs typeface="Arial" panose="020B0604020202020204" pitchFamily="34" charset="0"/>
              </a:rPr>
              <a:t>PAIRs partially antagonize IRE1α’s RNase, enabling precision control of ER stress and reducing the risk of impairing normal cell function.</a:t>
            </a:r>
          </a:p>
          <a:p>
            <a:pPr marL="285750" marR="173355" indent="-285750">
              <a:spcAft>
                <a:spcPts val="400"/>
              </a:spcAft>
              <a:buSzPct val="116000"/>
              <a:buFont typeface="Arial" panose="020B0604020202020204" pitchFamily="34" charset="0"/>
              <a:buChar char="•"/>
              <a:tabLst>
                <a:tab pos="299085" algn="l"/>
              </a:tabLst>
            </a:pPr>
            <a:r>
              <a:rPr lang="en-US" sz="1600" dirty="0">
                <a:latin typeface="Helvetica Neue Light" panose="02000403000000020004"/>
                <a:cs typeface="Arial" panose="020B0604020202020204" pitchFamily="34" charset="0"/>
              </a:rPr>
              <a:t>PAIRs directly act on </a:t>
            </a:r>
            <a:r>
              <a:rPr lang="el-GR" sz="1600" dirty="0">
                <a:latin typeface="Arial" panose="020B0604020202020204" pitchFamily="34" charset="0"/>
                <a:cs typeface="Arial" panose="020B0604020202020204" pitchFamily="34" charset="0"/>
              </a:rPr>
              <a:t>β</a:t>
            </a:r>
            <a:r>
              <a:rPr lang="en-US" sz="1600" dirty="0">
                <a:latin typeface="Helvetica Neue Light" panose="02000403000000020004"/>
                <a:cs typeface="Arial" panose="020B0604020202020204" pitchFamily="34" charset="0"/>
              </a:rPr>
              <a:t> cells to reduce ER-stress-driven apoptosis and preserve functional insulin-producing cells. </a:t>
            </a:r>
          </a:p>
          <a:p>
            <a:pPr marL="285750" marR="173355" indent="-285750">
              <a:spcAft>
                <a:spcPts val="400"/>
              </a:spcAft>
              <a:buSzPct val="116000"/>
              <a:buFont typeface="Arial" panose="020B0604020202020204" pitchFamily="34" charset="0"/>
              <a:buChar char="•"/>
              <a:tabLst>
                <a:tab pos="299085" algn="l"/>
              </a:tabLst>
            </a:pPr>
            <a:r>
              <a:rPr lang="en-US" sz="1600" dirty="0">
                <a:latin typeface="Helvetica Neue Light" panose="02000403000000020004"/>
                <a:cs typeface="Arial" panose="020B0604020202020204" pitchFamily="34" charset="0"/>
              </a:rPr>
              <a:t>PAIRs work synergistically with immunotherapies that suppress autoimmune attack.  </a:t>
            </a:r>
          </a:p>
          <a:p>
            <a:pPr marL="285750" marR="173355" indent="-285750">
              <a:spcAft>
                <a:spcPts val="400"/>
              </a:spcAft>
              <a:buSzPct val="116000"/>
              <a:buFont typeface="Arial" panose="020B0604020202020204" pitchFamily="34" charset="0"/>
              <a:buChar char="•"/>
              <a:tabLst>
                <a:tab pos="299085" algn="l"/>
              </a:tabLst>
            </a:pPr>
            <a:r>
              <a:rPr lang="en-US" sz="1600" dirty="0">
                <a:latin typeface="Helvetica Neue Light" panose="02000403000000020004"/>
                <a:cs typeface="Arial" panose="020B0604020202020204" pitchFamily="34" charset="0"/>
              </a:rPr>
              <a:t>PAIRs have broad applicability across ER-stress-driven disease.</a:t>
            </a:r>
          </a:p>
          <a:p>
            <a:pPr marL="285750" marR="173355" indent="-285750">
              <a:spcAft>
                <a:spcPts val="400"/>
              </a:spcAft>
              <a:buSzPct val="116000"/>
              <a:buFont typeface="Arial" panose="020B0604020202020204" pitchFamily="34" charset="0"/>
              <a:buChar char="•"/>
              <a:tabLst>
                <a:tab pos="299085" algn="l"/>
              </a:tabLst>
            </a:pPr>
            <a:endParaRPr lang="en-US" sz="1600" dirty="0">
              <a:latin typeface="Helvetica Neue Light" panose="02000403000000020004"/>
              <a:cs typeface="Arial" panose="020B0604020202020204" pitchFamily="34" charset="0"/>
            </a:endParaRPr>
          </a:p>
        </p:txBody>
      </p:sp>
      <p:sp>
        <p:nvSpPr>
          <p:cNvPr id="12" name="object 12"/>
          <p:cNvSpPr txBox="1">
            <a:spLocks noGrp="1"/>
          </p:cNvSpPr>
          <p:nvPr>
            <p:ph type="title"/>
          </p:nvPr>
        </p:nvSpPr>
        <p:spPr>
          <a:xfrm>
            <a:off x="386553" y="368696"/>
            <a:ext cx="12192000" cy="461665"/>
          </a:xfrm>
          <a:prstGeom prst="rect">
            <a:avLst/>
          </a:prstGeom>
          <a:noFill/>
        </p:spPr>
        <p:txBody>
          <a:bodyPr wrap="square" lIns="91440" tIns="45720" rIns="91440" bIns="45720" rtlCol="0" anchor="t">
            <a:spAutoFit/>
          </a:bodyPr>
          <a:lstStyle/>
          <a:p>
            <a:pPr algn="l">
              <a:lnSpc>
                <a:spcPct val="100000"/>
              </a:lnSpc>
              <a:spcAft>
                <a:spcPts val="1000"/>
              </a:spcAft>
            </a:pPr>
            <a:r>
              <a:rPr lang="en-US" sz="2400" i="1" dirty="0">
                <a:solidFill>
                  <a:schemeClr val="bg1"/>
                </a:solidFill>
                <a:latin typeface="Helvetica Neue Light" panose="02000403000000020004"/>
                <a:ea typeface="+mn-ea"/>
                <a:cs typeface="Arial" panose="020B0604020202020204" pitchFamily="34" charset="0"/>
              </a:rPr>
              <a:t>Novel Tyrosine Kinase Inhibitor for the treatment of T1D</a:t>
            </a:r>
            <a:endParaRPr sz="2400" i="1" dirty="0">
              <a:solidFill>
                <a:schemeClr val="bg1"/>
              </a:solidFill>
              <a:latin typeface="Helvetica Neue Light" panose="02000403000000020004"/>
              <a:ea typeface="+mn-ea"/>
              <a:cs typeface="Arial" panose="020B0604020202020204" pitchFamily="34" charset="0"/>
            </a:endParaRPr>
          </a:p>
        </p:txBody>
      </p:sp>
      <p:grpSp>
        <p:nvGrpSpPr>
          <p:cNvPr id="13" name="object 13"/>
          <p:cNvGrpSpPr/>
          <p:nvPr/>
        </p:nvGrpSpPr>
        <p:grpSpPr>
          <a:xfrm>
            <a:off x="10047731" y="146304"/>
            <a:ext cx="1929764" cy="908685"/>
            <a:chOff x="10047731" y="146304"/>
            <a:chExt cx="1929764" cy="908685"/>
          </a:xfrm>
        </p:grpSpPr>
        <p:pic>
          <p:nvPicPr>
            <p:cNvPr id="14" name="object 14"/>
            <p:cNvPicPr/>
            <p:nvPr/>
          </p:nvPicPr>
          <p:blipFill>
            <a:blip r:embed="rId5" cstate="print"/>
            <a:stretch>
              <a:fillRect/>
            </a:stretch>
          </p:blipFill>
          <p:spPr>
            <a:xfrm>
              <a:off x="10328147" y="208788"/>
              <a:ext cx="1648967" cy="790955"/>
            </a:xfrm>
            <a:prstGeom prst="rect">
              <a:avLst/>
            </a:prstGeom>
          </p:spPr>
        </p:pic>
        <p:sp>
          <p:nvSpPr>
            <p:cNvPr id="15" name="object 15"/>
            <p:cNvSpPr/>
            <p:nvPr/>
          </p:nvSpPr>
          <p:spPr>
            <a:xfrm>
              <a:off x="10050779" y="149352"/>
              <a:ext cx="15875" cy="902969"/>
            </a:xfrm>
            <a:custGeom>
              <a:avLst/>
              <a:gdLst/>
              <a:ahLst/>
              <a:cxnLst/>
              <a:rect l="l" t="t" r="r" b="b"/>
              <a:pathLst>
                <a:path w="15875" h="902969">
                  <a:moveTo>
                    <a:pt x="0" y="0"/>
                  </a:moveTo>
                  <a:lnTo>
                    <a:pt x="15481" y="902487"/>
                  </a:lnTo>
                </a:path>
              </a:pathLst>
            </a:custGeom>
            <a:ln w="6095">
              <a:solidFill>
                <a:srgbClr val="FFFFFF"/>
              </a:solidFill>
            </a:ln>
          </p:spPr>
          <p:txBody>
            <a:bodyPr wrap="square" lIns="0" tIns="0" rIns="0" bIns="0" rtlCol="0"/>
            <a:lstStyle/>
            <a:p>
              <a:endParaRPr/>
            </a:p>
          </p:txBody>
        </p:sp>
      </p:grpSp>
      <p:sp>
        <p:nvSpPr>
          <p:cNvPr id="16" name="object 16"/>
          <p:cNvSpPr txBox="1"/>
          <p:nvPr/>
        </p:nvSpPr>
        <p:spPr>
          <a:xfrm>
            <a:off x="353396" y="2957821"/>
            <a:ext cx="2234421" cy="443711"/>
          </a:xfrm>
          <a:prstGeom prst="rect">
            <a:avLst/>
          </a:prstGeom>
        </p:spPr>
        <p:txBody>
          <a:bodyPr vert="horz" wrap="square" lIns="0" tIns="12700" rIns="0" bIns="0" rtlCol="0">
            <a:spAutoFit/>
          </a:bodyPr>
          <a:lstStyle/>
          <a:p>
            <a:pPr algn="ctr">
              <a:lnSpc>
                <a:spcPct val="100000"/>
              </a:lnSpc>
              <a:spcBef>
                <a:spcPts val="100"/>
              </a:spcBef>
            </a:pPr>
            <a:r>
              <a:rPr lang="en-US" sz="1600" b="1" spc="65" dirty="0">
                <a:latin typeface="Helvetica Neue Light" panose="02000403000000020004"/>
                <a:cs typeface="Arial" panose="020B0604020202020204" pitchFamily="34" charset="0"/>
              </a:rPr>
              <a:t>Feroz Papa</a:t>
            </a:r>
            <a:r>
              <a:rPr sz="1600" b="1" spc="65" dirty="0">
                <a:latin typeface="Helvetica Neue Light" panose="02000403000000020004"/>
                <a:cs typeface="Arial" panose="020B0604020202020204" pitchFamily="34" charset="0"/>
              </a:rPr>
              <a:t>,</a:t>
            </a:r>
            <a:r>
              <a:rPr sz="1600" b="1" spc="45" dirty="0">
                <a:latin typeface="Helvetica Neue Light" panose="02000403000000020004"/>
                <a:cs typeface="Arial" panose="020B0604020202020204" pitchFamily="34" charset="0"/>
              </a:rPr>
              <a:t> </a:t>
            </a:r>
            <a:r>
              <a:rPr lang="en-US" sz="1600" b="1" spc="65" dirty="0">
                <a:latin typeface="Helvetica Neue Light" panose="02000403000000020004"/>
                <a:cs typeface="Arial" panose="020B0604020202020204" pitchFamily="34" charset="0"/>
              </a:rPr>
              <a:t>M</a:t>
            </a:r>
            <a:r>
              <a:rPr sz="1600" b="1" spc="65" dirty="0">
                <a:latin typeface="Helvetica Neue Light" panose="02000403000000020004"/>
                <a:cs typeface="Arial" panose="020B0604020202020204" pitchFamily="34" charset="0"/>
              </a:rPr>
              <a:t>D</a:t>
            </a:r>
            <a:r>
              <a:rPr lang="en-US" sz="1600" b="1" spc="65" dirty="0">
                <a:latin typeface="Helvetica Neue Light" panose="02000403000000020004"/>
                <a:cs typeface="Arial" panose="020B0604020202020204" pitchFamily="34" charset="0"/>
              </a:rPr>
              <a:t>, PhD </a:t>
            </a:r>
            <a:r>
              <a:rPr sz="1200" dirty="0">
                <a:latin typeface="Helvetica Neue Light" panose="02000403000000020004"/>
                <a:cs typeface="Arial" panose="020B0604020202020204" pitchFamily="34" charset="0"/>
              </a:rPr>
              <a:t>Professor</a:t>
            </a:r>
            <a:r>
              <a:rPr lang="en-US" sz="1200" dirty="0">
                <a:latin typeface="Helvetica Neue Light" panose="02000403000000020004"/>
                <a:cs typeface="Arial" panose="020B0604020202020204" pitchFamily="34" charset="0"/>
              </a:rPr>
              <a:t> of Medicine at UCSF</a:t>
            </a:r>
          </a:p>
        </p:txBody>
      </p:sp>
      <p:grpSp>
        <p:nvGrpSpPr>
          <p:cNvPr id="21" name="object 21"/>
          <p:cNvGrpSpPr/>
          <p:nvPr/>
        </p:nvGrpSpPr>
        <p:grpSpPr>
          <a:xfrm>
            <a:off x="1146047" y="4002023"/>
            <a:ext cx="182880" cy="242570"/>
            <a:chOff x="1146047" y="4002023"/>
            <a:chExt cx="182880" cy="242570"/>
          </a:xfrm>
        </p:grpSpPr>
        <p:sp>
          <p:nvSpPr>
            <p:cNvPr id="22" name="object 22"/>
            <p:cNvSpPr/>
            <p:nvPr/>
          </p:nvSpPr>
          <p:spPr>
            <a:xfrm>
              <a:off x="1152143" y="4008119"/>
              <a:ext cx="170815" cy="230504"/>
            </a:xfrm>
            <a:custGeom>
              <a:avLst/>
              <a:gdLst/>
              <a:ahLst/>
              <a:cxnLst/>
              <a:rect l="l" t="t" r="r" b="b"/>
              <a:pathLst>
                <a:path w="170815" h="230504">
                  <a:moveTo>
                    <a:pt x="170687" y="0"/>
                  </a:moveTo>
                  <a:lnTo>
                    <a:pt x="0" y="0"/>
                  </a:lnTo>
                  <a:lnTo>
                    <a:pt x="0" y="230123"/>
                  </a:lnTo>
                  <a:lnTo>
                    <a:pt x="170687" y="230123"/>
                  </a:lnTo>
                  <a:lnTo>
                    <a:pt x="170687" y="0"/>
                  </a:lnTo>
                  <a:close/>
                </a:path>
              </a:pathLst>
            </a:custGeom>
            <a:solidFill>
              <a:srgbClr val="FFFFFF"/>
            </a:solidFill>
          </p:spPr>
          <p:txBody>
            <a:bodyPr wrap="square" lIns="0" tIns="0" rIns="0" bIns="0" rtlCol="0"/>
            <a:lstStyle/>
            <a:p>
              <a:endParaRPr/>
            </a:p>
          </p:txBody>
        </p:sp>
        <p:sp>
          <p:nvSpPr>
            <p:cNvPr id="23" name="object 23"/>
            <p:cNvSpPr/>
            <p:nvPr/>
          </p:nvSpPr>
          <p:spPr>
            <a:xfrm>
              <a:off x="1152143" y="4008119"/>
              <a:ext cx="170815" cy="230504"/>
            </a:xfrm>
            <a:custGeom>
              <a:avLst/>
              <a:gdLst/>
              <a:ahLst/>
              <a:cxnLst/>
              <a:rect l="l" t="t" r="r" b="b"/>
              <a:pathLst>
                <a:path w="170815" h="230504">
                  <a:moveTo>
                    <a:pt x="0" y="0"/>
                  </a:moveTo>
                  <a:lnTo>
                    <a:pt x="170687" y="0"/>
                  </a:lnTo>
                  <a:lnTo>
                    <a:pt x="170687" y="230123"/>
                  </a:lnTo>
                  <a:lnTo>
                    <a:pt x="0" y="230123"/>
                  </a:lnTo>
                  <a:lnTo>
                    <a:pt x="0" y="0"/>
                  </a:lnTo>
                  <a:close/>
                </a:path>
              </a:pathLst>
            </a:custGeom>
            <a:ln w="12192">
              <a:solidFill>
                <a:srgbClr val="FFFFFF"/>
              </a:solidFill>
            </a:ln>
          </p:spPr>
          <p:txBody>
            <a:bodyPr wrap="square" lIns="0" tIns="0" rIns="0" bIns="0" rtlCol="0"/>
            <a:lstStyle/>
            <a:p>
              <a:endParaRPr/>
            </a:p>
          </p:txBody>
        </p:sp>
      </p:grpSp>
      <p:sp>
        <p:nvSpPr>
          <p:cNvPr id="26" name="TextBox 25">
            <a:extLst>
              <a:ext uri="{FF2B5EF4-FFF2-40B4-BE49-F238E27FC236}">
                <a16:creationId xmlns:a16="http://schemas.microsoft.com/office/drawing/2014/main" id="{F6A44CB3-D380-4246-5157-8721A33667EE}"/>
              </a:ext>
            </a:extLst>
          </p:cNvPr>
          <p:cNvSpPr txBox="1"/>
          <p:nvPr/>
        </p:nvSpPr>
        <p:spPr>
          <a:xfrm>
            <a:off x="5855206" y="6146327"/>
            <a:ext cx="6067623" cy="746486"/>
          </a:xfrm>
          <a:prstGeom prst="rect">
            <a:avLst/>
          </a:prstGeom>
          <a:noFill/>
        </p:spPr>
        <p:txBody>
          <a:bodyPr wrap="square" lIns="91440" tIns="45720" rIns="91440" bIns="45720" anchor="t">
            <a:spAutoFit/>
          </a:bodyPr>
          <a:lstStyle/>
          <a:p>
            <a:pPr marL="12700">
              <a:spcBef>
                <a:spcPts val="400"/>
              </a:spcBef>
            </a:pPr>
            <a:r>
              <a:rPr lang="en-US" sz="1600" b="1" dirty="0">
                <a:latin typeface="Helvetica Neue Light" panose="02000403000000020004"/>
                <a:cs typeface="Arial" panose="020B0604020202020204" pitchFamily="34" charset="0"/>
              </a:rPr>
              <a:t>DATA: </a:t>
            </a:r>
            <a:r>
              <a:rPr lang="en-US" sz="1600" dirty="0">
                <a:latin typeface="Helvetica Neue Light" panose="02000403000000020004"/>
                <a:cs typeface="Arial" panose="020B0604020202020204" pitchFamily="34" charset="0"/>
              </a:rPr>
              <a:t>POC data in the mouse model with autoimmune-triggered type 1 diabetes.  </a:t>
            </a:r>
          </a:p>
          <a:p>
            <a:pPr marR="5080" algn="r">
              <a:lnSpc>
                <a:spcPts val="1180"/>
              </a:lnSpc>
            </a:pPr>
            <a:endParaRPr lang="en-US" sz="1600" dirty="0">
              <a:latin typeface="Helvetica Neue Light" panose="02000403000000020004"/>
              <a:cs typeface="Arial"/>
            </a:endParaRPr>
          </a:p>
        </p:txBody>
      </p:sp>
      <p:pic>
        <p:nvPicPr>
          <p:cNvPr id="17" name="図 142">
            <a:extLst>
              <a:ext uri="{FF2B5EF4-FFF2-40B4-BE49-F238E27FC236}">
                <a16:creationId xmlns:a16="http://schemas.microsoft.com/office/drawing/2014/main" id="{0B436EFE-DF74-3E86-DDCE-723B85830B0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43252" r="5636" b="50222"/>
          <a:stretch>
            <a:fillRect/>
          </a:stretch>
        </p:blipFill>
        <p:spPr bwMode="auto">
          <a:xfrm>
            <a:off x="551441" y="3901788"/>
            <a:ext cx="2234420" cy="1418737"/>
          </a:xfrm>
          <a:prstGeom prst="rect">
            <a:avLst/>
          </a:prstGeom>
          <a:ln>
            <a:noFill/>
          </a:ln>
          <a:extLst>
            <a:ext uri="{53640926-AAD7-44D8-BBD7-CCE9431645EC}">
              <a14:shadowObscured xmlns:a14="http://schemas.microsoft.com/office/drawing/2010/main"/>
            </a:ext>
          </a:extLst>
        </p:spPr>
      </p:pic>
      <p:pic>
        <p:nvPicPr>
          <p:cNvPr id="24" name="図 142">
            <a:extLst>
              <a:ext uri="{FF2B5EF4-FFF2-40B4-BE49-F238E27FC236}">
                <a16:creationId xmlns:a16="http://schemas.microsoft.com/office/drawing/2014/main" id="{EBEB6E5B-EB92-870F-DE66-DEAC6F97C1B9}"/>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43252" t="49644" r="5636" b="3261"/>
          <a:stretch>
            <a:fillRect/>
          </a:stretch>
        </p:blipFill>
        <p:spPr bwMode="auto">
          <a:xfrm>
            <a:off x="2825319" y="3901789"/>
            <a:ext cx="2234420" cy="1418737"/>
          </a:xfrm>
          <a:prstGeom prst="rect">
            <a:avLst/>
          </a:prstGeom>
          <a:ln>
            <a:noFill/>
          </a:ln>
          <a:extLst>
            <a:ext uri="{53640926-AAD7-44D8-BBD7-CCE9431645EC}">
              <a14:shadowObscured xmlns:a14="http://schemas.microsoft.com/office/drawing/2010/main"/>
            </a:ext>
          </a:extLst>
        </p:spPr>
      </p:pic>
      <p:sp>
        <p:nvSpPr>
          <p:cNvPr id="27" name="object 16">
            <a:extLst>
              <a:ext uri="{FF2B5EF4-FFF2-40B4-BE49-F238E27FC236}">
                <a16:creationId xmlns:a16="http://schemas.microsoft.com/office/drawing/2014/main" id="{CD7D8C87-8E45-8951-FB22-CF03969AB351}"/>
              </a:ext>
            </a:extLst>
          </p:cNvPr>
          <p:cNvSpPr txBox="1"/>
          <p:nvPr/>
        </p:nvSpPr>
        <p:spPr>
          <a:xfrm>
            <a:off x="2972893" y="2944607"/>
            <a:ext cx="2234421" cy="628377"/>
          </a:xfrm>
          <a:prstGeom prst="rect">
            <a:avLst/>
          </a:prstGeom>
        </p:spPr>
        <p:txBody>
          <a:bodyPr vert="horz" wrap="square" lIns="0" tIns="12700" rIns="0" bIns="0" rtlCol="0">
            <a:spAutoFit/>
          </a:bodyPr>
          <a:lstStyle/>
          <a:p>
            <a:pPr algn="ctr">
              <a:lnSpc>
                <a:spcPct val="100000"/>
              </a:lnSpc>
              <a:spcBef>
                <a:spcPts val="100"/>
              </a:spcBef>
            </a:pPr>
            <a:r>
              <a:rPr lang="en-US" sz="1600" b="1" spc="65" dirty="0">
                <a:latin typeface="Helvetica Neue Light" panose="02000403000000020004"/>
                <a:cs typeface="Arial" panose="020B0604020202020204" pitchFamily="34" charset="0"/>
              </a:rPr>
              <a:t>Bradley Backs</a:t>
            </a:r>
            <a:r>
              <a:rPr sz="1600" b="1" spc="65" dirty="0">
                <a:latin typeface="Helvetica Neue Light" panose="02000403000000020004"/>
                <a:cs typeface="Arial" panose="020B0604020202020204" pitchFamily="34" charset="0"/>
              </a:rPr>
              <a:t>,</a:t>
            </a:r>
            <a:r>
              <a:rPr sz="1600" b="1" spc="45" dirty="0">
                <a:latin typeface="Helvetica Neue Light" panose="02000403000000020004"/>
                <a:cs typeface="Arial" panose="020B0604020202020204" pitchFamily="34" charset="0"/>
              </a:rPr>
              <a:t> </a:t>
            </a:r>
            <a:r>
              <a:rPr lang="en-US" sz="1600" b="1" spc="65" dirty="0">
                <a:latin typeface="Helvetica Neue Light" panose="02000403000000020004"/>
                <a:cs typeface="Arial" panose="020B0604020202020204" pitchFamily="34" charset="0"/>
              </a:rPr>
              <a:t>PhD</a:t>
            </a:r>
            <a:endParaRPr sz="1600" b="1" dirty="0">
              <a:latin typeface="Helvetica Neue Light" panose="02000403000000020004"/>
              <a:cs typeface="Arial" panose="020B0604020202020204" pitchFamily="34" charset="0"/>
            </a:endParaRPr>
          </a:p>
          <a:p>
            <a:pPr algn="ctr">
              <a:lnSpc>
                <a:spcPct val="100000"/>
              </a:lnSpc>
            </a:pPr>
            <a:r>
              <a:rPr lang="en-US" sz="1200" dirty="0">
                <a:latin typeface="Helvetica Neue Light" panose="02000403000000020004"/>
                <a:cs typeface="Arial" panose="020B0604020202020204" pitchFamily="34" charset="0"/>
              </a:rPr>
              <a:t>Associate</a:t>
            </a:r>
            <a:r>
              <a:rPr sz="1200" dirty="0">
                <a:latin typeface="Helvetica Neue Light" panose="02000403000000020004"/>
                <a:cs typeface="Arial" panose="020B0604020202020204" pitchFamily="34" charset="0"/>
              </a:rPr>
              <a:t> Professor</a:t>
            </a:r>
            <a:r>
              <a:rPr lang="en-US" sz="1200" dirty="0">
                <a:latin typeface="Helvetica Neue Light" panose="02000403000000020004"/>
                <a:cs typeface="Arial" panose="020B0604020202020204" pitchFamily="34" charset="0"/>
              </a:rPr>
              <a:t> </a:t>
            </a:r>
            <a:r>
              <a:rPr sz="1200" dirty="0">
                <a:latin typeface="Helvetica Neue Light" panose="02000403000000020004"/>
                <a:cs typeface="Arial" panose="020B0604020202020204" pitchFamily="34" charset="0"/>
              </a:rPr>
              <a:t>of Medicine</a:t>
            </a:r>
            <a:r>
              <a:rPr lang="en-US" sz="1200" dirty="0">
                <a:latin typeface="Helvetica Neue Light" panose="02000403000000020004"/>
                <a:cs typeface="Arial" panose="020B0604020202020204" pitchFamily="34" charset="0"/>
              </a:rPr>
              <a:t> at UCSF</a:t>
            </a:r>
          </a:p>
        </p:txBody>
      </p:sp>
      <p:sp>
        <p:nvSpPr>
          <p:cNvPr id="29" name="TextBox 28">
            <a:extLst>
              <a:ext uri="{FF2B5EF4-FFF2-40B4-BE49-F238E27FC236}">
                <a16:creationId xmlns:a16="http://schemas.microsoft.com/office/drawing/2014/main" id="{A2CBBBEF-2C07-D868-8C4E-1A0FE084D5C7}"/>
              </a:ext>
            </a:extLst>
          </p:cNvPr>
          <p:cNvSpPr txBox="1"/>
          <p:nvPr/>
        </p:nvSpPr>
        <p:spPr>
          <a:xfrm>
            <a:off x="590897" y="5497576"/>
            <a:ext cx="2234421" cy="646331"/>
          </a:xfrm>
          <a:prstGeom prst="rect">
            <a:avLst/>
          </a:prstGeom>
          <a:noFill/>
        </p:spPr>
        <p:txBody>
          <a:bodyPr wrap="square">
            <a:spAutoFit/>
          </a:bodyPr>
          <a:lstStyle/>
          <a:p>
            <a:r>
              <a:rPr lang="en-US" sz="1200" dirty="0">
                <a:effectLst/>
                <a:latin typeface="Helvetica Neue Light" panose="02000403000000020004"/>
                <a:ea typeface="Times New Roman" panose="02020603050405020304" pitchFamily="18" charset="0"/>
              </a:rPr>
              <a:t>Weekly glucose levels with individual data points in newly diabetic NOD mice.</a:t>
            </a:r>
            <a:endParaRPr lang="en-US" sz="1200" dirty="0">
              <a:latin typeface="Helvetica Neue Light" panose="02000403000000020004"/>
            </a:endParaRPr>
          </a:p>
        </p:txBody>
      </p:sp>
      <p:sp>
        <p:nvSpPr>
          <p:cNvPr id="31" name="TextBox 30">
            <a:extLst>
              <a:ext uri="{FF2B5EF4-FFF2-40B4-BE49-F238E27FC236}">
                <a16:creationId xmlns:a16="http://schemas.microsoft.com/office/drawing/2014/main" id="{A346FB50-274D-6F1B-697D-D2502340C1F9}"/>
              </a:ext>
            </a:extLst>
          </p:cNvPr>
          <p:cNvSpPr txBox="1"/>
          <p:nvPr/>
        </p:nvSpPr>
        <p:spPr>
          <a:xfrm>
            <a:off x="2762233" y="5497576"/>
            <a:ext cx="2649737" cy="830997"/>
          </a:xfrm>
          <a:prstGeom prst="rect">
            <a:avLst/>
          </a:prstGeom>
          <a:noFill/>
        </p:spPr>
        <p:txBody>
          <a:bodyPr wrap="square">
            <a:spAutoFit/>
          </a:bodyPr>
          <a:lstStyle/>
          <a:p>
            <a:r>
              <a:rPr lang="en-US" sz="1200" dirty="0">
                <a:effectLst/>
                <a:latin typeface="Helvetica Neue Light" panose="02000403000000020004"/>
                <a:ea typeface="Times New Roman" panose="02020603050405020304" pitchFamily="18" charset="0"/>
              </a:rPr>
              <a:t>Diabetes reversal rates; diabetes defined as two consecutive readings &gt;250 mg/dL, reversal as readings &lt;250 mg/dL. </a:t>
            </a:r>
            <a:endParaRPr lang="en-US" sz="1200" dirty="0">
              <a:latin typeface="Helvetica Neue Light" panose="02000403000000020004"/>
            </a:endParaRPr>
          </a:p>
        </p:txBody>
      </p:sp>
      <p:cxnSp>
        <p:nvCxnSpPr>
          <p:cNvPr id="32" name="Straight Connector 31">
            <a:extLst>
              <a:ext uri="{FF2B5EF4-FFF2-40B4-BE49-F238E27FC236}">
                <a16:creationId xmlns:a16="http://schemas.microsoft.com/office/drawing/2014/main" id="{3AB4BB46-543C-5803-716B-9ED2509FAF79}"/>
              </a:ext>
            </a:extLst>
          </p:cNvPr>
          <p:cNvCxnSpPr/>
          <p:nvPr/>
        </p:nvCxnSpPr>
        <p:spPr>
          <a:xfrm>
            <a:off x="5790825"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0FCF9FF2-AA64-3D19-9137-F820E20DFAA6}"/>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Helvetica Neue Light"/>
                <a:ea typeface="+mn-lt"/>
                <a:cs typeface="Calibri"/>
              </a:rPr>
              <a:t>© 2026 The Regents of the University of California</a:t>
            </a:r>
            <a:endParaRPr kumimoji="0" lang="en-US" sz="1400" b="0" i="0" u="none" strike="noStrike" kern="0" cap="none" spc="0" normalizeH="0" baseline="0" noProof="0" dirty="0">
              <a:ln>
                <a:noFill/>
              </a:ln>
              <a:solidFill>
                <a:sysClr val="windowText" lastClr="000000"/>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spTree>
    <p:extLst>
      <p:ext uri="{BB962C8B-B14F-4D97-AF65-F5344CB8AC3E}">
        <p14:creationId xmlns:p14="http://schemas.microsoft.com/office/powerpoint/2010/main" val="1066352372"/>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 name="Google Shape;89;p1">
            <a:extLst>
              <a:ext uri="{FF2B5EF4-FFF2-40B4-BE49-F238E27FC236}">
                <a16:creationId xmlns:a16="http://schemas.microsoft.com/office/drawing/2014/main" id="{10461803-DA39-EB9F-BC58-C213EF13D89D}"/>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7" name="object 7"/>
          <p:cNvSpPr txBox="1"/>
          <p:nvPr/>
        </p:nvSpPr>
        <p:spPr>
          <a:xfrm>
            <a:off x="5919066" y="1494870"/>
            <a:ext cx="6100575" cy="1268937"/>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0" normalizeH="0" baseline="0" noProof="0" dirty="0">
                <a:ln>
                  <a:noFill/>
                </a:ln>
                <a:effectLst/>
                <a:uLnTx/>
                <a:uFillTx/>
                <a:latin typeface="Helvetica Neue Light" panose="02000403000000020004"/>
                <a:ea typeface="+mn-ea"/>
                <a:cs typeface="Arial Narrow"/>
              </a:rPr>
              <a:t>DISEASE</a:t>
            </a:r>
            <a:r>
              <a:rPr kumimoji="0" lang="en-US" sz="1600" b="1" i="0" u="none" strike="noStrike" kern="0" cap="none" spc="0" normalizeH="0" baseline="0" noProof="0" dirty="0">
                <a:ln>
                  <a:noFill/>
                </a:ln>
                <a:effectLst/>
                <a:uLnTx/>
                <a:uFillTx/>
                <a:latin typeface="Helvetica Neue Light" panose="02000403000000020004"/>
                <a:ea typeface="+mn-ea"/>
                <a:cs typeface="Arial Narrow"/>
              </a:rPr>
              <a:t>/</a:t>
            </a:r>
            <a:r>
              <a:rPr kumimoji="0" sz="1600" b="1" i="0" u="none" strike="noStrike" kern="0" cap="none" spc="0" normalizeH="0" baseline="0" noProof="0" dirty="0">
                <a:ln>
                  <a:noFill/>
                </a:ln>
                <a:effectLst/>
                <a:uLnTx/>
                <a:uFillTx/>
                <a:latin typeface="Helvetica Neue Light" panose="02000403000000020004"/>
                <a:ea typeface="+mn-ea"/>
                <a:cs typeface="Arial Narrow"/>
              </a:rPr>
              <a:t>INDICATION: </a:t>
            </a:r>
            <a:r>
              <a:rPr kumimoji="0" sz="1600" b="0" i="0" u="none" strike="noStrike" kern="0" cap="none" spc="0" normalizeH="0" baseline="0" noProof="0" dirty="0">
                <a:ln>
                  <a:noFill/>
                </a:ln>
                <a:effectLst/>
                <a:uLnTx/>
                <a:uFillTx/>
                <a:latin typeface="Helvetica Neue Light" panose="02000403000000020004"/>
                <a:ea typeface="+mn-ea"/>
                <a:cs typeface="Arial Narrow"/>
              </a:rPr>
              <a:t>Dry AMD causes progressive irreversible vision loss in</a:t>
            </a:r>
            <a:r>
              <a:rPr kumimoji="0" lang="en-US" sz="1600" b="0" i="0" u="none" strike="noStrike" kern="0" cap="none" spc="0" normalizeH="0" baseline="0" noProof="0" dirty="0">
                <a:ln>
                  <a:noFill/>
                </a:ln>
                <a:effectLst/>
                <a:uLnTx/>
                <a:uFillTx/>
                <a:latin typeface="Helvetica Neue Light" panose="02000403000000020004"/>
                <a:ea typeface="+mn-ea"/>
                <a:cs typeface="Arial Narrow"/>
              </a:rPr>
              <a:t> ~ 288 million people worldwide (2040) and represents a market opportunity of &gt;$50B.</a:t>
            </a:r>
          </a:p>
          <a:p>
            <a:pPr marL="12700" marR="5080" lvl="0" indent="0" algn="l" defTabSz="914400" rtl="0" eaLnBrk="1" fontAlgn="auto" latinLnBrk="0" hangingPunct="1">
              <a:lnSpc>
                <a:spcPct val="100000"/>
              </a:lnSpc>
              <a:spcBef>
                <a:spcPts val="95"/>
              </a:spcBef>
              <a:spcAft>
                <a:spcPts val="0"/>
              </a:spcAft>
              <a:buClrTx/>
              <a:buSzTx/>
              <a:buFontTx/>
              <a:buNone/>
              <a:tabLst/>
              <a:defRPr/>
            </a:pPr>
            <a:endParaRPr kumimoji="0" lang="en-US" sz="1600" b="0" i="0" u="none" strike="noStrike" kern="0" cap="none" spc="0" normalizeH="0" baseline="0" noProof="0" dirty="0">
              <a:ln>
                <a:noFill/>
              </a:ln>
              <a:effectLst/>
              <a:uLnTx/>
              <a:uFillTx/>
              <a:latin typeface="Helvetica Neue Light" panose="02000403000000020004"/>
              <a:ea typeface="+mn-ea"/>
              <a:cs typeface="Arial Narrow"/>
            </a:endParaRPr>
          </a:p>
          <a:p>
            <a:pPr marL="12700" marR="5080" lvl="0" indent="0" algn="l" defTabSz="914400" rtl="0" eaLnBrk="1" fontAlgn="auto" latinLnBrk="0" hangingPunct="1">
              <a:lnSpc>
                <a:spcPct val="100000"/>
              </a:lnSpc>
              <a:spcBef>
                <a:spcPts val="95"/>
              </a:spcBef>
              <a:spcAft>
                <a:spcPts val="0"/>
              </a:spcAft>
              <a:buClrTx/>
              <a:buSzTx/>
              <a:buFontTx/>
              <a:buNone/>
              <a:tabLst/>
              <a:defRPr/>
            </a:pPr>
            <a:endParaRPr kumimoji="0" sz="1600" b="0" i="0" u="none" strike="noStrike" kern="0" cap="none" spc="0" normalizeH="0" baseline="0" noProof="0" dirty="0">
              <a:ln>
                <a:noFill/>
              </a:ln>
              <a:effectLst/>
              <a:uLnTx/>
              <a:uFillTx/>
              <a:latin typeface="Arial Narrow"/>
              <a:ea typeface="+mn-ea"/>
              <a:cs typeface="Arial Narrow"/>
            </a:endParaRPr>
          </a:p>
        </p:txBody>
      </p:sp>
      <p:sp>
        <p:nvSpPr>
          <p:cNvPr id="8" name="object 8"/>
          <p:cNvSpPr txBox="1"/>
          <p:nvPr/>
        </p:nvSpPr>
        <p:spPr>
          <a:xfrm>
            <a:off x="5919066" y="2376390"/>
            <a:ext cx="6100575" cy="1000760"/>
          </a:xfrm>
          <a:prstGeom prst="rect">
            <a:avLst/>
          </a:prstGeom>
        </p:spPr>
        <p:txBody>
          <a:bodyPr vert="horz" wrap="square" lIns="0" tIns="12065" rIns="0" bIns="0" rtlCol="0">
            <a:spAutoFit/>
          </a:bodyPr>
          <a:lstStyle/>
          <a:p>
            <a:pPr marL="12700" marR="5080" lvl="0" indent="-635"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0" normalizeH="0" baseline="0" noProof="0" dirty="0">
                <a:ln>
                  <a:noFill/>
                </a:ln>
                <a:effectLst/>
                <a:uLnTx/>
                <a:uFillTx/>
                <a:latin typeface="Helvetica Neue Light" panose="02000403000000020004"/>
                <a:ea typeface="+mn-ea"/>
                <a:cs typeface="Arial Narrow"/>
              </a:rPr>
              <a:t>UNMET NEED:  </a:t>
            </a:r>
            <a:r>
              <a:rPr kumimoji="0" sz="1600" b="0" i="0" u="none" strike="noStrike" kern="0" cap="none" spc="0" normalizeH="0" baseline="0" noProof="0" dirty="0">
                <a:ln>
                  <a:noFill/>
                </a:ln>
                <a:effectLst/>
                <a:uLnTx/>
                <a:uFillTx/>
                <a:latin typeface="Helvetica Neue Light" panose="02000403000000020004"/>
                <a:ea typeface="+mn-ea"/>
                <a:cs typeface="Arial Narrow"/>
              </a:rPr>
              <a:t>Recently approved treatments for dry AMD </a:t>
            </a:r>
            <a:r>
              <a:rPr kumimoji="0" lang="en-US" sz="1600" b="0" i="0" u="none" strike="noStrike" kern="0" cap="none" spc="0" normalizeH="0" baseline="0" noProof="0" dirty="0">
                <a:ln>
                  <a:noFill/>
                </a:ln>
                <a:effectLst/>
                <a:uLnTx/>
                <a:uFillTx/>
                <a:latin typeface="Helvetica Neue Light" panose="02000403000000020004"/>
                <a:ea typeface="+mn-ea"/>
                <a:cs typeface="Arial Narrow"/>
              </a:rPr>
              <a:t>only slow </a:t>
            </a:r>
            <a:r>
              <a:rPr kumimoji="0" sz="1600" b="0" i="0" u="none" strike="noStrike" kern="0" cap="none" spc="0" normalizeH="0" baseline="0" noProof="0" dirty="0">
                <a:ln>
                  <a:noFill/>
                </a:ln>
                <a:effectLst/>
                <a:uLnTx/>
                <a:uFillTx/>
                <a:latin typeface="Helvetica Neue Light" panose="02000403000000020004"/>
                <a:ea typeface="+mn-ea"/>
                <a:cs typeface="Arial Narrow"/>
              </a:rPr>
              <a:t>the progression of vision loss. There are no approved therapies for Stargardt disease, which is the most common cause inherited macular degeneration.</a:t>
            </a:r>
            <a:r>
              <a:rPr kumimoji="0" lang="en-US" sz="1600" b="0" i="0" u="none" strike="noStrike" kern="0" cap="none" spc="0" normalizeH="0" baseline="0" noProof="0" dirty="0">
                <a:ln>
                  <a:noFill/>
                </a:ln>
                <a:effectLst/>
                <a:uLnTx/>
                <a:uFillTx/>
                <a:latin typeface="Helvetica Neue Light" panose="02000403000000020004"/>
                <a:ea typeface="+mn-ea"/>
                <a:cs typeface="Arial Narrow"/>
              </a:rPr>
              <a:t> Volume of IVTs challenge clinical capacity</a:t>
            </a:r>
            <a:endParaRPr kumimoji="0" sz="1600" b="0" i="0" u="none" strike="noStrike" kern="0" cap="none" spc="0" normalizeH="0" baseline="0" noProof="0" dirty="0">
              <a:ln>
                <a:noFill/>
              </a:ln>
              <a:effectLst/>
              <a:uLnTx/>
              <a:uFillTx/>
              <a:latin typeface="Helvetica Neue Light" panose="02000403000000020004"/>
              <a:ea typeface="+mn-ea"/>
              <a:cs typeface="Arial Narrow"/>
            </a:endParaRPr>
          </a:p>
        </p:txBody>
      </p:sp>
      <p:sp>
        <p:nvSpPr>
          <p:cNvPr id="9" name="object 9"/>
          <p:cNvSpPr txBox="1"/>
          <p:nvPr/>
        </p:nvSpPr>
        <p:spPr>
          <a:xfrm>
            <a:off x="5935510" y="3519390"/>
            <a:ext cx="6084129" cy="997068"/>
          </a:xfrm>
          <a:prstGeom prst="rect">
            <a:avLst/>
          </a:prstGeom>
        </p:spPr>
        <p:txBody>
          <a:bodyPr vert="horz" wrap="square" lIns="0" tIns="12065" rIns="0" bIns="0" rtlCol="0">
            <a:spAutoFit/>
          </a:bodyPr>
          <a:lstStyle/>
          <a:p>
            <a:pPr marL="12700" marR="5080" lvl="0" indent="-635"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0" normalizeH="0" baseline="0" noProof="0" dirty="0">
                <a:ln>
                  <a:noFill/>
                </a:ln>
                <a:effectLst/>
                <a:uLnTx/>
                <a:uFillTx/>
                <a:latin typeface="Helvetica Neue Light" panose="02000403000000020004"/>
                <a:ea typeface="+mn-ea"/>
                <a:cs typeface="Arial Narrow"/>
              </a:rPr>
              <a:t>PRODUCT: </a:t>
            </a:r>
            <a:r>
              <a:rPr kumimoji="0" sz="1600" b="0" i="0" u="none" strike="noStrike" kern="0" cap="none" spc="0" normalizeH="0" baseline="0" noProof="0" dirty="0">
                <a:ln>
                  <a:noFill/>
                </a:ln>
                <a:effectLst/>
                <a:uLnTx/>
                <a:uFillTx/>
                <a:latin typeface="Helvetica Neue Light" panose="02000403000000020004"/>
                <a:ea typeface="+mn-ea"/>
                <a:cs typeface="Arial Narrow"/>
              </a:rPr>
              <a:t>Small molecule drug </a:t>
            </a:r>
            <a:r>
              <a:rPr kumimoji="0" lang="en-US" sz="1600" b="0" i="0" u="none" strike="noStrike" kern="0" cap="none" spc="0" normalizeH="0" baseline="0" noProof="0" dirty="0">
                <a:ln>
                  <a:noFill/>
                </a:ln>
                <a:effectLst/>
                <a:uLnTx/>
                <a:uFillTx/>
                <a:latin typeface="Helvetica Neue Light" panose="02000403000000020004"/>
                <a:ea typeface="+mn-ea"/>
                <a:cs typeface="Arial Narrow"/>
              </a:rPr>
              <a:t>combinations </a:t>
            </a:r>
            <a:r>
              <a:rPr kumimoji="0" sz="1600" b="0" i="0" u="none" strike="noStrike" kern="0" cap="none" spc="0" normalizeH="0" baseline="0" noProof="0" dirty="0">
                <a:ln>
                  <a:noFill/>
                </a:ln>
                <a:effectLst/>
                <a:uLnTx/>
                <a:uFillTx/>
                <a:latin typeface="Helvetica Neue Light" panose="02000403000000020004"/>
                <a:ea typeface="+mn-ea"/>
                <a:cs typeface="Arial Narrow"/>
              </a:rPr>
              <a:t>that target multiple pathogenic nodes implicated in macular degenerations (RPE injury, complement activation, drusen deposition, metabolic stress, etc.)</a:t>
            </a:r>
            <a:r>
              <a:rPr lang="en-US" sz="1600" kern="0" dirty="0">
                <a:latin typeface="Helvetica Neue Light" panose="02000403000000020004"/>
                <a:cs typeface="Arial Narrow"/>
              </a:rPr>
              <a:t>. Administered systemically (vs intravitreal injection).</a:t>
            </a:r>
            <a:endParaRPr kumimoji="0" sz="1600" b="0" i="0" u="none" strike="noStrike" kern="0" cap="none" spc="0" normalizeH="0" baseline="0" noProof="0" dirty="0">
              <a:ln>
                <a:noFill/>
              </a:ln>
              <a:effectLst/>
              <a:uLnTx/>
              <a:uFillTx/>
              <a:latin typeface="Helvetica Neue Light" panose="02000403000000020004"/>
              <a:ea typeface="+mn-ea"/>
              <a:cs typeface="Arial Narrow"/>
            </a:endParaRPr>
          </a:p>
        </p:txBody>
      </p:sp>
      <p:sp>
        <p:nvSpPr>
          <p:cNvPr id="10" name="object 10"/>
          <p:cNvSpPr txBox="1"/>
          <p:nvPr/>
        </p:nvSpPr>
        <p:spPr>
          <a:xfrm>
            <a:off x="5935505" y="4582449"/>
            <a:ext cx="6084129" cy="1009892"/>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0" normalizeH="0" baseline="0" noProof="0" dirty="0">
                <a:ln>
                  <a:noFill/>
                </a:ln>
                <a:effectLst/>
                <a:uLnTx/>
                <a:uFillTx/>
                <a:latin typeface="Helvetica Neue Light" panose="02000403000000020004"/>
                <a:ea typeface="+mn-ea"/>
                <a:cs typeface="Arial Narrow"/>
              </a:rPr>
              <a:t>COMPETITIVE ADVANTAGE </a:t>
            </a:r>
            <a:r>
              <a:rPr kumimoji="0" sz="1600" b="0" i="0" u="none" strike="noStrike" kern="0" cap="none" spc="0" normalizeH="0" baseline="0" noProof="0" dirty="0">
                <a:ln>
                  <a:noFill/>
                </a:ln>
                <a:effectLst/>
                <a:uLnTx/>
                <a:uFillTx/>
                <a:latin typeface="Helvetica Neue Light" panose="02000403000000020004"/>
                <a:ea typeface="+mn-ea"/>
                <a:cs typeface="Arial Narrow"/>
              </a:rPr>
              <a:t>:  </a:t>
            </a:r>
            <a:endParaRPr kumimoji="0" lang="en-US" sz="1600" b="0" i="0" u="none" strike="noStrike" kern="0" cap="none" spc="0" normalizeH="0" baseline="0" noProof="0" dirty="0">
              <a:ln>
                <a:noFill/>
              </a:ln>
              <a:effectLst/>
              <a:uLnTx/>
              <a:uFillTx/>
              <a:latin typeface="Helvetica Neue Light" panose="02000403000000020004"/>
              <a:ea typeface="+mn-ea"/>
              <a:cs typeface="Arial Narrow"/>
            </a:endParaRPr>
          </a:p>
          <a:p>
            <a:pPr marL="12700" marR="0" lvl="0" indent="0" algn="l" defTabSz="914400" rtl="0" eaLnBrk="1" fontAlgn="auto" latinLnBrk="0" hangingPunct="1">
              <a:lnSpc>
                <a:spcPct val="100000"/>
              </a:lnSpc>
              <a:spcBef>
                <a:spcPts val="95"/>
              </a:spcBef>
              <a:spcAft>
                <a:spcPts val="0"/>
              </a:spcAft>
              <a:buClrTx/>
              <a:buSzTx/>
              <a:buFontTx/>
              <a:buNone/>
              <a:tabLst/>
              <a:defRPr/>
            </a:pPr>
            <a:r>
              <a:rPr lang="en-US" sz="1600" kern="0" dirty="0">
                <a:latin typeface="Helvetica Neue Light" panose="02000403000000020004"/>
                <a:cs typeface="Arial Narrow"/>
              </a:rPr>
              <a:t>F</a:t>
            </a:r>
            <a:r>
              <a:rPr kumimoji="0" sz="1600" b="0" i="0" u="none" strike="noStrike" kern="0" cap="none" spc="0" normalizeH="0" baseline="0" noProof="0" dirty="0" err="1">
                <a:ln>
                  <a:noFill/>
                </a:ln>
                <a:effectLst/>
                <a:uLnTx/>
                <a:uFillTx/>
                <a:latin typeface="Helvetica Neue Light" panose="02000403000000020004"/>
                <a:ea typeface="+mn-ea"/>
                <a:cs typeface="Arial Narrow"/>
              </a:rPr>
              <a:t>irst</a:t>
            </a:r>
            <a:r>
              <a:rPr kumimoji="0" sz="1600" b="0" i="0" u="none" strike="noStrike" kern="0" cap="none" spc="0" normalizeH="0" baseline="0" noProof="0" dirty="0">
                <a:ln>
                  <a:noFill/>
                </a:ln>
                <a:effectLst/>
                <a:uLnTx/>
                <a:uFillTx/>
                <a:latin typeface="Helvetica Neue Light" panose="02000403000000020004"/>
                <a:ea typeface="+mn-ea"/>
                <a:cs typeface="Arial Narrow"/>
              </a:rPr>
              <a:t> novel</a:t>
            </a:r>
            <a:r>
              <a:rPr kumimoji="0" lang="en-US" sz="1600" b="0" i="0" u="none" strike="noStrike" kern="0" cap="none" spc="0" normalizeH="0" baseline="0" noProof="0" dirty="0">
                <a:ln>
                  <a:noFill/>
                </a:ln>
                <a:effectLst/>
                <a:uLnTx/>
                <a:uFillTx/>
                <a:latin typeface="Helvetica Neue Light" panose="02000403000000020004"/>
                <a:ea typeface="+mn-ea"/>
                <a:cs typeface="Arial Narrow"/>
              </a:rPr>
              <a:t> </a:t>
            </a:r>
            <a:r>
              <a:rPr kumimoji="0" sz="1600" b="0" i="0" u="none" strike="noStrike" kern="0" cap="none" spc="0" normalizeH="0" baseline="0" noProof="0" dirty="0">
                <a:ln>
                  <a:noFill/>
                </a:ln>
                <a:effectLst/>
                <a:uLnTx/>
                <a:uFillTx/>
                <a:latin typeface="Helvetica Neue Light" panose="02000403000000020004"/>
                <a:ea typeface="+mn-ea"/>
                <a:cs typeface="Arial Narrow"/>
              </a:rPr>
              <a:t>small molecule drug that demonstrates restoration of visual function in preclinical models. Strong safety and retinal bioavailability profile for chronic diseases like dry AMD and Stargardt disease.</a:t>
            </a:r>
          </a:p>
        </p:txBody>
      </p:sp>
      <p:sp>
        <p:nvSpPr>
          <p:cNvPr id="11" name="object 11"/>
          <p:cNvSpPr txBox="1"/>
          <p:nvPr/>
        </p:nvSpPr>
        <p:spPr>
          <a:xfrm>
            <a:off x="5935505" y="5728187"/>
            <a:ext cx="6042182" cy="750847"/>
          </a:xfrm>
          <a:prstGeom prst="rect">
            <a:avLst/>
          </a:prstGeom>
        </p:spPr>
        <p:txBody>
          <a:bodyPr vert="horz" wrap="square" lIns="0" tIns="12065" rIns="0" bIns="0" rtlCol="0">
            <a:spAutoFit/>
          </a:bodyPr>
          <a:lstStyle/>
          <a:p>
            <a:pPr marL="12700" marR="5080" lvl="0" indent="-635"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0" normalizeH="0" baseline="0" noProof="0" dirty="0">
                <a:ln>
                  <a:noFill/>
                </a:ln>
                <a:effectLst/>
                <a:uLnTx/>
                <a:uFillTx/>
                <a:latin typeface="Helvetica Neue Light" panose="02000403000000020004"/>
                <a:ea typeface="+mn-ea"/>
                <a:cs typeface="Arial Narrow"/>
              </a:rPr>
              <a:t>DEVELOPMENT STAGE: </a:t>
            </a:r>
            <a:r>
              <a:rPr kumimoji="0" sz="1600" b="0" i="0" u="none" strike="noStrike" kern="0" cap="none" spc="0" normalizeH="0" baseline="0" noProof="0" dirty="0">
                <a:ln>
                  <a:noFill/>
                </a:ln>
                <a:effectLst/>
                <a:uLnTx/>
                <a:uFillTx/>
                <a:latin typeface="Helvetica Neue Light" panose="02000403000000020004"/>
                <a:ea typeface="+mn-ea"/>
                <a:cs typeface="Arial Narrow"/>
              </a:rPr>
              <a:t>Currently running IND enabling studie</a:t>
            </a:r>
            <a:r>
              <a:rPr kumimoji="0" lang="en-US" sz="1600" b="0" i="0" u="none" strike="noStrike" kern="0" cap="none" spc="0" normalizeH="0" baseline="0" noProof="0" dirty="0">
                <a:ln>
                  <a:noFill/>
                </a:ln>
                <a:effectLst/>
                <a:uLnTx/>
                <a:uFillTx/>
                <a:latin typeface="Helvetica Neue Light" panose="02000403000000020004"/>
                <a:ea typeface="+mn-ea"/>
                <a:cs typeface="Arial Narrow"/>
              </a:rPr>
              <a:t>s</a:t>
            </a:r>
            <a:r>
              <a:rPr kumimoji="0" sz="1600" b="0" i="0" u="none" strike="noStrike" kern="0" cap="none" spc="0" normalizeH="0" baseline="0" noProof="0" dirty="0">
                <a:ln>
                  <a:noFill/>
                </a:ln>
                <a:effectLst/>
                <a:uLnTx/>
                <a:uFillTx/>
                <a:latin typeface="Helvetica Neue Light" panose="02000403000000020004"/>
                <a:ea typeface="+mn-ea"/>
                <a:cs typeface="Arial Narrow"/>
              </a:rPr>
              <a:t> and  raising $5M in seed funding to run FIH clinical trials. ~$10M non- dilutive funding has been invested up to this point.</a:t>
            </a:r>
          </a:p>
        </p:txBody>
      </p:sp>
      <p:sp>
        <p:nvSpPr>
          <p:cNvPr id="19" name="object 19"/>
          <p:cNvSpPr txBox="1"/>
          <p:nvPr/>
        </p:nvSpPr>
        <p:spPr>
          <a:xfrm>
            <a:off x="2762873" y="1830527"/>
            <a:ext cx="3036101" cy="856645"/>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00000"/>
              </a:lnSpc>
              <a:spcBef>
                <a:spcPts val="100"/>
              </a:spcBef>
              <a:spcAft>
                <a:spcPts val="0"/>
              </a:spcAft>
              <a:buClrTx/>
              <a:buSzTx/>
              <a:buFontTx/>
              <a:buNone/>
              <a:tabLst/>
              <a:defRPr/>
            </a:pPr>
            <a:r>
              <a:rPr kumimoji="0" sz="18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Aparna </a:t>
            </a:r>
            <a:r>
              <a:rPr kumimoji="0" sz="1800" b="1" i="0" u="none" strike="noStrike" kern="0" cap="none" spc="0" normalizeH="0" baseline="0" noProof="0" dirty="0" err="1">
                <a:ln>
                  <a:noFill/>
                </a:ln>
                <a:solidFill>
                  <a:sysClr val="windowText" lastClr="000000"/>
                </a:solidFill>
                <a:effectLst/>
                <a:uLnTx/>
                <a:uFillTx/>
                <a:latin typeface="Helvetica Neue Light" panose="02000403000000020004"/>
                <a:ea typeface="+mn-ea"/>
                <a:cs typeface="Arial Narrow"/>
              </a:rPr>
              <a:t>Lakkaraju</a:t>
            </a:r>
            <a:r>
              <a:rPr kumimoji="0" lang="en-US" sz="18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a:t>
            </a:r>
            <a:r>
              <a:rPr kumimoji="0" sz="18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 PhD</a:t>
            </a:r>
            <a:endParaRPr kumimoji="0" lang="en-US" sz="18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endParaRPr>
          </a:p>
          <a:p>
            <a:pPr marL="12700" marR="508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Professor, Ophthalmology UCSF Innovator</a:t>
            </a:r>
          </a:p>
        </p:txBody>
      </p:sp>
      <p:pic>
        <p:nvPicPr>
          <p:cNvPr id="21" name="object 21"/>
          <p:cNvPicPr/>
          <p:nvPr/>
        </p:nvPicPr>
        <p:blipFill>
          <a:blip r:embed="rId3" cstate="print"/>
          <a:stretch>
            <a:fillRect/>
          </a:stretch>
        </p:blipFill>
        <p:spPr>
          <a:xfrm>
            <a:off x="819986" y="1306067"/>
            <a:ext cx="1818131" cy="1818131"/>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pic>
        <p:nvPicPr>
          <p:cNvPr id="23" name="Picture 22" descr="A white letters on a black background&#10;&#10;Description automatically generated">
            <a:extLst>
              <a:ext uri="{FF2B5EF4-FFF2-40B4-BE49-F238E27FC236}">
                <a16:creationId xmlns:a16="http://schemas.microsoft.com/office/drawing/2014/main" id="{9691BDD0-54B5-EDF4-2FDF-8F21FC4A50E8}"/>
              </a:ext>
            </a:extLst>
          </p:cNvPr>
          <p:cNvPicPr>
            <a:picLocks noChangeAspect="1"/>
          </p:cNvPicPr>
          <p:nvPr/>
        </p:nvPicPr>
        <p:blipFill>
          <a:blip r:embed="rId4"/>
          <a:stretch>
            <a:fillRect/>
          </a:stretch>
        </p:blipFill>
        <p:spPr>
          <a:xfrm>
            <a:off x="10328671" y="208358"/>
            <a:ext cx="1649017" cy="791767"/>
          </a:xfrm>
          <a:prstGeom prst="rect">
            <a:avLst/>
          </a:prstGeom>
        </p:spPr>
      </p:pic>
      <p:sp>
        <p:nvSpPr>
          <p:cNvPr id="12" name="object 12"/>
          <p:cNvSpPr txBox="1">
            <a:spLocks noGrp="1"/>
          </p:cNvSpPr>
          <p:nvPr>
            <p:ph type="title"/>
          </p:nvPr>
        </p:nvSpPr>
        <p:spPr>
          <a:xfrm>
            <a:off x="2138858" y="25914"/>
            <a:ext cx="8899526" cy="795352"/>
          </a:xfrm>
          <a:prstGeom prst="rect">
            <a:avLst/>
          </a:prstGeom>
        </p:spPr>
        <p:txBody>
          <a:bodyPr vert="horz" wrap="square" lIns="0" tIns="391420" rIns="0" bIns="0" rtlCol="0">
            <a:spAutoFit/>
          </a:bodyPr>
          <a:lstStyle/>
          <a:p>
            <a:pPr marL="233045" algn="l">
              <a:lnSpc>
                <a:spcPct val="100000"/>
              </a:lnSpc>
              <a:spcBef>
                <a:spcPts val="100"/>
              </a:spcBef>
            </a:pPr>
            <a:r>
              <a:rPr sz="2600" i="1" dirty="0">
                <a:latin typeface="Helvetica Neue Light" panose="02000403000000020004"/>
                <a:cs typeface="Arial Narrow"/>
              </a:rPr>
              <a:t>Multimodal Therapeutic for Dry-AMD and Stargardt</a:t>
            </a:r>
          </a:p>
        </p:txBody>
      </p:sp>
      <p:cxnSp>
        <p:nvCxnSpPr>
          <p:cNvPr id="5" name="Straight Arrow Connector 4">
            <a:extLst>
              <a:ext uri="{FF2B5EF4-FFF2-40B4-BE49-F238E27FC236}">
                <a16:creationId xmlns:a16="http://schemas.microsoft.com/office/drawing/2014/main" id="{BAD72758-E8CE-8FDC-E8F8-F5B02227B5F3}"/>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05FE31C-680F-83D0-A648-AC4AA6AA41BC}"/>
              </a:ext>
            </a:extLst>
          </p:cNvPr>
          <p:cNvPicPr>
            <a:picLocks noChangeAspect="1"/>
          </p:cNvPicPr>
          <p:nvPr/>
        </p:nvPicPr>
        <p:blipFill>
          <a:blip r:embed="rId5"/>
          <a:srcRect b="12669"/>
          <a:stretch/>
        </p:blipFill>
        <p:spPr>
          <a:xfrm>
            <a:off x="175329" y="163133"/>
            <a:ext cx="1817630" cy="847099"/>
          </a:xfrm>
          <a:prstGeom prst="rect">
            <a:avLst/>
          </a:prstGeom>
        </p:spPr>
      </p:pic>
      <p:pic>
        <p:nvPicPr>
          <p:cNvPr id="22" name="Picture 21">
            <a:extLst>
              <a:ext uri="{FF2B5EF4-FFF2-40B4-BE49-F238E27FC236}">
                <a16:creationId xmlns:a16="http://schemas.microsoft.com/office/drawing/2014/main" id="{EAAAE814-8A0E-BE6A-D2D0-2AC98E83630E}"/>
              </a:ext>
            </a:extLst>
          </p:cNvPr>
          <p:cNvPicPr>
            <a:picLocks noChangeAspect="1"/>
          </p:cNvPicPr>
          <p:nvPr/>
        </p:nvPicPr>
        <p:blipFill>
          <a:blip r:embed="rId6"/>
          <a:stretch>
            <a:fillRect/>
          </a:stretch>
        </p:blipFill>
        <p:spPr>
          <a:xfrm>
            <a:off x="143430" y="3405496"/>
            <a:ext cx="2981174" cy="1605248"/>
          </a:xfrm>
          <a:prstGeom prst="rect">
            <a:avLst/>
          </a:prstGeom>
        </p:spPr>
      </p:pic>
      <p:sp>
        <p:nvSpPr>
          <p:cNvPr id="26" name="TextBox 25">
            <a:extLst>
              <a:ext uri="{FF2B5EF4-FFF2-40B4-BE49-F238E27FC236}">
                <a16:creationId xmlns:a16="http://schemas.microsoft.com/office/drawing/2014/main" id="{859E980D-3E9B-86D1-C5CA-08AC3AB07980}"/>
              </a:ext>
            </a:extLst>
          </p:cNvPr>
          <p:cNvSpPr txBox="1"/>
          <p:nvPr/>
        </p:nvSpPr>
        <p:spPr>
          <a:xfrm>
            <a:off x="40964" y="5018933"/>
            <a:ext cx="1471878" cy="276999"/>
          </a:xfrm>
          <a:prstGeom prst="rect">
            <a:avLst/>
          </a:prstGeom>
          <a:noFill/>
        </p:spPr>
        <p:txBody>
          <a:bodyPr wrap="none" rtlCol="0">
            <a:spAutoFit/>
          </a:bodyPr>
          <a:lstStyle/>
          <a:p>
            <a:r>
              <a:rPr lang="en-US" sz="1200" b="1" dirty="0">
                <a:latin typeface="Helvetica Neue Light" panose="02000403000000020004"/>
              </a:rPr>
              <a:t>Pre-clinical Results:</a:t>
            </a:r>
          </a:p>
        </p:txBody>
      </p:sp>
      <p:sp>
        <p:nvSpPr>
          <p:cNvPr id="27" name="TextBox 26">
            <a:extLst>
              <a:ext uri="{FF2B5EF4-FFF2-40B4-BE49-F238E27FC236}">
                <a16:creationId xmlns:a16="http://schemas.microsoft.com/office/drawing/2014/main" id="{BDE800F8-FF0A-976C-1896-379B5B9AA5C2}"/>
              </a:ext>
            </a:extLst>
          </p:cNvPr>
          <p:cNvSpPr txBox="1"/>
          <p:nvPr/>
        </p:nvSpPr>
        <p:spPr>
          <a:xfrm>
            <a:off x="3037515" y="3266287"/>
            <a:ext cx="2438186" cy="954107"/>
          </a:xfrm>
          <a:prstGeom prst="rect">
            <a:avLst/>
          </a:prstGeom>
          <a:noFill/>
        </p:spPr>
        <p:txBody>
          <a:bodyPr wrap="square" rtlCol="0">
            <a:spAutoFit/>
          </a:bodyPr>
          <a:lstStyle/>
          <a:p>
            <a:pPr algn="ctr"/>
            <a:r>
              <a:rPr lang="en-US" sz="1400" b="1" dirty="0">
                <a:solidFill>
                  <a:srgbClr val="C561D3"/>
                </a:solidFill>
                <a:latin typeface="Helvetica Neue Light" panose="02000403000000020004"/>
              </a:rPr>
              <a:t>Patented combination therapy (NCE) addresses all known mechanism of RPE dysfunction</a:t>
            </a:r>
          </a:p>
        </p:txBody>
      </p:sp>
      <p:grpSp>
        <p:nvGrpSpPr>
          <p:cNvPr id="28" name="Group 27">
            <a:extLst>
              <a:ext uri="{FF2B5EF4-FFF2-40B4-BE49-F238E27FC236}">
                <a16:creationId xmlns:a16="http://schemas.microsoft.com/office/drawing/2014/main" id="{5ED53A67-F7D4-9F5D-D020-57F84BBB2A92}"/>
              </a:ext>
            </a:extLst>
          </p:cNvPr>
          <p:cNvGrpSpPr/>
          <p:nvPr/>
        </p:nvGrpSpPr>
        <p:grpSpPr>
          <a:xfrm>
            <a:off x="2736451" y="5353160"/>
            <a:ext cx="2631846" cy="1413479"/>
            <a:chOff x="2768350" y="5246830"/>
            <a:chExt cx="2631846" cy="1413479"/>
          </a:xfrm>
        </p:grpSpPr>
        <p:pic>
          <p:nvPicPr>
            <p:cNvPr id="29" name="Picture 28">
              <a:extLst>
                <a:ext uri="{FF2B5EF4-FFF2-40B4-BE49-F238E27FC236}">
                  <a16:creationId xmlns:a16="http://schemas.microsoft.com/office/drawing/2014/main" id="{52BE86FA-A94C-2210-E31B-1A53CB180CE7}"/>
                </a:ext>
              </a:extLst>
            </p:cNvPr>
            <p:cNvPicPr>
              <a:picLocks noChangeAspect="1"/>
            </p:cNvPicPr>
            <p:nvPr/>
          </p:nvPicPr>
          <p:blipFill>
            <a:blip r:embed="rId7"/>
            <a:stretch>
              <a:fillRect/>
            </a:stretch>
          </p:blipFill>
          <p:spPr>
            <a:xfrm>
              <a:off x="2768350" y="5246830"/>
              <a:ext cx="2631846" cy="1413479"/>
            </a:xfrm>
            <a:prstGeom prst="rect">
              <a:avLst/>
            </a:prstGeom>
          </p:spPr>
        </p:pic>
        <p:sp>
          <p:nvSpPr>
            <p:cNvPr id="30" name="Rectangle 29">
              <a:extLst>
                <a:ext uri="{FF2B5EF4-FFF2-40B4-BE49-F238E27FC236}">
                  <a16:creationId xmlns:a16="http://schemas.microsoft.com/office/drawing/2014/main" id="{ECBC813E-E5B8-83FE-0D75-39F6DA7CA532}"/>
                </a:ext>
              </a:extLst>
            </p:cNvPr>
            <p:cNvSpPr/>
            <p:nvPr/>
          </p:nvSpPr>
          <p:spPr>
            <a:xfrm>
              <a:off x="3156503" y="5310524"/>
              <a:ext cx="132129" cy="1117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108D1B85-4D6D-648D-801D-8E5F75401D35}"/>
              </a:ext>
            </a:extLst>
          </p:cNvPr>
          <p:cNvGrpSpPr/>
          <p:nvPr/>
        </p:nvGrpSpPr>
        <p:grpSpPr>
          <a:xfrm>
            <a:off x="40965" y="5353160"/>
            <a:ext cx="2631846" cy="1415156"/>
            <a:chOff x="72864" y="5246830"/>
            <a:chExt cx="2631846" cy="1415156"/>
          </a:xfrm>
        </p:grpSpPr>
        <p:pic>
          <p:nvPicPr>
            <p:cNvPr id="32" name="Picture 31">
              <a:extLst>
                <a:ext uri="{FF2B5EF4-FFF2-40B4-BE49-F238E27FC236}">
                  <a16:creationId xmlns:a16="http://schemas.microsoft.com/office/drawing/2014/main" id="{B79676C0-603E-E854-2783-75416A066726}"/>
                </a:ext>
              </a:extLst>
            </p:cNvPr>
            <p:cNvPicPr>
              <a:picLocks noChangeAspect="1"/>
            </p:cNvPicPr>
            <p:nvPr/>
          </p:nvPicPr>
          <p:blipFill>
            <a:blip r:embed="rId8"/>
            <a:stretch>
              <a:fillRect/>
            </a:stretch>
          </p:blipFill>
          <p:spPr>
            <a:xfrm>
              <a:off x="72864" y="5246830"/>
              <a:ext cx="2631846" cy="1415156"/>
            </a:xfrm>
            <a:prstGeom prst="rect">
              <a:avLst/>
            </a:prstGeom>
          </p:spPr>
        </p:pic>
        <p:sp>
          <p:nvSpPr>
            <p:cNvPr id="33" name="Rectangle 32">
              <a:extLst>
                <a:ext uri="{FF2B5EF4-FFF2-40B4-BE49-F238E27FC236}">
                  <a16:creationId xmlns:a16="http://schemas.microsoft.com/office/drawing/2014/main" id="{37981B24-6A84-1AE7-D973-7A1B4B936C6D}"/>
                </a:ext>
              </a:extLst>
            </p:cNvPr>
            <p:cNvSpPr/>
            <p:nvPr/>
          </p:nvSpPr>
          <p:spPr>
            <a:xfrm>
              <a:off x="175329" y="5310524"/>
              <a:ext cx="132129" cy="1117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4" name="Picture 33">
            <a:extLst>
              <a:ext uri="{FF2B5EF4-FFF2-40B4-BE49-F238E27FC236}">
                <a16:creationId xmlns:a16="http://schemas.microsoft.com/office/drawing/2014/main" id="{AD9C1806-7C60-7FA0-16E9-ED3952622E9B}"/>
              </a:ext>
            </a:extLst>
          </p:cNvPr>
          <p:cNvPicPr>
            <a:picLocks noChangeAspect="1"/>
          </p:cNvPicPr>
          <p:nvPr/>
        </p:nvPicPr>
        <p:blipFill>
          <a:blip r:embed="rId9"/>
          <a:stretch>
            <a:fillRect/>
          </a:stretch>
        </p:blipFill>
        <p:spPr>
          <a:xfrm>
            <a:off x="3197378" y="4219761"/>
            <a:ext cx="2074696" cy="791151"/>
          </a:xfrm>
          <a:prstGeom prst="rect">
            <a:avLst/>
          </a:prstGeom>
          <a:ln>
            <a:solidFill>
              <a:schemeClr val="tx1"/>
            </a:solidFill>
          </a:ln>
        </p:spPr>
      </p:pic>
      <p:cxnSp>
        <p:nvCxnSpPr>
          <p:cNvPr id="35" name="Straight Connector 34">
            <a:extLst>
              <a:ext uri="{FF2B5EF4-FFF2-40B4-BE49-F238E27FC236}">
                <a16:creationId xmlns:a16="http://schemas.microsoft.com/office/drawing/2014/main" id="{1CF957E5-A571-A5D5-9E18-DF606EA08577}"/>
              </a:ext>
            </a:extLst>
          </p:cNvPr>
          <p:cNvCxnSpPr/>
          <p:nvPr/>
        </p:nvCxnSpPr>
        <p:spPr>
          <a:xfrm>
            <a:off x="5785574"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6" name="Google Shape;89;p1">
            <a:extLst>
              <a:ext uri="{FF2B5EF4-FFF2-40B4-BE49-F238E27FC236}">
                <a16:creationId xmlns:a16="http://schemas.microsoft.com/office/drawing/2014/main" id="{526AAD67-9800-01C9-FB01-70155CC68A8A}"/>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 name="TextBox 14">
            <a:extLst>
              <a:ext uri="{FF2B5EF4-FFF2-40B4-BE49-F238E27FC236}">
                <a16:creationId xmlns:a16="http://schemas.microsoft.com/office/drawing/2014/main" id="{DE875891-EB05-6FF9-4788-F4B099373304}"/>
              </a:ext>
            </a:extLst>
          </p:cNvPr>
          <p:cNvSpPr txBox="1"/>
          <p:nvPr/>
        </p:nvSpPr>
        <p:spPr>
          <a:xfrm>
            <a:off x="201736" y="4224453"/>
            <a:ext cx="5201659" cy="2693045"/>
          </a:xfrm>
          <a:prstGeom prst="rect">
            <a:avLst/>
          </a:prstGeom>
          <a:noFill/>
        </p:spPr>
        <p:txBody>
          <a:bodyPr wrap="square" lIns="91440" tIns="45720" rIns="91440" bIns="45720" rtlCol="0" anchor="t">
            <a:spAutoFit/>
          </a:bodyPr>
          <a:lstStyle/>
          <a:p>
            <a:pPr>
              <a:defRPr/>
            </a:pPr>
            <a:r>
              <a:rPr lang="en-US" sz="2000" b="1" dirty="0">
                <a:latin typeface="Helvetica Neue Light" panose="02000403000000020004"/>
              </a:rPr>
              <a:t>PROBLEM:</a:t>
            </a:r>
            <a:r>
              <a:rPr lang="en-US" sz="2000" b="1" i="1" dirty="0">
                <a:solidFill>
                  <a:srgbClr val="FF0000"/>
                </a:solidFill>
                <a:latin typeface="Helvetica Neue Light" panose="02000403000000020004"/>
              </a:rPr>
              <a:t> </a:t>
            </a:r>
          </a:p>
          <a:p>
            <a:pPr>
              <a:defRPr/>
            </a:pPr>
            <a:endParaRPr lang="en-US" sz="500" dirty="0">
              <a:latin typeface="Helvetica Neue Light"/>
              <a:cs typeface="Calibri" panose="020F0502020204030204"/>
            </a:endParaRPr>
          </a:p>
          <a:p>
            <a:pPr marL="342900" indent="-342900">
              <a:buFont typeface="Arial" panose="020B0604020202020204" pitchFamily="34" charset="0"/>
              <a:buChar char="•"/>
              <a:defRPr/>
            </a:pPr>
            <a:r>
              <a:rPr lang="en-US" dirty="0">
                <a:latin typeface="Helvetica Neue Light" panose="02000403000000020004"/>
              </a:rPr>
              <a:t>Elderly individuals have a high risk for fracture: there are 1.2 fragility fractures per second</a:t>
            </a:r>
          </a:p>
          <a:p>
            <a:pPr marL="342900" indent="-342900">
              <a:buFont typeface="Arial" panose="020B0604020202020204" pitchFamily="34" charset="0"/>
              <a:buChar char="•"/>
              <a:defRPr/>
            </a:pPr>
            <a:r>
              <a:rPr lang="en-US" dirty="0">
                <a:latin typeface="Helvetica Neue Light" panose="02000403000000020004"/>
              </a:rPr>
              <a:t>Fracture healing in the elderly is often severely delayed and make take up to 1year or not heal</a:t>
            </a:r>
          </a:p>
          <a:p>
            <a:pPr marL="342900" indent="-342900">
              <a:buFont typeface="Arial" panose="020B0604020202020204" pitchFamily="34" charset="0"/>
              <a:buChar char="•"/>
              <a:defRPr/>
            </a:pPr>
            <a:r>
              <a:rPr lang="en-US" dirty="0">
                <a:latin typeface="Helvetica Neue Light" panose="02000403000000020004"/>
              </a:rPr>
              <a:t>T</a:t>
            </a:r>
            <a:r>
              <a:rPr kumimoji="0" lang="en-US" b="0" u="none" strike="noStrike" kern="1200" cap="none" spc="0" normalizeH="0" baseline="0" noProof="0" dirty="0">
                <a:ln>
                  <a:noFill/>
                </a:ln>
                <a:effectLst/>
                <a:uLnTx/>
                <a:uFillTx/>
                <a:latin typeface="Helvetica Neue Light"/>
              </a:rPr>
              <a:t>her</a:t>
            </a:r>
            <a:r>
              <a:rPr lang="en-US" dirty="0">
                <a:latin typeface="Helvetica Neue Light"/>
              </a:rPr>
              <a:t>e are no pharmacologic available to promote fracture healing without surgery</a:t>
            </a:r>
          </a:p>
          <a:p>
            <a:pPr marL="342900" indent="-342900">
              <a:buFont typeface="Arial" panose="020B0604020202020204" pitchFamily="34" charset="0"/>
              <a:buChar char="•"/>
              <a:defRPr/>
            </a:pPr>
            <a:endParaRPr lang="en-US" dirty="0">
              <a:solidFill>
                <a:srgbClr val="404040"/>
              </a:solidFill>
              <a:latin typeface="Helvetica Neue Light"/>
            </a:endParaRPr>
          </a:p>
          <a:p>
            <a:pPr marL="342900" indent="-342900" algn="ctr">
              <a:buFont typeface="Arial" panose="020B0604020202020204" pitchFamily="34" charset="0"/>
              <a:buChar char="•"/>
              <a:defRPr/>
            </a:pPr>
            <a:endParaRPr lang="en-US" i="1" dirty="0">
              <a:solidFill>
                <a:srgbClr val="404040"/>
              </a:solidFill>
              <a:latin typeface="Helvetica Neue Light" panose="02000403000000020004"/>
            </a:endParaRPr>
          </a:p>
        </p:txBody>
      </p:sp>
      <p:sp>
        <p:nvSpPr>
          <p:cNvPr id="4" name="TextBox 3">
            <a:extLst>
              <a:ext uri="{FF2B5EF4-FFF2-40B4-BE49-F238E27FC236}">
                <a16:creationId xmlns:a16="http://schemas.microsoft.com/office/drawing/2014/main" id="{022940F7-C63A-641C-EF68-ED2617AD2343}"/>
              </a:ext>
            </a:extLst>
          </p:cNvPr>
          <p:cNvSpPr txBox="1"/>
          <p:nvPr/>
        </p:nvSpPr>
        <p:spPr>
          <a:xfrm>
            <a:off x="5568323" y="4618925"/>
            <a:ext cx="5989268" cy="2139047"/>
          </a:xfrm>
          <a:prstGeom prst="rect">
            <a:avLst/>
          </a:prstGeom>
          <a:noFill/>
        </p:spPr>
        <p:txBody>
          <a:bodyPr wrap="square" lIns="91440" tIns="45720" rIns="91440" bIns="45720" rtlCol="0" anchor="t">
            <a:spAutoFit/>
          </a:bodyPr>
          <a:lstStyle/>
          <a:p>
            <a:r>
              <a:rPr lang="en-US" sz="2000" b="1" dirty="0">
                <a:latin typeface="Helvetica Neue Light" panose="02000403000000020004"/>
              </a:rPr>
              <a:t>TRACTION: </a:t>
            </a:r>
          </a:p>
          <a:p>
            <a:endParaRPr lang="en-US" sz="500" b="1" dirty="0">
              <a:latin typeface="Helvetica Neue Light"/>
              <a:cs typeface="Calibri" panose="020F0502020204030204"/>
            </a:endParaRPr>
          </a:p>
          <a:p>
            <a:pPr marL="285750" indent="-285750">
              <a:buFont typeface="Arial" panose="020B0604020202020204" pitchFamily="34" charset="0"/>
              <a:buChar char="•"/>
            </a:pPr>
            <a:r>
              <a:rPr lang="en-US" dirty="0">
                <a:latin typeface="Helvetica Neue Light" panose="02000403000000020004"/>
              </a:rPr>
              <a:t>Preclinical proof of efficacy published in high impact journals</a:t>
            </a:r>
          </a:p>
          <a:p>
            <a:pPr marL="285750" indent="-285750">
              <a:buFont typeface="Arial" panose="020B0604020202020204" pitchFamily="34" charset="0"/>
              <a:buChar char="•"/>
            </a:pPr>
            <a:r>
              <a:rPr lang="en-US" dirty="0">
                <a:latin typeface="Helvetica Neue Light" panose="02000403000000020004"/>
              </a:rPr>
              <a:t>PCT filed 2022, additional IP disclosures 2026</a:t>
            </a:r>
          </a:p>
          <a:p>
            <a:pPr marL="285750" indent="-285750">
              <a:buFont typeface="Arial" panose="020B0604020202020204" pitchFamily="34" charset="0"/>
              <a:buChar char="•"/>
            </a:pPr>
            <a:r>
              <a:rPr lang="en-US" dirty="0">
                <a:latin typeface="Helvetica Neue Light" panose="02000403000000020004"/>
              </a:rPr>
              <a:t>Only taken non-dilutive funding to date</a:t>
            </a:r>
          </a:p>
          <a:p>
            <a:pPr marL="285750" indent="-285750">
              <a:buFont typeface="Arial" panose="020B0604020202020204" pitchFamily="34" charset="0"/>
              <a:buChar char="•"/>
            </a:pPr>
            <a:r>
              <a:rPr lang="en-US" dirty="0">
                <a:latin typeface="Helvetica Neue Light" panose="02000403000000020004"/>
              </a:rPr>
              <a:t>Dedicated UCSF/Berkeley Master of Translational  Medicine Team</a:t>
            </a: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Google Shape;101;p25">
            <a:extLst>
              <a:ext uri="{FF2B5EF4-FFF2-40B4-BE49-F238E27FC236}">
                <a16:creationId xmlns:a16="http://schemas.microsoft.com/office/drawing/2014/main" id="{D68563C2-32F5-7D26-6EAA-F69D42285F20}"/>
              </a:ext>
            </a:extLst>
          </p:cNvPr>
          <p:cNvPicPr preferRelativeResize="0"/>
          <p:nvPr/>
        </p:nvPicPr>
        <p:blipFill rotWithShape="1">
          <a:blip r:embed="rId4">
            <a:alphaModFix/>
          </a:blip>
          <a:srcRect l="7569" t="49303" r="8979" b="24260"/>
          <a:stretch/>
        </p:blipFill>
        <p:spPr>
          <a:xfrm>
            <a:off x="100905" y="-14223"/>
            <a:ext cx="4762458" cy="1129485"/>
          </a:xfrm>
          <a:prstGeom prst="rect">
            <a:avLst/>
          </a:prstGeom>
          <a:noFill/>
          <a:ln>
            <a:noFill/>
          </a:ln>
        </p:spPr>
      </p:pic>
      <p:sp>
        <p:nvSpPr>
          <p:cNvPr id="14" name="TextBox 13">
            <a:extLst>
              <a:ext uri="{FF2B5EF4-FFF2-40B4-BE49-F238E27FC236}">
                <a16:creationId xmlns:a16="http://schemas.microsoft.com/office/drawing/2014/main" id="{FFEEE3A9-FD9A-0571-0846-6865B474A10F}"/>
              </a:ext>
            </a:extLst>
          </p:cNvPr>
          <p:cNvSpPr txBox="1"/>
          <p:nvPr/>
        </p:nvSpPr>
        <p:spPr>
          <a:xfrm>
            <a:off x="36808" y="6467773"/>
            <a:ext cx="4320762" cy="553998"/>
          </a:xfrm>
          <a:prstGeom prst="rect">
            <a:avLst/>
          </a:prstGeom>
          <a:noFill/>
        </p:spPr>
        <p:txBody>
          <a:bodyPr wrap="square" lIns="91440" tIns="45720" rIns="91440" bIns="45720" rtlCol="0" anchor="t">
            <a:spAutoFit/>
          </a:bodyPr>
          <a:lstStyle/>
          <a:p>
            <a:r>
              <a:rPr lang="en-US" sz="1400" dirty="0">
                <a:latin typeface="Helvetica Neue Light"/>
                <a:ea typeface="+mn-lt"/>
                <a:cs typeface="+mn-lt"/>
              </a:rPr>
              <a:t>© 2026 The Regents of the University of California</a:t>
            </a:r>
            <a:endParaRPr lang="en-US" sz="1400" dirty="0">
              <a:latin typeface="Helvetica Neue Light"/>
            </a:endParaRPr>
          </a:p>
          <a:p>
            <a:endParaRPr lang="en-US" sz="1600" i="1" dirty="0">
              <a:latin typeface="Helvetica Neue Light"/>
              <a:cs typeface="Calibri"/>
            </a:endParaRPr>
          </a:p>
        </p:txBody>
      </p:sp>
      <p:sp>
        <p:nvSpPr>
          <p:cNvPr id="17" name="TextBox 16">
            <a:extLst>
              <a:ext uri="{FF2B5EF4-FFF2-40B4-BE49-F238E27FC236}">
                <a16:creationId xmlns:a16="http://schemas.microsoft.com/office/drawing/2014/main" id="{AE67DEEA-2F7F-DD80-ADA7-B7DCCC123105}"/>
              </a:ext>
            </a:extLst>
          </p:cNvPr>
          <p:cNvSpPr txBox="1"/>
          <p:nvPr/>
        </p:nvSpPr>
        <p:spPr>
          <a:xfrm>
            <a:off x="2629704" y="3030501"/>
            <a:ext cx="2782424" cy="1415772"/>
          </a:xfrm>
          <a:prstGeom prst="rect">
            <a:avLst/>
          </a:prstGeom>
          <a:noFill/>
        </p:spPr>
        <p:txBody>
          <a:bodyPr wrap="square" lIns="91440" tIns="45720" rIns="91440" bIns="45720" rtlCol="0" anchor="t">
            <a:spAutoFit/>
          </a:bodyPr>
          <a:lstStyle/>
          <a:p>
            <a:pPr algn="ctr">
              <a:defRPr/>
            </a:pPr>
            <a:r>
              <a:rPr kumimoji="0" lang="en-US" sz="1600" b="1" u="none" strike="noStrike" kern="1200" cap="none" spc="0" normalizeH="0" baseline="0" noProof="0" dirty="0">
                <a:ln>
                  <a:noFill/>
                </a:ln>
                <a:effectLst/>
                <a:uLnTx/>
                <a:uFillTx/>
                <a:latin typeface="Helvetica Neue Light"/>
                <a:ea typeface="+mn-lt"/>
                <a:cs typeface="+mn-lt"/>
              </a:rPr>
              <a:t>Ralph </a:t>
            </a:r>
            <a:r>
              <a:rPr kumimoji="0" lang="en-US" sz="1600" b="1" u="none" strike="noStrike" kern="1200" cap="none" spc="0" normalizeH="0" baseline="0" noProof="0" dirty="0" err="1">
                <a:ln>
                  <a:noFill/>
                </a:ln>
                <a:effectLst/>
                <a:uLnTx/>
                <a:uFillTx/>
                <a:latin typeface="Helvetica Neue Light"/>
                <a:ea typeface="+mn-lt"/>
                <a:cs typeface="+mn-lt"/>
              </a:rPr>
              <a:t>Marcucio</a:t>
            </a:r>
            <a:r>
              <a:rPr kumimoji="0" lang="en-US" sz="1600" b="1" u="none" strike="noStrike" kern="1200" cap="none" spc="0" normalizeH="0" baseline="0" noProof="0" dirty="0">
                <a:ln>
                  <a:noFill/>
                </a:ln>
                <a:effectLst/>
                <a:uLnTx/>
                <a:uFillTx/>
                <a:latin typeface="Helvetica Neue Light"/>
                <a:ea typeface="+mn-lt"/>
                <a:cs typeface="+mn-lt"/>
              </a:rPr>
              <a:t>,</a:t>
            </a:r>
            <a:r>
              <a:rPr lang="en-US" sz="1600" b="1" dirty="0">
                <a:latin typeface="Helvetica Neue Light"/>
                <a:ea typeface="+mn-lt"/>
                <a:cs typeface="+mn-lt"/>
              </a:rPr>
              <a:t> PhD</a:t>
            </a:r>
          </a:p>
          <a:p>
            <a:pPr algn="ctr">
              <a:defRPr/>
            </a:pPr>
            <a:r>
              <a:rPr lang="en-US" sz="1400" dirty="0">
                <a:latin typeface="Helvetica Neue Light"/>
                <a:cs typeface="Calibri"/>
              </a:rPr>
              <a:t>Professor, Dept of Orthopaedic Surgery</a:t>
            </a:r>
          </a:p>
          <a:p>
            <a:pPr algn="ctr">
              <a:defRPr/>
            </a:pPr>
            <a:r>
              <a:rPr lang="en-US" sz="1400" dirty="0">
                <a:latin typeface="Helvetica Neue Light"/>
                <a:cs typeface="Calibri"/>
              </a:rPr>
              <a:t>Director, Molecular &amp; Cellular Biology Lab</a:t>
            </a:r>
          </a:p>
          <a:p>
            <a:pPr algn="ctr">
              <a:defRPr/>
            </a:pPr>
            <a:endParaRPr lang="en-US" sz="1400" b="1" dirty="0">
              <a:solidFill>
                <a:srgbClr val="0070C0"/>
              </a:solidFill>
              <a:latin typeface="Helvetica Neue Light"/>
              <a:cs typeface="Calibri"/>
            </a:endParaRPr>
          </a:p>
        </p:txBody>
      </p:sp>
      <p:sp>
        <p:nvSpPr>
          <p:cNvPr id="27" name="TextBox 26">
            <a:extLst>
              <a:ext uri="{FF2B5EF4-FFF2-40B4-BE49-F238E27FC236}">
                <a16:creationId xmlns:a16="http://schemas.microsoft.com/office/drawing/2014/main" id="{29D230B0-E74A-1E4B-A929-0BD6F0C0C206}"/>
              </a:ext>
            </a:extLst>
          </p:cNvPr>
          <p:cNvSpPr txBox="1"/>
          <p:nvPr/>
        </p:nvSpPr>
        <p:spPr>
          <a:xfrm>
            <a:off x="-25222" y="3039129"/>
            <a:ext cx="2782424" cy="1415772"/>
          </a:xfrm>
          <a:prstGeom prst="rect">
            <a:avLst/>
          </a:prstGeom>
          <a:noFill/>
        </p:spPr>
        <p:txBody>
          <a:bodyPr wrap="square" lIns="91440" tIns="45720" rIns="91440" bIns="45720" rtlCol="0" anchor="t">
            <a:spAutoFit/>
          </a:bodyPr>
          <a:lstStyle/>
          <a:p>
            <a:pPr algn="ctr">
              <a:defRPr/>
            </a:pPr>
            <a:r>
              <a:rPr kumimoji="0" lang="en-US" sz="1600" b="1" u="none" strike="noStrike" kern="1200" cap="none" spc="0" normalizeH="0" baseline="0" noProof="0" dirty="0">
                <a:ln>
                  <a:noFill/>
                </a:ln>
                <a:effectLst/>
                <a:uLnTx/>
                <a:uFillTx/>
                <a:latin typeface="Helvetica Neue Light"/>
                <a:ea typeface="+mn-lt"/>
                <a:cs typeface="+mn-lt"/>
              </a:rPr>
              <a:t>Chelsea Bahney,</a:t>
            </a:r>
            <a:r>
              <a:rPr lang="en-US" sz="1600" b="1" dirty="0">
                <a:latin typeface="Helvetica Neue Light"/>
                <a:ea typeface="+mn-lt"/>
                <a:cs typeface="+mn-lt"/>
              </a:rPr>
              <a:t> PhD</a:t>
            </a:r>
          </a:p>
          <a:p>
            <a:pPr algn="ctr">
              <a:defRPr/>
            </a:pPr>
            <a:r>
              <a:rPr lang="en-US" sz="1400" dirty="0" err="1">
                <a:latin typeface="Helvetica Neue Light"/>
                <a:cs typeface="Calibri"/>
              </a:rPr>
              <a:t>Asc</a:t>
            </a:r>
            <a:r>
              <a:rPr lang="en-US" sz="1400" dirty="0">
                <a:latin typeface="Helvetica Neue Light"/>
                <a:cs typeface="Calibri"/>
              </a:rPr>
              <a:t>. Professor, Dept. of </a:t>
            </a:r>
            <a:r>
              <a:rPr lang="en-US" sz="1400" dirty="0" err="1">
                <a:latin typeface="Helvetica Neue Light"/>
                <a:cs typeface="Calibri"/>
              </a:rPr>
              <a:t>Orthopaedic</a:t>
            </a:r>
            <a:r>
              <a:rPr lang="en-US" sz="1400" dirty="0">
                <a:latin typeface="Helvetica Neue Light"/>
                <a:cs typeface="Calibri"/>
              </a:rPr>
              <a:t> Surgery Director, Regenerative Therapeutics Lab</a:t>
            </a:r>
          </a:p>
          <a:p>
            <a:pPr algn="ctr">
              <a:defRPr/>
            </a:pPr>
            <a:endParaRPr lang="en-US" sz="1400" b="1" dirty="0">
              <a:solidFill>
                <a:srgbClr val="0070C0"/>
              </a:solidFill>
              <a:latin typeface="Helvetica Neue Light"/>
              <a:cs typeface="Calibri"/>
            </a:endParaRPr>
          </a:p>
        </p:txBody>
      </p:sp>
      <p:sp>
        <p:nvSpPr>
          <p:cNvPr id="29" name="TextBox 28">
            <a:extLst>
              <a:ext uri="{FF2B5EF4-FFF2-40B4-BE49-F238E27FC236}">
                <a16:creationId xmlns:a16="http://schemas.microsoft.com/office/drawing/2014/main" id="{79E2F362-6502-C086-1ECA-B6D9DAECE108}"/>
              </a:ext>
            </a:extLst>
          </p:cNvPr>
          <p:cNvSpPr txBox="1"/>
          <p:nvPr/>
        </p:nvSpPr>
        <p:spPr>
          <a:xfrm>
            <a:off x="5568324" y="1369996"/>
            <a:ext cx="4077512" cy="3170099"/>
          </a:xfrm>
          <a:prstGeom prst="rect">
            <a:avLst/>
          </a:prstGeom>
          <a:noFill/>
        </p:spPr>
        <p:txBody>
          <a:bodyPr wrap="square" lIns="91440" tIns="45720" rIns="91440" bIns="45720" rtlCol="0" anchor="t">
            <a:spAutoFit/>
          </a:bodyPr>
          <a:lstStyle/>
          <a:p>
            <a:r>
              <a:rPr lang="en-US" sz="2000" b="1" dirty="0">
                <a:latin typeface="Helvetica Neue Light" panose="02000403000000020004"/>
              </a:rPr>
              <a:t>SOLUTION: </a:t>
            </a:r>
          </a:p>
          <a:p>
            <a:endParaRPr lang="en-US" sz="500" b="1" dirty="0">
              <a:latin typeface="Helvetica Neue Light"/>
              <a:cs typeface="Calibri" panose="020F0502020204030204"/>
            </a:endParaRPr>
          </a:p>
          <a:p>
            <a:pPr marL="285750" indent="-285750">
              <a:buFont typeface="Arial" panose="020B0604020202020204" pitchFamily="34" charset="0"/>
              <a:buChar char="•"/>
            </a:pPr>
            <a:r>
              <a:rPr lang="en-US" sz="1750" dirty="0">
                <a:latin typeface="Helvetica Neue Light" panose="02000403000000020004"/>
              </a:rPr>
              <a:t>Injectable regenerative RNA therapeutic acerates fracture healing </a:t>
            </a:r>
            <a:r>
              <a:rPr lang="en-US" sz="1750" i="1" dirty="0">
                <a:latin typeface="Helvetica Neue Light" panose="02000403000000020004"/>
              </a:rPr>
              <a:t>without</a:t>
            </a:r>
            <a:r>
              <a:rPr lang="en-US" sz="1750" dirty="0">
                <a:latin typeface="Helvetica Neue Light" panose="02000403000000020004"/>
              </a:rPr>
              <a:t> surgery</a:t>
            </a:r>
          </a:p>
          <a:p>
            <a:pPr marL="285750" indent="-285750">
              <a:buFont typeface="Arial" panose="020B0604020202020204" pitchFamily="34" charset="0"/>
              <a:buChar char="•"/>
            </a:pPr>
            <a:r>
              <a:rPr lang="en-US" sz="1750" dirty="0">
                <a:latin typeface="Helvetica Neue Light" panose="02000403000000020004"/>
              </a:rPr>
              <a:t>Promotes healing through novel mechanism discovered by our labs</a:t>
            </a:r>
          </a:p>
          <a:p>
            <a:pPr marL="285750" indent="-285750">
              <a:buFont typeface="Arial" panose="020B0604020202020204" pitchFamily="34" charset="0"/>
              <a:buChar char="•"/>
            </a:pPr>
            <a:r>
              <a:rPr lang="en-US" sz="1750" dirty="0">
                <a:latin typeface="Helvetica Neue Light" panose="02000403000000020004"/>
              </a:rPr>
              <a:t>Corrects fundamental biological issue in age-related delayed fracture repair</a:t>
            </a:r>
          </a:p>
          <a:p>
            <a:pPr marL="285750" indent="-285750">
              <a:buFont typeface="Arial" panose="020B0604020202020204" pitchFamily="34" charset="0"/>
              <a:buChar char="•"/>
            </a:pPr>
            <a:r>
              <a:rPr lang="en-US" sz="1750" dirty="0">
                <a:latin typeface="Helvetica Neue Light" panose="02000403000000020004"/>
              </a:rPr>
              <a:t>Regulatory and manufacturing infrastructure builds on success of COVID vaccine</a:t>
            </a:r>
          </a:p>
        </p:txBody>
      </p:sp>
      <p:sp>
        <p:nvSpPr>
          <p:cNvPr id="30" name="AutoShape 6" descr="Generated image">
            <a:extLst>
              <a:ext uri="{FF2B5EF4-FFF2-40B4-BE49-F238E27FC236}">
                <a16:creationId xmlns:a16="http://schemas.microsoft.com/office/drawing/2014/main" id="{81D6ACFE-F078-4860-EECD-C77C13A9A1E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3" name="Picture 32" descr="Close-up of hands injecting a vaccine into a human body&#10;&#10;AI-generated content may be incorrect.">
            <a:extLst>
              <a:ext uri="{FF2B5EF4-FFF2-40B4-BE49-F238E27FC236}">
                <a16:creationId xmlns:a16="http://schemas.microsoft.com/office/drawing/2014/main" id="{FE269E49-C530-5A5C-5781-29B0372B5C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50712" y="1283808"/>
            <a:ext cx="2241289" cy="3361933"/>
          </a:xfrm>
          <a:prstGeom prst="rect">
            <a:avLst/>
          </a:prstGeom>
        </p:spPr>
      </p:pic>
      <p:sp>
        <p:nvSpPr>
          <p:cNvPr id="3" name="TextBox 2">
            <a:extLst>
              <a:ext uri="{FF2B5EF4-FFF2-40B4-BE49-F238E27FC236}">
                <a16:creationId xmlns:a16="http://schemas.microsoft.com/office/drawing/2014/main" id="{C2A7038C-FE39-FAAB-5F05-03C81953EB1D}"/>
              </a:ext>
            </a:extLst>
          </p:cNvPr>
          <p:cNvSpPr txBox="1"/>
          <p:nvPr/>
        </p:nvSpPr>
        <p:spPr>
          <a:xfrm>
            <a:off x="5060079" y="334001"/>
            <a:ext cx="5008935" cy="46166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Helvetica Neue Light" panose="02000403000000020004"/>
                <a:ea typeface="+mn-ea"/>
                <a:cs typeface="+mn-cs"/>
              </a:rPr>
              <a:t>Next Generation Fracture Healing</a:t>
            </a:r>
          </a:p>
        </p:txBody>
      </p:sp>
      <p:grpSp>
        <p:nvGrpSpPr>
          <p:cNvPr id="11" name="Group 10">
            <a:extLst>
              <a:ext uri="{FF2B5EF4-FFF2-40B4-BE49-F238E27FC236}">
                <a16:creationId xmlns:a16="http://schemas.microsoft.com/office/drawing/2014/main" id="{09414B81-58A5-6A6C-4EA5-73A98933A4CF}"/>
              </a:ext>
            </a:extLst>
          </p:cNvPr>
          <p:cNvGrpSpPr/>
          <p:nvPr/>
        </p:nvGrpSpPr>
        <p:grpSpPr>
          <a:xfrm>
            <a:off x="482578" y="1319580"/>
            <a:ext cx="1693128" cy="1681662"/>
            <a:chOff x="482578" y="1568970"/>
            <a:chExt cx="1693128" cy="1681662"/>
          </a:xfrm>
        </p:grpSpPr>
        <p:pic>
          <p:nvPicPr>
            <p:cNvPr id="1026" name="Picture 2">
              <a:extLst>
                <a:ext uri="{FF2B5EF4-FFF2-40B4-BE49-F238E27FC236}">
                  <a16:creationId xmlns:a16="http://schemas.microsoft.com/office/drawing/2014/main" id="{A94420DE-EF7B-40DB-3A70-F3C61F2405F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8100" r="18100"/>
            <a:stretch>
              <a:fillRect/>
            </a:stretch>
          </p:blipFill>
          <p:spPr bwMode="auto">
            <a:xfrm>
              <a:off x="503602" y="1578528"/>
              <a:ext cx="1672104" cy="1672104"/>
            </a:xfrm>
            <a:prstGeom prst="ellipse">
              <a:avLst/>
            </a:prstGeom>
            <a:noFill/>
            <a:ln>
              <a:solidFill>
                <a:srgbClr val="002060"/>
              </a:solidFill>
            </a:ln>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490091AA-15CB-0F21-3765-2A2FD6BD95CE}"/>
                </a:ext>
              </a:extLst>
            </p:cNvPr>
            <p:cNvSpPr/>
            <p:nvPr/>
          </p:nvSpPr>
          <p:spPr>
            <a:xfrm>
              <a:off x="482578" y="1568970"/>
              <a:ext cx="1672104" cy="1672104"/>
            </a:xfrm>
            <a:prstGeom prst="ellipse">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441E4B5C-B208-97A0-3159-3D79BE90C024}"/>
              </a:ext>
            </a:extLst>
          </p:cNvPr>
          <p:cNvGrpSpPr/>
          <p:nvPr/>
        </p:nvGrpSpPr>
        <p:grpSpPr>
          <a:xfrm>
            <a:off x="3090164" y="1281030"/>
            <a:ext cx="1730065" cy="1746180"/>
            <a:chOff x="3090164" y="1530420"/>
            <a:chExt cx="1730065" cy="1746180"/>
          </a:xfrm>
        </p:grpSpPr>
        <p:pic>
          <p:nvPicPr>
            <p:cNvPr id="1028" name="Picture 4" descr="Ralph Marcucio, Ph.D., Named President-Elect of The American Association for Anatomy">
              <a:extLst>
                <a:ext uri="{FF2B5EF4-FFF2-40B4-BE49-F238E27FC236}">
                  <a16:creationId xmlns:a16="http://schemas.microsoft.com/office/drawing/2014/main" id="{99282FE4-5AB2-3EED-1546-AEEB6FB871E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6029" t="2966" r="7305" b="-2966"/>
            <a:stretch>
              <a:fillRect/>
            </a:stretch>
          </p:blipFill>
          <p:spPr bwMode="auto">
            <a:xfrm>
              <a:off x="3100019" y="1544955"/>
              <a:ext cx="1720210" cy="1720210"/>
            </a:xfrm>
            <a:prstGeom prst="ellipse">
              <a:avLst/>
            </a:prstGeom>
            <a:noFill/>
            <a:ln>
              <a:solidFill>
                <a:srgbClr val="002060"/>
              </a:solidFill>
            </a:ln>
            <a:extLst>
              <a:ext uri="{909E8E84-426E-40DD-AFC4-6F175D3DCCD1}">
                <a14:hiddenFill xmlns:a14="http://schemas.microsoft.com/office/drawing/2010/main">
                  <a:solidFill>
                    <a:srgbClr val="FFFFFF"/>
                  </a:solidFill>
                </a14:hiddenFill>
              </a:ext>
            </a:extLst>
          </p:spPr>
        </p:pic>
        <p:sp>
          <p:nvSpPr>
            <p:cNvPr id="8" name="Oval 7">
              <a:extLst>
                <a:ext uri="{FF2B5EF4-FFF2-40B4-BE49-F238E27FC236}">
                  <a16:creationId xmlns:a16="http://schemas.microsoft.com/office/drawing/2014/main" id="{678A3DB1-1750-323C-E0F3-BAA905F25119}"/>
                </a:ext>
              </a:extLst>
            </p:cNvPr>
            <p:cNvSpPr/>
            <p:nvPr/>
          </p:nvSpPr>
          <p:spPr>
            <a:xfrm>
              <a:off x="3090164" y="1530420"/>
              <a:ext cx="1718662" cy="1746180"/>
            </a:xfrm>
            <a:prstGeom prst="ellipse">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15">
            <a:extLst>
              <a:ext uri="{FF2B5EF4-FFF2-40B4-BE49-F238E27FC236}">
                <a16:creationId xmlns:a16="http://schemas.microsoft.com/office/drawing/2014/main" id="{2F35276F-8073-D2FF-2D7C-FA3367B86A96}"/>
              </a:ext>
            </a:extLst>
          </p:cNvPr>
          <p:cNvPicPr>
            <a:picLocks noChangeAspect="1"/>
          </p:cNvPicPr>
          <p:nvPr/>
        </p:nvPicPr>
        <p:blipFill>
          <a:blip r:embed="rId8"/>
          <a:stretch>
            <a:fillRect/>
          </a:stretch>
        </p:blipFill>
        <p:spPr>
          <a:xfrm>
            <a:off x="11362586" y="6061881"/>
            <a:ext cx="790917" cy="760496"/>
          </a:xfrm>
          <a:prstGeom prst="rect">
            <a:avLst/>
          </a:prstGeom>
        </p:spPr>
      </p:pic>
      <p:sp>
        <p:nvSpPr>
          <p:cNvPr id="18" name="TextBox 17">
            <a:extLst>
              <a:ext uri="{FF2B5EF4-FFF2-40B4-BE49-F238E27FC236}">
                <a16:creationId xmlns:a16="http://schemas.microsoft.com/office/drawing/2014/main" id="{DA00A71D-5B73-0CBD-A85A-0391A490E03F}"/>
              </a:ext>
            </a:extLst>
          </p:cNvPr>
          <p:cNvSpPr txBox="1"/>
          <p:nvPr/>
        </p:nvSpPr>
        <p:spPr>
          <a:xfrm>
            <a:off x="11103554" y="547710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dirty="0">
              <a:ln>
                <a:noFill/>
              </a:ln>
              <a:solidFill>
                <a:prstClr val="black"/>
              </a:solidFill>
              <a:effectLst/>
              <a:uLnTx/>
              <a:uFillTx/>
              <a:latin typeface="Calibri"/>
              <a:ea typeface="+mn-ea"/>
              <a:cs typeface="Calibri"/>
            </a:endParaRPr>
          </a:p>
        </p:txBody>
      </p:sp>
      <p:cxnSp>
        <p:nvCxnSpPr>
          <p:cNvPr id="26" name="Straight Connector 25">
            <a:extLst>
              <a:ext uri="{FF2B5EF4-FFF2-40B4-BE49-F238E27FC236}">
                <a16:creationId xmlns:a16="http://schemas.microsoft.com/office/drawing/2014/main" id="{1E9DC12D-44D6-1C21-3D0B-BEF2DF99F9F6}"/>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5784532"/>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25AC1-CFAC-94A9-750C-E6BCF95EB8E7}"/>
            </a:ext>
          </a:extLst>
        </p:cNvPr>
        <p:cNvGrpSpPr/>
        <p:nvPr/>
      </p:nvGrpSpPr>
      <p:grpSpPr>
        <a:xfrm>
          <a:off x="0" y="0"/>
          <a:ext cx="0" cy="0"/>
          <a:chOff x="0" y="0"/>
          <a:chExt cx="0" cy="0"/>
        </a:xfrm>
      </p:grpSpPr>
      <p:sp>
        <p:nvSpPr>
          <p:cNvPr id="9" name="Google Shape;89;p1">
            <a:extLst>
              <a:ext uri="{FF2B5EF4-FFF2-40B4-BE49-F238E27FC236}">
                <a16:creationId xmlns:a16="http://schemas.microsoft.com/office/drawing/2014/main" id="{4573DED2-A015-45FA-CA0A-3B06B5DB27FB}"/>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dirty="0">
              <a:ln>
                <a:noFill/>
              </a:ln>
              <a:solidFill>
                <a:srgbClr val="FFFFFF"/>
              </a:solidFill>
              <a:effectLst/>
              <a:uLnTx/>
              <a:uFillTx/>
              <a:latin typeface="Calibri"/>
              <a:ea typeface="Calibri"/>
              <a:cs typeface="Calibri"/>
              <a:sym typeface="Calibri"/>
            </a:endParaRPr>
          </a:p>
        </p:txBody>
      </p:sp>
      <p:sp>
        <p:nvSpPr>
          <p:cNvPr id="15" name="TextBox 14">
            <a:extLst>
              <a:ext uri="{FF2B5EF4-FFF2-40B4-BE49-F238E27FC236}">
                <a16:creationId xmlns:a16="http://schemas.microsoft.com/office/drawing/2014/main" id="{3AD72BF2-2708-634B-6E03-E7609347332D}"/>
              </a:ext>
            </a:extLst>
          </p:cNvPr>
          <p:cNvSpPr txBox="1"/>
          <p:nvPr/>
        </p:nvSpPr>
        <p:spPr>
          <a:xfrm>
            <a:off x="125367" y="3342864"/>
            <a:ext cx="5338466" cy="166199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Helvetica Neue Light" panose="02000403000000020004"/>
                <a:ea typeface="+mn-ea"/>
                <a:cs typeface="+mn-cs"/>
              </a:rPr>
              <a:t>PROBLEM:</a:t>
            </a:r>
            <a:r>
              <a:rPr kumimoji="0" lang="en-US" sz="2000" b="1" i="1" u="none" strike="noStrike" kern="1200" cap="none" spc="0" normalizeH="0" baseline="0" noProof="0" dirty="0">
                <a:ln>
                  <a:noFill/>
                </a:ln>
                <a:solidFill>
                  <a:srgbClr val="FF0000"/>
                </a:solidFill>
                <a:effectLst/>
                <a:uLnTx/>
                <a:uFillTx/>
                <a:latin typeface="Helvetica Neue Light" panose="02000403000000020004"/>
                <a:ea typeface="+mn-ea"/>
                <a:cs typeface="+mn-cs"/>
              </a:rPr>
              <a:t> </a:t>
            </a:r>
            <a:endParaRPr kumimoji="0" lang="en-US" sz="2000" b="0" i="0" u="none" strike="noStrike" kern="1200" cap="none" spc="0" normalizeH="0" baseline="0" noProof="0" dirty="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Helvetica Neue Light"/>
                <a:ea typeface="+mn-ea"/>
                <a:cs typeface="+mn-cs"/>
              </a:rPr>
              <a:t>Non-adherence to therapy (daily drops or frequent injections) leads to irreversible loss of vision in patients with glaucoma and retinal disorders.</a:t>
            </a:r>
          </a:p>
        </p:txBody>
      </p:sp>
      <p:sp>
        <p:nvSpPr>
          <p:cNvPr id="3" name="TextBox 2">
            <a:extLst>
              <a:ext uri="{FF2B5EF4-FFF2-40B4-BE49-F238E27FC236}">
                <a16:creationId xmlns:a16="http://schemas.microsoft.com/office/drawing/2014/main" id="{46B1F59B-1924-343C-F391-C566FDA2A1BD}"/>
              </a:ext>
            </a:extLst>
          </p:cNvPr>
          <p:cNvSpPr txBox="1"/>
          <p:nvPr/>
        </p:nvSpPr>
        <p:spPr>
          <a:xfrm>
            <a:off x="3888231" y="352210"/>
            <a:ext cx="5748960" cy="49244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dirty="0">
                <a:ln>
                  <a:noFill/>
                </a:ln>
                <a:solidFill>
                  <a:prstClr val="white"/>
                </a:solidFill>
                <a:effectLst/>
                <a:uLnTx/>
                <a:uFillTx/>
                <a:latin typeface="Helvetica Neue Light" panose="02000403000000020004"/>
                <a:ea typeface="+mn-ea"/>
                <a:cs typeface="+mn-cs"/>
              </a:rPr>
              <a:t>Novel Delivery of Ocular Therapeutics</a:t>
            </a:r>
          </a:p>
        </p:txBody>
      </p:sp>
      <p:sp>
        <p:nvSpPr>
          <p:cNvPr id="4" name="TextBox 3">
            <a:extLst>
              <a:ext uri="{FF2B5EF4-FFF2-40B4-BE49-F238E27FC236}">
                <a16:creationId xmlns:a16="http://schemas.microsoft.com/office/drawing/2014/main" id="{DECDE90A-A497-53D2-F77F-1B80A36F86E4}"/>
              </a:ext>
            </a:extLst>
          </p:cNvPr>
          <p:cNvSpPr txBox="1"/>
          <p:nvPr/>
        </p:nvSpPr>
        <p:spPr>
          <a:xfrm>
            <a:off x="5765969" y="4980190"/>
            <a:ext cx="5553517" cy="170816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Helvetica Neue Light" panose="02000403000000020004"/>
                <a:ea typeface="+mn-ea"/>
                <a:cs typeface="+mn-cs"/>
              </a:rPr>
              <a:t>TRACTION: </a:t>
            </a:r>
            <a:endParaRPr kumimoji="0" lang="en-US" sz="2000" b="1" i="0" u="none" strike="noStrike" kern="1200" cap="none" spc="0" normalizeH="0" baseline="0" noProof="0" dirty="0">
              <a:ln>
                <a:noFill/>
              </a:ln>
              <a:solidFill>
                <a:prstClr val="black"/>
              </a:solidFill>
              <a:effectLst/>
              <a:uLnTx/>
              <a:uFillTx/>
              <a:latin typeface="Helvetica Neue Light"/>
              <a:ea typeface="+mn-ea"/>
              <a:cs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Helvetica Neue Light" panose="02000403000000020004"/>
                <a:ea typeface="+mn-ea"/>
                <a:cs typeface="+mn-cs"/>
              </a:rPr>
              <a:t>Lead Program: Glaucoma MIDS at IND Enabling Stage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Helvetica Neue Light" panose="02000403000000020004"/>
                <a:ea typeface="+mn-ea"/>
                <a:cs typeface="+mn-cs"/>
              </a:rPr>
              <a:t>Accelerated regulatory pathway: FDA’s 505(b)(2)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Helvetica Neue Light" panose="02000403000000020004"/>
                <a:ea typeface="+mn-ea"/>
                <a:cs typeface="+mn-cs"/>
              </a:rPr>
              <a:t>12 Issued Patents (Domestic and International)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prstClr val="black"/>
                </a:solidFill>
                <a:latin typeface="Helvetica Neue Light" panose="02000403000000020004"/>
              </a:rPr>
              <a:t>Demonstrated delivery of Antibodies with MIDS</a:t>
            </a:r>
            <a:endParaRPr kumimoji="0" lang="en-US" sz="1600" b="0" i="0" u="none" strike="noStrike" kern="1200" cap="none" spc="0" normalizeH="0" baseline="0" noProof="0" dirty="0">
              <a:ln>
                <a:noFill/>
              </a:ln>
              <a:solidFill>
                <a:prstClr val="black"/>
              </a:solidFill>
              <a:effectLst/>
              <a:uLnTx/>
              <a:uFillTx/>
              <a:latin typeface="Helvetica Neue Light" panose="020004030000000200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Helvetica Neue Light" panose="02000403000000020004"/>
                <a:ea typeface="+mn-ea"/>
                <a:cs typeface="+mn-cs"/>
              </a:rPr>
              <a:t>Partnerships with major pharmaceutical companies</a:t>
            </a:r>
          </a:p>
        </p:txBody>
      </p:sp>
      <p:sp>
        <p:nvSpPr>
          <p:cNvPr id="8" name="Rectangle 7">
            <a:extLst>
              <a:ext uri="{FF2B5EF4-FFF2-40B4-BE49-F238E27FC236}">
                <a16:creationId xmlns:a16="http://schemas.microsoft.com/office/drawing/2014/main" id="{1F7E8A93-E395-071F-82D7-D961FC34E277}"/>
              </a:ext>
            </a:extLst>
          </p:cNvPr>
          <p:cNvSpPr/>
          <p:nvPr/>
        </p:nvSpPr>
        <p:spPr>
          <a:xfrm>
            <a:off x="5744766" y="1205330"/>
            <a:ext cx="6232919" cy="222366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Helvetica Neue Light"/>
              <a:ea typeface="+mn-ea"/>
              <a:cs typeface="Calibri"/>
            </a:endParaRPr>
          </a:p>
        </p:txBody>
      </p:sp>
      <p:pic>
        <p:nvPicPr>
          <p:cNvPr id="13" name="Picture 12" descr="A white letters on a black background&#10;&#10;Description automatically generated">
            <a:extLst>
              <a:ext uri="{FF2B5EF4-FFF2-40B4-BE49-F238E27FC236}">
                <a16:creationId xmlns:a16="http://schemas.microsoft.com/office/drawing/2014/main" id="{87F906E9-D63A-918C-18C5-962D1A2022D7}"/>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5ABDC317-9A07-5D4A-C182-75C03ADC4F28}"/>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B1FA00AA-19A2-CBDA-4AE5-9653638CA7E5}"/>
              </a:ext>
            </a:extLst>
          </p:cNvPr>
          <p:cNvSpPr txBox="1"/>
          <p:nvPr/>
        </p:nvSpPr>
        <p:spPr>
          <a:xfrm>
            <a:off x="2539274" y="1381529"/>
            <a:ext cx="274320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Helvetica Neue Light"/>
                <a:ea typeface="+mn-ea"/>
                <a:cs typeface="+mn-cs"/>
              </a:rPr>
              <a:t>Robert Bhisitkul, MD, PhD</a:t>
            </a:r>
            <a:endParaRPr kumimoji="0" lang="en-US" sz="1800" b="0" i="0" u="none" strike="noStrike" kern="1200" cap="none" spc="0" normalizeH="0" baseline="0" noProof="0" dirty="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Helvetica Neue Light"/>
                <a:ea typeface="+mn-ea"/>
                <a:cs typeface="+mn-cs"/>
              </a:rPr>
              <a:t>Co-founder,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Helvetica Neue Light"/>
                <a:ea typeface="+mn-ea"/>
                <a:cs typeface="+mn-cs"/>
              </a:rPr>
              <a:t>UCSF Professor of Ophthalmology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Helvetica Neue Light"/>
                <a:ea typeface="+mn-ea"/>
                <a:cs typeface="+mn-cs"/>
              </a:rPr>
              <a:t>and Innovator</a:t>
            </a:r>
          </a:p>
        </p:txBody>
      </p:sp>
      <p:sp>
        <p:nvSpPr>
          <p:cNvPr id="26" name="TextBox 25">
            <a:extLst>
              <a:ext uri="{FF2B5EF4-FFF2-40B4-BE49-F238E27FC236}">
                <a16:creationId xmlns:a16="http://schemas.microsoft.com/office/drawing/2014/main" id="{1E76C884-4183-6FFD-8243-06374A0AE8DE}"/>
              </a:ext>
            </a:extLst>
          </p:cNvPr>
          <p:cNvSpPr txBox="1"/>
          <p:nvPr/>
        </p:nvSpPr>
        <p:spPr>
          <a:xfrm>
            <a:off x="5744766" y="3489808"/>
            <a:ext cx="6451994" cy="13080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2000" b="1" dirty="0">
                <a:solidFill>
                  <a:prstClr val="black"/>
                </a:solidFill>
                <a:latin typeface="Helvetica Neue Light"/>
                <a:cs typeface="Segoe UI"/>
              </a:rPr>
              <a:t>STRATEGIC PARTNERSHIP</a:t>
            </a:r>
            <a:r>
              <a:rPr kumimoji="0" lang="en-US" sz="2000" b="1" i="0" u="none" strike="noStrike" kern="1200" cap="none" spc="0" normalizeH="0" baseline="0" noProof="0" dirty="0">
                <a:ln>
                  <a:noFill/>
                </a:ln>
                <a:solidFill>
                  <a:prstClr val="black"/>
                </a:solidFill>
                <a:effectLst/>
                <a:uLnTx/>
                <a:uFillTx/>
                <a:latin typeface="Helvetica Neue Light"/>
                <a:ea typeface="+mn-ea"/>
                <a:cs typeface="Segoe UI"/>
              </a:rPr>
              <a:t>:</a:t>
            </a:r>
            <a:r>
              <a:rPr kumimoji="0" lang="en-US" sz="2000" b="0" i="0" u="none" strike="noStrike" kern="1200" cap="none" spc="0" normalizeH="0" baseline="0" noProof="0" dirty="0">
                <a:ln>
                  <a:noFill/>
                </a:ln>
                <a:solidFill>
                  <a:prstClr val="black"/>
                </a:solidFill>
                <a:effectLst/>
                <a:uLnTx/>
                <a:uFillTx/>
                <a:latin typeface="Helvetica Neue Light"/>
                <a:ea typeface="+mn-ea"/>
                <a:cs typeface="Segoe UI"/>
              </a:rPr>
              <a:t>​</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Helvetica Neue Light"/>
                <a:ea typeface="+mn-ea"/>
                <a:cs typeface="Arial"/>
              </a:rPr>
              <a:t>Trican Biotechnology and Oculinea entered into a strategic partnership to develop MIDS implants for long-acting delivery of antibodies for degenerative retinal diseases.</a:t>
            </a:r>
          </a:p>
        </p:txBody>
      </p:sp>
      <p:sp>
        <p:nvSpPr>
          <p:cNvPr id="6" name="TextBox 5">
            <a:extLst>
              <a:ext uri="{FF2B5EF4-FFF2-40B4-BE49-F238E27FC236}">
                <a16:creationId xmlns:a16="http://schemas.microsoft.com/office/drawing/2014/main" id="{F44BBF8E-E859-EAFD-8157-D92A689BDDE0}"/>
              </a:ext>
            </a:extLst>
          </p:cNvPr>
          <p:cNvSpPr txBox="1"/>
          <p:nvPr/>
        </p:nvSpPr>
        <p:spPr>
          <a:xfrm>
            <a:off x="331269" y="6541414"/>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Helvetica Neue Light"/>
                <a:ea typeface="+mn-lt"/>
                <a:cs typeface="Calibri"/>
              </a:rPr>
              <a:t>© 2026 The Regents of the University of California</a:t>
            </a:r>
            <a:endParaRPr kumimoji="0" lang="en-US" sz="1400" b="0" i="0" u="none" strike="noStrike" kern="1200" cap="none" spc="0" normalizeH="0" baseline="0" noProof="0" dirty="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Helvetica Neue Light"/>
              <a:ea typeface="+mn-ea"/>
              <a:cs typeface="Calibri"/>
            </a:endParaRPr>
          </a:p>
        </p:txBody>
      </p:sp>
      <p:pic>
        <p:nvPicPr>
          <p:cNvPr id="7" name="Picture 6">
            <a:extLst>
              <a:ext uri="{FF2B5EF4-FFF2-40B4-BE49-F238E27FC236}">
                <a16:creationId xmlns:a16="http://schemas.microsoft.com/office/drawing/2014/main" id="{55F4CA19-058E-A59E-0999-8C8640745136}"/>
              </a:ext>
            </a:extLst>
          </p:cNvPr>
          <p:cNvPicPr>
            <a:picLocks noChangeAspect="1"/>
          </p:cNvPicPr>
          <p:nvPr/>
        </p:nvPicPr>
        <p:blipFill>
          <a:blip r:embed="rId4"/>
          <a:stretch>
            <a:fillRect/>
          </a:stretch>
        </p:blipFill>
        <p:spPr>
          <a:xfrm>
            <a:off x="106732" y="82517"/>
            <a:ext cx="3283743" cy="1013404"/>
          </a:xfrm>
          <a:prstGeom prst="rect">
            <a:avLst/>
          </a:prstGeom>
        </p:spPr>
      </p:pic>
      <p:pic>
        <p:nvPicPr>
          <p:cNvPr id="27" name="Picture 26">
            <a:extLst>
              <a:ext uri="{FF2B5EF4-FFF2-40B4-BE49-F238E27FC236}">
                <a16:creationId xmlns:a16="http://schemas.microsoft.com/office/drawing/2014/main" id="{032453F0-5433-6F0A-9911-D7174C9920D3}"/>
              </a:ext>
            </a:extLst>
          </p:cNvPr>
          <p:cNvPicPr>
            <a:picLocks noChangeAspect="1"/>
          </p:cNvPicPr>
          <p:nvPr/>
        </p:nvPicPr>
        <p:blipFill>
          <a:blip r:embed="rId5"/>
          <a:stretch>
            <a:fillRect/>
          </a:stretch>
        </p:blipFill>
        <p:spPr>
          <a:xfrm>
            <a:off x="5870172" y="1280981"/>
            <a:ext cx="2895371" cy="1975211"/>
          </a:xfrm>
          <a:prstGeom prst="rect">
            <a:avLst/>
          </a:prstGeom>
        </p:spPr>
      </p:pic>
      <p:pic>
        <p:nvPicPr>
          <p:cNvPr id="18" name="Picture 17">
            <a:extLst>
              <a:ext uri="{FF2B5EF4-FFF2-40B4-BE49-F238E27FC236}">
                <a16:creationId xmlns:a16="http://schemas.microsoft.com/office/drawing/2014/main" id="{AF5EDD01-EE93-12C4-E157-4790ADDA90B4}"/>
              </a:ext>
            </a:extLst>
          </p:cNvPr>
          <p:cNvPicPr>
            <a:picLocks noChangeAspect="1"/>
          </p:cNvPicPr>
          <p:nvPr/>
        </p:nvPicPr>
        <p:blipFill rotWithShape="1">
          <a:blip r:embed="rId6"/>
          <a:srcRect t="24407" b="21523"/>
          <a:stretch/>
        </p:blipFill>
        <p:spPr>
          <a:xfrm>
            <a:off x="8546248" y="2383020"/>
            <a:ext cx="1579370" cy="829156"/>
          </a:xfrm>
          <a:prstGeom prst="rect">
            <a:avLst/>
          </a:prstGeom>
        </p:spPr>
      </p:pic>
      <p:cxnSp>
        <p:nvCxnSpPr>
          <p:cNvPr id="29" name="Straight Connector 28">
            <a:extLst>
              <a:ext uri="{FF2B5EF4-FFF2-40B4-BE49-F238E27FC236}">
                <a16:creationId xmlns:a16="http://schemas.microsoft.com/office/drawing/2014/main" id="{662A3E56-A8D6-F233-6461-F7288C3DD264}"/>
              </a:ext>
            </a:extLst>
          </p:cNvPr>
          <p:cNvCxnSpPr/>
          <p:nvPr/>
        </p:nvCxnSpPr>
        <p:spPr>
          <a:xfrm flipH="1" flipV="1">
            <a:off x="7677665" y="2518181"/>
            <a:ext cx="930876" cy="578744"/>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BF1B59B-1E32-5966-0AEF-9AF65ABB460A}"/>
              </a:ext>
            </a:extLst>
          </p:cNvPr>
          <p:cNvCxnSpPr>
            <a:cxnSpLocks/>
          </p:cNvCxnSpPr>
          <p:nvPr/>
        </p:nvCxnSpPr>
        <p:spPr>
          <a:xfrm flipH="1">
            <a:off x="7677665" y="2383020"/>
            <a:ext cx="1804086" cy="135161"/>
          </a:xfrm>
          <a:prstGeom prst="line">
            <a:avLst/>
          </a:prstGeom>
        </p:spPr>
        <p:style>
          <a:lnRef idx="1">
            <a:schemeClr val="accent1"/>
          </a:lnRef>
          <a:fillRef idx="0">
            <a:schemeClr val="accent1"/>
          </a:fillRef>
          <a:effectRef idx="0">
            <a:schemeClr val="accent1"/>
          </a:effectRef>
          <a:fontRef idx="minor">
            <a:schemeClr val="tx1"/>
          </a:fontRef>
        </p:style>
      </p:cxnSp>
      <p:pic>
        <p:nvPicPr>
          <p:cNvPr id="37" name="Picture 36">
            <a:extLst>
              <a:ext uri="{FF2B5EF4-FFF2-40B4-BE49-F238E27FC236}">
                <a16:creationId xmlns:a16="http://schemas.microsoft.com/office/drawing/2014/main" id="{4089A9E6-8F7C-AB4D-5A28-7A8CCDA930D0}"/>
              </a:ext>
            </a:extLst>
          </p:cNvPr>
          <p:cNvPicPr>
            <a:picLocks noChangeAspect="1"/>
          </p:cNvPicPr>
          <p:nvPr/>
        </p:nvPicPr>
        <p:blipFill>
          <a:blip r:embed="rId7"/>
          <a:stretch>
            <a:fillRect/>
          </a:stretch>
        </p:blipFill>
        <p:spPr>
          <a:xfrm>
            <a:off x="9944236" y="1315521"/>
            <a:ext cx="1948763" cy="1464842"/>
          </a:xfrm>
          <a:prstGeom prst="rect">
            <a:avLst/>
          </a:prstGeom>
        </p:spPr>
      </p:pic>
      <p:pic>
        <p:nvPicPr>
          <p:cNvPr id="41" name="Picture 40">
            <a:extLst>
              <a:ext uri="{FF2B5EF4-FFF2-40B4-BE49-F238E27FC236}">
                <a16:creationId xmlns:a16="http://schemas.microsoft.com/office/drawing/2014/main" id="{F3FC04F7-CBE0-546E-C91F-3E1F29C466E7}"/>
              </a:ext>
            </a:extLst>
          </p:cNvPr>
          <p:cNvPicPr>
            <a:picLocks noChangeAspect="1"/>
          </p:cNvPicPr>
          <p:nvPr/>
        </p:nvPicPr>
        <p:blipFill>
          <a:blip r:embed="rId8"/>
          <a:stretch>
            <a:fillRect/>
          </a:stretch>
        </p:blipFill>
        <p:spPr>
          <a:xfrm>
            <a:off x="11362586" y="6061881"/>
            <a:ext cx="790917" cy="760496"/>
          </a:xfrm>
          <a:prstGeom prst="rect">
            <a:avLst/>
          </a:prstGeom>
        </p:spPr>
      </p:pic>
      <p:sp>
        <p:nvSpPr>
          <p:cNvPr id="11" name="TextBox 10">
            <a:extLst>
              <a:ext uri="{FF2B5EF4-FFF2-40B4-BE49-F238E27FC236}">
                <a16:creationId xmlns:a16="http://schemas.microsoft.com/office/drawing/2014/main" id="{67073FDA-ACB1-F1FE-FF5B-3F052EF037D1}"/>
              </a:ext>
            </a:extLst>
          </p:cNvPr>
          <p:cNvSpPr txBox="1"/>
          <p:nvPr/>
        </p:nvSpPr>
        <p:spPr>
          <a:xfrm>
            <a:off x="11103554" y="547710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dirty="0">
              <a:ln>
                <a:noFill/>
              </a:ln>
              <a:solidFill>
                <a:prstClr val="black"/>
              </a:solidFill>
              <a:effectLst/>
              <a:uLnTx/>
              <a:uFillTx/>
              <a:latin typeface="Calibri"/>
              <a:ea typeface="+mn-ea"/>
              <a:cs typeface="Calibri"/>
            </a:endParaRPr>
          </a:p>
        </p:txBody>
      </p:sp>
      <p:pic>
        <p:nvPicPr>
          <p:cNvPr id="5" name="Picture 4">
            <a:extLst>
              <a:ext uri="{FF2B5EF4-FFF2-40B4-BE49-F238E27FC236}">
                <a16:creationId xmlns:a16="http://schemas.microsoft.com/office/drawing/2014/main" id="{01231E3F-242E-2986-1F79-A1E684F9444D}"/>
              </a:ext>
            </a:extLst>
          </p:cNvPr>
          <p:cNvPicPr>
            <a:picLocks noChangeAspect="1"/>
          </p:cNvPicPr>
          <p:nvPr/>
        </p:nvPicPr>
        <p:blipFill>
          <a:blip r:embed="rId9"/>
          <a:stretch>
            <a:fillRect/>
          </a:stretch>
        </p:blipFill>
        <p:spPr>
          <a:xfrm>
            <a:off x="268665" y="1271311"/>
            <a:ext cx="2075688" cy="2075688"/>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cxnSp>
        <p:nvCxnSpPr>
          <p:cNvPr id="10" name="Straight Connector 9">
            <a:extLst>
              <a:ext uri="{FF2B5EF4-FFF2-40B4-BE49-F238E27FC236}">
                <a16:creationId xmlns:a16="http://schemas.microsoft.com/office/drawing/2014/main" id="{5A908FA1-BD6F-0E50-2B90-F1BD0E7CD31A}"/>
              </a:ext>
            </a:extLst>
          </p:cNvPr>
          <p:cNvCxnSpPr/>
          <p:nvPr/>
        </p:nvCxnSpPr>
        <p:spPr>
          <a:xfrm>
            <a:off x="5463836"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12E35E3-78B5-8CD2-D331-A8774788AFEB}"/>
              </a:ext>
            </a:extLst>
          </p:cNvPr>
          <p:cNvSpPr txBox="1"/>
          <p:nvPr/>
        </p:nvSpPr>
        <p:spPr>
          <a:xfrm>
            <a:off x="149909" y="4962259"/>
            <a:ext cx="5313922" cy="15850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Helvetica Neue Light"/>
                <a:ea typeface="+mn-ea"/>
                <a:cs typeface="Segoe UI"/>
              </a:rPr>
              <a:t>SOLUTION:</a:t>
            </a:r>
            <a:r>
              <a:rPr kumimoji="0" lang="en-US" sz="2000" b="0" i="0" u="none" strike="noStrike" kern="1200" cap="none" spc="0" normalizeH="0" baseline="0" noProof="0" dirty="0">
                <a:ln>
                  <a:noFill/>
                </a:ln>
                <a:solidFill>
                  <a:prstClr val="black"/>
                </a:solidFill>
                <a:effectLst/>
                <a:uLnTx/>
                <a:uFillTx/>
                <a:latin typeface="Helvetica Neue Light"/>
                <a:ea typeface="+mn-ea"/>
                <a:cs typeface="Segoe UI"/>
              </a:rPr>
              <a:t>​</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Helvetica Neue Light"/>
                <a:ea typeface="+mn-ea"/>
                <a:cs typeface="Arial"/>
              </a:rPr>
              <a:t>Long-acting bioresorbable drug delivery of small molecules &amp; biologics for 6-months or longer. Office based procedure: </a:t>
            </a:r>
            <a:r>
              <a:rPr kumimoji="0" lang="en-US" sz="1800" b="1" i="0" u="none" strike="noStrike" kern="1200" cap="none" spc="0" normalizeH="0" baseline="0" noProof="0" dirty="0">
                <a:ln>
                  <a:noFill/>
                </a:ln>
                <a:solidFill>
                  <a:prstClr val="black"/>
                </a:solidFill>
                <a:effectLst/>
                <a:uLnTx/>
                <a:uFillTx/>
                <a:latin typeface="Helvetica Neue Light"/>
                <a:ea typeface="+mn-ea"/>
                <a:cs typeface="Arial"/>
              </a:rPr>
              <a:t>M</a:t>
            </a:r>
            <a:r>
              <a:rPr kumimoji="0" lang="en-US" sz="1800" b="0" i="0" u="none" strike="noStrike" kern="1200" cap="none" spc="0" normalizeH="0" baseline="0" noProof="0" dirty="0">
                <a:ln>
                  <a:noFill/>
                </a:ln>
                <a:solidFill>
                  <a:prstClr val="black"/>
                </a:solidFill>
                <a:effectLst/>
                <a:uLnTx/>
                <a:uFillTx/>
                <a:latin typeface="Helvetica Neue Light"/>
                <a:ea typeface="+mn-ea"/>
                <a:cs typeface="Arial"/>
              </a:rPr>
              <a:t>iniaturized </a:t>
            </a:r>
            <a:r>
              <a:rPr kumimoji="0" lang="en-US" sz="1800" b="1" i="0" u="none" strike="noStrike" kern="1200" cap="none" spc="0" normalizeH="0" baseline="0" noProof="0" dirty="0">
                <a:ln>
                  <a:noFill/>
                </a:ln>
                <a:solidFill>
                  <a:prstClr val="black"/>
                </a:solidFill>
                <a:effectLst/>
                <a:uLnTx/>
                <a:uFillTx/>
                <a:latin typeface="Helvetica Neue Light"/>
                <a:ea typeface="+mn-ea"/>
                <a:cs typeface="Arial"/>
              </a:rPr>
              <a:t>I</a:t>
            </a:r>
            <a:r>
              <a:rPr kumimoji="0" lang="en-US" sz="1800" b="0" i="0" u="none" strike="noStrike" kern="1200" cap="none" spc="0" normalizeH="0" baseline="0" noProof="0" dirty="0">
                <a:ln>
                  <a:noFill/>
                </a:ln>
                <a:solidFill>
                  <a:prstClr val="black"/>
                </a:solidFill>
                <a:effectLst/>
                <a:uLnTx/>
                <a:uFillTx/>
                <a:latin typeface="Helvetica Neue Light"/>
                <a:ea typeface="+mn-ea"/>
                <a:cs typeface="Arial"/>
              </a:rPr>
              <a:t>njectable </a:t>
            </a:r>
            <a:r>
              <a:rPr kumimoji="0" lang="en-US" sz="1800" b="1" i="0" u="none" strike="noStrike" kern="1200" cap="none" spc="0" normalizeH="0" baseline="0" noProof="0" dirty="0">
                <a:ln>
                  <a:noFill/>
                </a:ln>
                <a:solidFill>
                  <a:prstClr val="black"/>
                </a:solidFill>
                <a:effectLst/>
                <a:uLnTx/>
                <a:uFillTx/>
                <a:latin typeface="Helvetica Neue Light"/>
                <a:ea typeface="+mn-ea"/>
                <a:cs typeface="Arial"/>
              </a:rPr>
              <a:t>D</a:t>
            </a:r>
            <a:r>
              <a:rPr kumimoji="0" lang="en-US" sz="1800" b="0" i="0" u="none" strike="noStrike" kern="1200" cap="none" spc="0" normalizeH="0" baseline="0" noProof="0" dirty="0">
                <a:ln>
                  <a:noFill/>
                </a:ln>
                <a:solidFill>
                  <a:prstClr val="black"/>
                </a:solidFill>
                <a:effectLst/>
                <a:uLnTx/>
                <a:uFillTx/>
                <a:latin typeface="Helvetica Neue Light"/>
                <a:ea typeface="+mn-ea"/>
                <a:cs typeface="Arial"/>
              </a:rPr>
              <a:t>elivery </a:t>
            </a:r>
            <a:r>
              <a:rPr kumimoji="0" lang="en-US" sz="1800" b="1" i="0" u="none" strike="noStrike" kern="1200" cap="none" spc="0" normalizeH="0" baseline="0" noProof="0" dirty="0">
                <a:ln>
                  <a:noFill/>
                </a:ln>
                <a:solidFill>
                  <a:prstClr val="black"/>
                </a:solidFill>
                <a:effectLst/>
                <a:uLnTx/>
                <a:uFillTx/>
                <a:latin typeface="Helvetica Neue Light"/>
                <a:ea typeface="+mn-ea"/>
                <a:cs typeface="Arial"/>
              </a:rPr>
              <a:t>S</a:t>
            </a:r>
            <a:r>
              <a:rPr kumimoji="0" lang="en-US" sz="1800" b="0" i="0" u="none" strike="noStrike" kern="1200" cap="none" spc="0" normalizeH="0" baseline="0" noProof="0" dirty="0">
                <a:ln>
                  <a:noFill/>
                </a:ln>
                <a:solidFill>
                  <a:prstClr val="black"/>
                </a:solidFill>
                <a:effectLst/>
                <a:uLnTx/>
                <a:uFillTx/>
                <a:latin typeface="Helvetica Neue Light"/>
                <a:ea typeface="+mn-ea"/>
                <a:cs typeface="Arial"/>
              </a:rPr>
              <a:t>ystem (</a:t>
            </a:r>
            <a:r>
              <a:rPr kumimoji="0" lang="en-US" sz="1800" b="1" i="0" u="none" strike="noStrike" kern="1200" cap="none" spc="0" normalizeH="0" baseline="0" noProof="0" dirty="0">
                <a:ln>
                  <a:noFill/>
                </a:ln>
                <a:solidFill>
                  <a:prstClr val="black"/>
                </a:solidFill>
                <a:effectLst/>
                <a:uLnTx/>
                <a:uFillTx/>
                <a:latin typeface="Helvetica Neue Light"/>
                <a:ea typeface="+mn-ea"/>
                <a:cs typeface="Arial"/>
              </a:rPr>
              <a:t>MIDS</a:t>
            </a:r>
            <a:r>
              <a:rPr kumimoji="0" lang="en-US" sz="1800" b="0" i="0" u="none" strike="noStrike" kern="1200" cap="none" spc="0" normalizeH="0" baseline="0" noProof="0" dirty="0">
                <a:ln>
                  <a:noFill/>
                </a:ln>
                <a:solidFill>
                  <a:prstClr val="black"/>
                </a:solidFill>
                <a:effectLst/>
                <a:uLnTx/>
                <a:uFillTx/>
                <a:latin typeface="Helvetica Neue Light"/>
                <a:ea typeface="+mn-ea"/>
                <a:cs typeface="Arial"/>
              </a:rPr>
              <a:t>).</a:t>
            </a:r>
            <a:endParaRPr kumimoji="0" lang="en-US" sz="1800" b="0" i="0" u="none" strike="noStrike" kern="1200" cap="none" spc="0" normalizeH="0" baseline="0" noProof="0" dirty="0">
              <a:ln>
                <a:noFill/>
              </a:ln>
              <a:solidFill>
                <a:srgbClr val="404040"/>
              </a:solidFill>
              <a:effectLst/>
              <a:uLnTx/>
              <a:uFillTx/>
              <a:latin typeface="Helvetica Neue Light"/>
              <a:ea typeface="+mn-ea"/>
              <a:cs typeface="+mn-cs"/>
            </a:endParaRPr>
          </a:p>
        </p:txBody>
      </p:sp>
    </p:spTree>
    <p:extLst>
      <p:ext uri="{BB962C8B-B14F-4D97-AF65-F5344CB8AC3E}">
        <p14:creationId xmlns:p14="http://schemas.microsoft.com/office/powerpoint/2010/main" val="305191697"/>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13" name="Picture 12">
            <a:extLst>
              <a:ext uri="{FF2B5EF4-FFF2-40B4-BE49-F238E27FC236}">
                <a16:creationId xmlns:a16="http://schemas.microsoft.com/office/drawing/2014/main" id="{1F45038B-5AEB-0F99-A569-49D89CC5718F}"/>
              </a:ext>
            </a:extLst>
          </p:cNvPr>
          <p:cNvPicPr>
            <a:picLocks noChangeAspect="1"/>
          </p:cNvPicPr>
          <p:nvPr/>
        </p:nvPicPr>
        <p:blipFill>
          <a:blip r:embed="rId3"/>
          <a:stretch>
            <a:fillRect/>
          </a:stretch>
        </p:blipFill>
        <p:spPr>
          <a:xfrm>
            <a:off x="920019" y="1262630"/>
            <a:ext cx="1993594" cy="1993594"/>
          </a:xfrm>
          <a:prstGeom prst="rect">
            <a:avLst/>
          </a:prstGeom>
          <a:ln w="25400" cap="sq">
            <a:solidFill>
              <a:srgbClr val="002060"/>
            </a:solidFill>
            <a:prstDash val="solid"/>
            <a:miter lim="800000"/>
          </a:ln>
          <a:effectLst/>
        </p:spPr>
      </p:pic>
      <p:sp>
        <p:nvSpPr>
          <p:cNvPr id="89" name="Google Shape;89;p1"/>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92" name="Google Shape;92;p1"/>
          <p:cNvSpPr txBox="1"/>
          <p:nvPr/>
        </p:nvSpPr>
        <p:spPr>
          <a:xfrm>
            <a:off x="354783" y="324670"/>
            <a:ext cx="9845793" cy="523180"/>
          </a:xfrm>
          <a:prstGeom prst="rect">
            <a:avLst/>
          </a:prstGeom>
          <a:noFill/>
          <a:ln>
            <a:solidFill>
              <a:srgbClr val="002060"/>
            </a:solid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white"/>
                </a:solidFill>
                <a:effectLst/>
                <a:uLnTx/>
                <a:uFillTx/>
                <a:latin typeface="Helvetica Neue Light"/>
                <a:ea typeface="Helvetica Neue Light"/>
                <a:cs typeface="Helvetica Neue Light"/>
                <a:sym typeface="Helvetica Neue Light"/>
              </a:rPr>
              <a:t>Protein Carbohydrate Covalent Linkages</a:t>
            </a:r>
          </a:p>
        </p:txBody>
      </p:sp>
      <p:pic>
        <p:nvPicPr>
          <p:cNvPr id="95" name="Google Shape;95;p1" descr="A white letters on a black background&#10;&#10;Description automatically generated"/>
          <p:cNvPicPr preferRelativeResize="0"/>
          <p:nvPr/>
        </p:nvPicPr>
        <p:blipFill rotWithShape="1">
          <a:blip r:embed="rId4">
            <a:alphaModFix/>
          </a:blip>
          <a:srcRect/>
          <a:stretch/>
        </p:blipFill>
        <p:spPr>
          <a:xfrm>
            <a:off x="10328671" y="208358"/>
            <a:ext cx="1649017" cy="791767"/>
          </a:xfrm>
          <a:prstGeom prst="rect">
            <a:avLst/>
          </a:prstGeom>
          <a:noFill/>
          <a:ln>
            <a:noFill/>
          </a:ln>
        </p:spPr>
      </p:pic>
      <p:cxnSp>
        <p:nvCxnSpPr>
          <p:cNvPr id="96" name="Google Shape;96;p1"/>
          <p:cNvCxnSpPr/>
          <p:nvPr/>
        </p:nvCxnSpPr>
        <p:spPr>
          <a:xfrm>
            <a:off x="10050064" y="150019"/>
            <a:ext cx="15478" cy="902493"/>
          </a:xfrm>
          <a:prstGeom prst="straightConnector1">
            <a:avLst/>
          </a:prstGeom>
          <a:noFill/>
          <a:ln w="9525" cap="flat" cmpd="sng">
            <a:solidFill>
              <a:schemeClr val="lt1"/>
            </a:solidFill>
            <a:prstDash val="solid"/>
            <a:miter lim="800000"/>
            <a:headEnd type="none" w="sm" len="sm"/>
            <a:tailEnd type="none" w="sm" len="sm"/>
          </a:ln>
        </p:spPr>
      </p:cxnSp>
      <p:sp>
        <p:nvSpPr>
          <p:cNvPr id="12" name="TextBox 11">
            <a:extLst>
              <a:ext uri="{FF2B5EF4-FFF2-40B4-BE49-F238E27FC236}">
                <a16:creationId xmlns:a16="http://schemas.microsoft.com/office/drawing/2014/main" id="{12A6959D-E112-ED10-11CF-816646E37E24}"/>
              </a:ext>
            </a:extLst>
          </p:cNvPr>
          <p:cNvSpPr txBox="1"/>
          <p:nvPr/>
        </p:nvSpPr>
        <p:spPr>
          <a:xfrm>
            <a:off x="3058246" y="1787334"/>
            <a:ext cx="2570689"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Helvetica Neue Light"/>
                <a:ea typeface="+mn-ea"/>
                <a:cs typeface="+mn-cs"/>
              </a:rPr>
              <a:t>Lei Wang, </a:t>
            </a:r>
            <a:r>
              <a:rPr lang="en-US" b="1" dirty="0">
                <a:solidFill>
                  <a:prstClr val="black"/>
                </a:solidFill>
                <a:latin typeface="Helvetica Neue Light"/>
              </a:rPr>
              <a:t>Ph</a:t>
            </a:r>
            <a:r>
              <a:rPr kumimoji="0" lang="en-US" sz="1800" b="1" i="0" u="none" strike="noStrike" kern="1200" cap="none" spc="0" normalizeH="0" baseline="0" noProof="0" dirty="0">
                <a:ln>
                  <a:noFill/>
                </a:ln>
                <a:solidFill>
                  <a:prstClr val="black"/>
                </a:solidFill>
                <a:effectLst/>
                <a:uLnTx/>
                <a:uFillTx/>
                <a:latin typeface="Helvetica Neue Light"/>
                <a:ea typeface="+mn-ea"/>
                <a:cs typeface="+mn-cs"/>
              </a:rPr>
              <a:t>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Neue Light"/>
                <a:ea typeface="+mn-ea"/>
                <a:cs typeface="+mn-cs"/>
              </a:rPr>
              <a:t>UCSF Professor, Department of Pharmaceutical Chemistry</a:t>
            </a:r>
          </a:p>
        </p:txBody>
      </p:sp>
      <p:sp>
        <p:nvSpPr>
          <p:cNvPr id="21" name="TextBox 20">
            <a:extLst>
              <a:ext uri="{FF2B5EF4-FFF2-40B4-BE49-F238E27FC236}">
                <a16:creationId xmlns:a16="http://schemas.microsoft.com/office/drawing/2014/main" id="{608A95D7-85C3-28DE-F7EC-148B8B13F9F9}"/>
              </a:ext>
            </a:extLst>
          </p:cNvPr>
          <p:cNvSpPr txBox="1"/>
          <p:nvPr/>
        </p:nvSpPr>
        <p:spPr>
          <a:xfrm>
            <a:off x="5922338" y="1262630"/>
            <a:ext cx="6108514" cy="58939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DISEASE/INDICATION: </a:t>
            </a:r>
            <a:r>
              <a:rPr kumimoji="0" lang="en-US" sz="18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Cancer (especially solid tumors), autoimmune or inflammatory diseases, and all other diseases where glycans play key roles in disease progression.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UNMET NEED: </a:t>
            </a:r>
            <a:r>
              <a:rPr kumimoji="0" lang="en-US" sz="18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Modification of protein-carbohydrate interaction strength opens a new area for therapeutic development.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PRODUCT: </a:t>
            </a:r>
            <a:r>
              <a:rPr kumimoji="0" lang="en-US" sz="18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A genetically encoded covalent protein engineering platform that enables covalent binding of proteins to carbohydrates or other protein targets using sulfonyl fluoride chemistry. It involves 3 core components: genetically encoded unnatural amino acids (</a:t>
            </a:r>
            <a:r>
              <a:rPr kumimoji="0" lang="en-US" sz="1800" b="0" i="0" u="none" strike="noStrike" kern="0" cap="none" spc="0" normalizeH="0" baseline="0" noProof="0" dirty="0" err="1">
                <a:ln>
                  <a:noFill/>
                </a:ln>
                <a:solidFill>
                  <a:sysClr val="windowText" lastClr="000000"/>
                </a:solidFill>
                <a:effectLst/>
                <a:uLnTx/>
                <a:uFillTx/>
                <a:latin typeface="Helvetica Neue Light" panose="02000403000000020004"/>
                <a:ea typeface="+mn-ea"/>
                <a:cs typeface="+mn-cs"/>
              </a:rPr>
              <a:t>Uaa</a:t>
            </a:r>
            <a:r>
              <a:rPr lang="en-US" kern="0" dirty="0">
                <a:solidFill>
                  <a:sysClr val="windowText" lastClr="000000"/>
                </a:solidFill>
                <a:latin typeface="Helvetica Neue Light" panose="02000403000000020004"/>
              </a:rPr>
              <a:t>s) leveraged for arginine mutation, proximity-enabled reactivity through SFK encoding, and sulfonyl fluoride-mediated covalent bonding.  </a:t>
            </a:r>
            <a:endParaRPr kumimoji="0" lang="en-US" sz="18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DATA:</a:t>
            </a:r>
            <a:r>
              <a:rPr kumimoji="0" lang="en-US" sz="18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 Demonstrated achievement of residue specificity for covalent linkage with genetic encoding of the </a:t>
            </a:r>
            <a:r>
              <a:rPr kumimoji="0" lang="en-US" sz="1800" b="0" i="0" u="none" strike="noStrike" kern="0" cap="none" spc="0" normalizeH="0" baseline="0" noProof="0" dirty="0" err="1">
                <a:ln>
                  <a:noFill/>
                </a:ln>
                <a:solidFill>
                  <a:sysClr val="windowText" lastClr="000000"/>
                </a:solidFill>
                <a:effectLst/>
                <a:uLnTx/>
                <a:uFillTx/>
                <a:latin typeface="Helvetica Neue Light" panose="02000403000000020004"/>
                <a:ea typeface="+mn-ea"/>
                <a:cs typeface="+mn-cs"/>
              </a:rPr>
              <a:t>bioreactive</a:t>
            </a:r>
            <a:r>
              <a:rPr kumimoji="0" lang="en-US" sz="18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 </a:t>
            </a:r>
            <a:r>
              <a:rPr kumimoji="0" lang="en-US" sz="1800" b="0" i="0" u="none" strike="noStrike" kern="0" cap="none" spc="0" normalizeH="0" baseline="0" noProof="0" dirty="0" err="1">
                <a:ln>
                  <a:noFill/>
                </a:ln>
                <a:solidFill>
                  <a:sysClr val="windowText" lastClr="000000"/>
                </a:solidFill>
                <a:effectLst/>
                <a:uLnTx/>
                <a:uFillTx/>
                <a:latin typeface="Helvetica Neue Light" panose="02000403000000020004"/>
                <a:ea typeface="+mn-ea"/>
                <a:cs typeface="+mn-cs"/>
              </a:rPr>
              <a:t>Uaa</a:t>
            </a:r>
            <a:r>
              <a:rPr kumimoji="0" lang="en-US" sz="18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 SFY into the protein.</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endParaRPr>
          </a:p>
        </p:txBody>
      </p:sp>
      <p:pic>
        <p:nvPicPr>
          <p:cNvPr id="11" name="Picture 10" descr="A screenshot of a computer&#10;&#10;AI-generated content may be incorrect.">
            <a:extLst>
              <a:ext uri="{FF2B5EF4-FFF2-40B4-BE49-F238E27FC236}">
                <a16:creationId xmlns:a16="http://schemas.microsoft.com/office/drawing/2014/main" id="{1E72F551-D3CE-FC31-C7C9-8670F5BDEC3B}"/>
              </a:ext>
            </a:extLst>
          </p:cNvPr>
          <p:cNvPicPr>
            <a:picLocks noChangeAspect="1"/>
          </p:cNvPicPr>
          <p:nvPr/>
        </p:nvPicPr>
        <p:blipFill>
          <a:blip r:embed="rId5"/>
          <a:srcRect t="46758" r="66075" b="13069"/>
          <a:stretch/>
        </p:blipFill>
        <p:spPr>
          <a:xfrm>
            <a:off x="920019" y="3518329"/>
            <a:ext cx="3752145" cy="2449986"/>
          </a:xfrm>
          <a:prstGeom prst="rect">
            <a:avLst/>
          </a:prstGeom>
        </p:spPr>
      </p:pic>
      <p:sp>
        <p:nvSpPr>
          <p:cNvPr id="18" name="TextBox 17">
            <a:extLst>
              <a:ext uri="{FF2B5EF4-FFF2-40B4-BE49-F238E27FC236}">
                <a16:creationId xmlns:a16="http://schemas.microsoft.com/office/drawing/2014/main" id="{ECCC7B3A-17CA-5E9C-E016-79F2ED7EEB45}"/>
              </a:ext>
            </a:extLst>
          </p:cNvPr>
          <p:cNvSpPr txBox="1"/>
          <p:nvPr/>
        </p:nvSpPr>
        <p:spPr>
          <a:xfrm>
            <a:off x="128350" y="5968315"/>
            <a:ext cx="5335485" cy="830997"/>
          </a:xfrm>
          <a:prstGeom prst="rect">
            <a:avLst/>
          </a:prstGeom>
          <a:noFill/>
        </p:spPr>
        <p:txBody>
          <a:bodyPr wrap="square">
            <a:spAutoFit/>
          </a:bodyPr>
          <a:lstStyle/>
          <a:p>
            <a:r>
              <a:rPr kumimoji="0" lang="en-US" sz="12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Discovery of SFK as latent </a:t>
            </a:r>
            <a:r>
              <a:rPr kumimoji="0" lang="en-US" sz="1200" b="1" i="0" u="none" strike="noStrike" kern="0" cap="none" spc="0" normalizeH="0" baseline="0" noProof="0" dirty="0" err="1">
                <a:ln>
                  <a:noFill/>
                </a:ln>
                <a:solidFill>
                  <a:sysClr val="windowText" lastClr="000000"/>
                </a:solidFill>
                <a:effectLst/>
                <a:uLnTx/>
                <a:uFillTx/>
                <a:latin typeface="Helvetica Neue Light" panose="02000403000000020004"/>
                <a:ea typeface="+mn-ea"/>
                <a:cs typeface="+mn-cs"/>
              </a:rPr>
              <a:t>bioreactive</a:t>
            </a:r>
            <a:r>
              <a:rPr kumimoji="0" lang="en-US" sz="12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 unnatural amino acid (</a:t>
            </a:r>
            <a:r>
              <a:rPr kumimoji="0" lang="en-US" sz="1200" b="1" i="0" u="none" strike="noStrike" kern="0" cap="none" spc="0" normalizeH="0" baseline="0" noProof="0" dirty="0" err="1">
                <a:ln>
                  <a:noFill/>
                </a:ln>
                <a:solidFill>
                  <a:sysClr val="windowText" lastClr="000000"/>
                </a:solidFill>
                <a:effectLst/>
                <a:uLnTx/>
                <a:uFillTx/>
                <a:latin typeface="Helvetica Neue Light" panose="02000403000000020004"/>
                <a:ea typeface="+mn-ea"/>
                <a:cs typeface="+mn-cs"/>
              </a:rPr>
              <a:t>Uaa</a:t>
            </a:r>
            <a:r>
              <a:rPr kumimoji="0" lang="en-US" sz="12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 for protein-protein cross-linking. </a:t>
            </a:r>
            <a:r>
              <a:rPr kumimoji="0" lang="en-US" sz="12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A) Structure of SFK; B) Incorporation of SFK into EGFR using </a:t>
            </a:r>
            <a:r>
              <a:rPr kumimoji="0" lang="en-US" sz="1200" b="0" i="0" u="none" strike="noStrike" kern="0" cap="none" spc="0" normalizeH="0" baseline="0" noProof="0" dirty="0" err="1">
                <a:ln>
                  <a:noFill/>
                </a:ln>
                <a:solidFill>
                  <a:sysClr val="windowText" lastClr="000000"/>
                </a:solidFill>
                <a:effectLst/>
                <a:uLnTx/>
                <a:uFillTx/>
                <a:latin typeface="Helvetica Neue Light" panose="02000403000000020004"/>
                <a:ea typeface="+mn-ea"/>
                <a:cs typeface="+mn-cs"/>
              </a:rPr>
              <a:t>tRNAPyl</a:t>
            </a:r>
            <a:r>
              <a:rPr kumimoji="0" lang="en-US" sz="12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 FSKRS, n=3, values are mean +- SD; C) SDS-PAGE analysis of cross-linking between Afb7X with MBP-Z (24SFK).</a:t>
            </a:r>
            <a:endParaRPr lang="en-US" sz="1200" dirty="0"/>
          </a:p>
        </p:txBody>
      </p:sp>
      <p:cxnSp>
        <p:nvCxnSpPr>
          <p:cNvPr id="24" name="Straight Connector 23">
            <a:extLst>
              <a:ext uri="{FF2B5EF4-FFF2-40B4-BE49-F238E27FC236}">
                <a16:creationId xmlns:a16="http://schemas.microsoft.com/office/drawing/2014/main" id="{EDA35C54-E169-DAD5-5B28-A6B2143EAA04}"/>
              </a:ext>
            </a:extLst>
          </p:cNvPr>
          <p:cNvCxnSpPr/>
          <p:nvPr/>
        </p:nvCxnSpPr>
        <p:spPr>
          <a:xfrm>
            <a:off x="5790825"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9833943"/>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Google Shape;89;p1">
            <a:extLst>
              <a:ext uri="{FF2B5EF4-FFF2-40B4-BE49-F238E27FC236}">
                <a16:creationId xmlns:a16="http://schemas.microsoft.com/office/drawing/2014/main" id="{2706D079-DD97-097D-7C79-8EF040B2F63E}"/>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 name="object 8"/>
          <p:cNvSpPr txBox="1"/>
          <p:nvPr/>
        </p:nvSpPr>
        <p:spPr>
          <a:xfrm>
            <a:off x="5645420" y="1261295"/>
            <a:ext cx="6270004" cy="258404"/>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0" normalizeH="0" baseline="0" noProof="0" dirty="0">
                <a:ln>
                  <a:noFill/>
                </a:ln>
                <a:solidFill>
                  <a:prstClr val="black"/>
                </a:solidFill>
                <a:effectLst/>
                <a:uLnTx/>
                <a:uFillTx/>
                <a:latin typeface="Helvetica Neue Light" panose="02000403000000020004"/>
                <a:ea typeface="+mn-ea"/>
                <a:cs typeface="Arial Narrow"/>
              </a:rPr>
              <a:t>DISEASE/INDICATION: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Arial Narrow"/>
              </a:rPr>
              <a:t>Parkinson’s disease (PD)</a:t>
            </a:r>
          </a:p>
        </p:txBody>
      </p:sp>
      <p:sp>
        <p:nvSpPr>
          <p:cNvPr id="9" name="object 9"/>
          <p:cNvSpPr txBox="1"/>
          <p:nvPr/>
        </p:nvSpPr>
        <p:spPr>
          <a:xfrm>
            <a:off x="5645420" y="1600449"/>
            <a:ext cx="6210669" cy="1281761"/>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0" normalizeH="0" baseline="0" noProof="0" dirty="0">
                <a:ln>
                  <a:noFill/>
                </a:ln>
                <a:solidFill>
                  <a:prstClr val="black"/>
                </a:solidFill>
                <a:effectLst/>
                <a:uLnTx/>
                <a:uFillTx/>
                <a:latin typeface="Helvetica Neue Light" panose="02000403000000020004"/>
                <a:ea typeface="+mn-ea"/>
                <a:cs typeface="Arial Narrow"/>
              </a:rPr>
              <a:t>UNMET NEED:</a:t>
            </a:r>
          </a:p>
          <a:p>
            <a:pPr marL="186055" marR="179070" lvl="0" indent="-173990" algn="l" defTabSz="914400" rtl="0" eaLnBrk="1" fontAlgn="auto" latinLnBrk="0" hangingPunct="1">
              <a:lnSpc>
                <a:spcPct val="100000"/>
              </a:lnSpc>
              <a:spcBef>
                <a:spcPts val="0"/>
              </a:spcBef>
              <a:spcAft>
                <a:spcPts val="0"/>
              </a:spcAft>
              <a:buClrTx/>
              <a:buSzTx/>
              <a:buFont typeface="Arial"/>
              <a:buChar char="•"/>
              <a:tabLst>
                <a:tab pos="186055" algn="l"/>
              </a:tabLst>
              <a:defRPr/>
            </a:pP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Arial Narrow"/>
              </a:rPr>
              <a:t>Current PD therapeutics are symptom-modifying only and lose efficacy with disease progression</a:t>
            </a:r>
          </a:p>
          <a:p>
            <a:pPr marL="186055" marR="5080" lvl="0" indent="-173990" algn="l" defTabSz="914400" rtl="0" eaLnBrk="1" fontAlgn="auto" latinLnBrk="0" hangingPunct="1">
              <a:lnSpc>
                <a:spcPct val="100000"/>
              </a:lnSpc>
              <a:spcBef>
                <a:spcPts val="300"/>
              </a:spcBef>
              <a:spcAft>
                <a:spcPts val="0"/>
              </a:spcAft>
              <a:buClrTx/>
              <a:buSzTx/>
              <a:buFont typeface="Arial"/>
              <a:buChar char="•"/>
              <a:tabLst>
                <a:tab pos="186055" algn="l"/>
              </a:tabLst>
              <a:defRPr/>
            </a:pP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Arial Narrow"/>
              </a:rPr>
              <a:t>Novel therapeutics that treat PD symptoms and slow disease progression will be game-changers in the therapeutic landscape</a:t>
            </a:r>
          </a:p>
        </p:txBody>
      </p:sp>
      <p:sp>
        <p:nvSpPr>
          <p:cNvPr id="10" name="object 10"/>
          <p:cNvSpPr txBox="1"/>
          <p:nvPr/>
        </p:nvSpPr>
        <p:spPr>
          <a:xfrm>
            <a:off x="5645421" y="2936941"/>
            <a:ext cx="6210672" cy="1812676"/>
          </a:xfrm>
          <a:prstGeom prst="rect">
            <a:avLst/>
          </a:prstGeom>
        </p:spPr>
        <p:txBody>
          <a:bodyPr vert="horz" wrap="square" lIns="0" tIns="12065" rIns="0" bIns="0" rtlCol="0">
            <a:spAutoFit/>
          </a:bodyPr>
          <a:lstStyle/>
          <a:p>
            <a:pPr marL="12700" marR="165735"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0" normalizeH="0" baseline="0" noProof="0" dirty="0">
                <a:ln>
                  <a:noFill/>
                </a:ln>
                <a:solidFill>
                  <a:prstClr val="black"/>
                </a:solidFill>
                <a:effectLst/>
                <a:uLnTx/>
                <a:uFillTx/>
                <a:latin typeface="Helvetica Neue Light" panose="02000403000000020004"/>
                <a:ea typeface="+mn-ea"/>
                <a:cs typeface="Arial Narrow"/>
              </a:rPr>
              <a:t>PRODUCT: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Arial Narrow"/>
              </a:rPr>
              <a:t>Small molecule therapy that modulates Nurr1 functio</a:t>
            </a:r>
            <a:r>
              <a:rPr kumimoji="0" lang="en-US" sz="1600" b="0" i="0" u="none" strike="noStrike" kern="0" cap="none" spc="0" normalizeH="0" baseline="0" noProof="0" dirty="0">
                <a:ln>
                  <a:noFill/>
                </a:ln>
                <a:solidFill>
                  <a:prstClr val="black"/>
                </a:solidFill>
                <a:effectLst/>
                <a:uLnTx/>
                <a:uFillTx/>
                <a:latin typeface="Helvetica Neue Light" panose="02000403000000020004"/>
                <a:ea typeface="+mn-ea"/>
                <a:cs typeface="Arial Narrow"/>
              </a:rPr>
              <a:t>n</a:t>
            </a:r>
          </a:p>
          <a:p>
            <a:pPr marL="186055" marR="179070" indent="-173990">
              <a:buFont typeface="Arial"/>
              <a:buChar char="•"/>
              <a:tabLst>
                <a:tab pos="186055" algn="l"/>
              </a:tabLst>
              <a:defRPr/>
            </a:pPr>
            <a:r>
              <a:rPr lang="en-US" sz="1600" kern="0" dirty="0">
                <a:solidFill>
                  <a:prstClr val="black"/>
                </a:solidFill>
                <a:latin typeface="Helvetica Neue Light" panose="02000403000000020004"/>
                <a:cs typeface="Arial Narrow"/>
              </a:rPr>
              <a:t>Lead compounds activate Nurr1 with desired transcriptional activity for treating PD symptoms &amp; neuroprotection</a:t>
            </a:r>
          </a:p>
          <a:p>
            <a:pPr marL="186055" marR="5080" indent="-173990">
              <a:spcBef>
                <a:spcPts val="300"/>
              </a:spcBef>
              <a:buFont typeface="Arial"/>
              <a:buChar char="•"/>
              <a:tabLst>
                <a:tab pos="186055" algn="l"/>
              </a:tabLst>
              <a:defRPr/>
            </a:pPr>
            <a:r>
              <a:rPr lang="en-US" sz="1600" kern="0" dirty="0">
                <a:solidFill>
                  <a:prstClr val="black"/>
                </a:solidFill>
                <a:latin typeface="Helvetica Neue Light" panose="02000403000000020004"/>
                <a:cs typeface="Arial Narrow"/>
              </a:rPr>
              <a:t>Lead compounds readily cross BBB (brain/plasma ratio &gt;1)</a:t>
            </a:r>
          </a:p>
          <a:p>
            <a:pPr marL="186055" marR="5080" indent="-173990">
              <a:spcBef>
                <a:spcPts val="300"/>
              </a:spcBef>
              <a:buFont typeface="Arial"/>
              <a:buChar char="•"/>
              <a:tabLst>
                <a:tab pos="186055" algn="l"/>
              </a:tabLst>
              <a:defRPr/>
            </a:pPr>
            <a:r>
              <a:rPr lang="en-US" sz="1600" kern="0" dirty="0">
                <a:solidFill>
                  <a:prstClr val="black"/>
                </a:solidFill>
                <a:latin typeface="Helvetica Neue Light" panose="02000403000000020004"/>
                <a:cs typeface="Arial Narrow"/>
              </a:rPr>
              <a:t>Strong efficacy in animal model with statistically significant improvements in motor deficits, dopamine levels and reduction in neuroinflammatory markers</a:t>
            </a:r>
          </a:p>
        </p:txBody>
      </p:sp>
      <p:sp>
        <p:nvSpPr>
          <p:cNvPr id="11" name="object 11"/>
          <p:cNvSpPr txBox="1"/>
          <p:nvPr/>
        </p:nvSpPr>
        <p:spPr>
          <a:xfrm>
            <a:off x="5650059" y="4787642"/>
            <a:ext cx="6210672" cy="1974258"/>
          </a:xfrm>
          <a:prstGeom prst="rect">
            <a:avLst/>
          </a:prstGeom>
        </p:spPr>
        <p:txBody>
          <a:bodyPr vert="horz" wrap="square" lIns="0" tIns="12065" rIns="0" bIns="0" rtlCol="0">
            <a:spAutoFit/>
          </a:bodyPr>
          <a:lstStyle/>
          <a:p>
            <a:pPr marL="12700" lvl="0">
              <a:spcBef>
                <a:spcPts val="95"/>
              </a:spcBef>
              <a:defRPr/>
            </a:pPr>
            <a:r>
              <a:rPr lang="en-US" sz="1600" b="1" kern="0" dirty="0">
                <a:solidFill>
                  <a:prstClr val="black"/>
                </a:solidFill>
                <a:latin typeface="Helvetica Neue Light" panose="02000403000000020004"/>
                <a:cs typeface="Arial Narrow"/>
              </a:rPr>
              <a:t>COMPETITIVE ADVANTAGE: </a:t>
            </a:r>
          </a:p>
          <a:p>
            <a:pPr marL="186055" marR="179070" indent="-173990">
              <a:buFont typeface="Arial"/>
              <a:buChar char="•"/>
              <a:tabLst>
                <a:tab pos="186055" algn="l"/>
              </a:tabLst>
              <a:defRPr/>
            </a:pPr>
            <a:r>
              <a:rPr lang="en-US" sz="1600" kern="0" dirty="0">
                <a:solidFill>
                  <a:prstClr val="black"/>
                </a:solidFill>
                <a:latin typeface="Helvetica Neue Light" panose="02000403000000020004"/>
                <a:cs typeface="Arial Narrow"/>
              </a:rPr>
              <a:t>Potential for dual mechanism of action (symptom management + neuroprotection)</a:t>
            </a:r>
            <a:endParaRPr lang="en-US" sz="1600" b="1" kern="0" dirty="0">
              <a:solidFill>
                <a:prstClr val="black"/>
              </a:solidFill>
              <a:latin typeface="Helvetica Neue Light" panose="02000403000000020004"/>
              <a:cs typeface="Arial Narrow"/>
            </a:endParaRPr>
          </a:p>
          <a:p>
            <a:pPr marL="12700">
              <a:defRPr/>
            </a:pPr>
            <a:endParaRPr kumimoji="0" lang="en-US" sz="400" b="1" i="0" u="none" strike="noStrike" kern="0" cap="none" spc="0" normalizeH="0" baseline="0" noProof="0" dirty="0">
              <a:ln>
                <a:noFill/>
              </a:ln>
              <a:solidFill>
                <a:prstClr val="black"/>
              </a:solidFill>
              <a:effectLst/>
              <a:uLnTx/>
              <a:uFillTx/>
              <a:latin typeface="Helvetica Neue Light" panose="02000403000000020004"/>
              <a:ea typeface="+mn-ea"/>
              <a:cs typeface="Arial Narrow"/>
            </a:endParaRPr>
          </a:p>
          <a:p>
            <a:pPr marL="12700">
              <a:defRPr/>
            </a:pPr>
            <a:r>
              <a:rPr kumimoji="0" sz="1600" b="1" i="0" u="none" strike="noStrike" kern="0" cap="none" spc="0" normalizeH="0" baseline="0" noProof="0" dirty="0">
                <a:ln>
                  <a:noFill/>
                </a:ln>
                <a:solidFill>
                  <a:prstClr val="black"/>
                </a:solidFill>
                <a:effectLst/>
                <a:uLnTx/>
                <a:uFillTx/>
                <a:latin typeface="Helvetica Neue Light" panose="02000403000000020004"/>
                <a:ea typeface="+mn-ea"/>
                <a:cs typeface="Arial Narrow"/>
              </a:rPr>
              <a:t>DATA/</a:t>
            </a:r>
            <a:r>
              <a:rPr kumimoji="0" lang="en-US" sz="1600" b="1" i="0" u="none" strike="noStrike" kern="0" cap="none" spc="0" normalizeH="0" baseline="0" noProof="0" dirty="0">
                <a:ln>
                  <a:noFill/>
                </a:ln>
                <a:solidFill>
                  <a:prstClr val="black"/>
                </a:solidFill>
                <a:effectLst/>
                <a:uLnTx/>
                <a:uFillTx/>
                <a:latin typeface="Helvetica Neue Light" panose="02000403000000020004"/>
                <a:ea typeface="+mn-ea"/>
                <a:cs typeface="Arial Narrow"/>
              </a:rPr>
              <a:t>TRACTION</a:t>
            </a:r>
            <a:r>
              <a:rPr kumimoji="0" sz="1600" b="1" i="0" u="none" strike="noStrike" kern="0" cap="none" spc="0" normalizeH="0" baseline="0" noProof="0" dirty="0">
                <a:ln>
                  <a:noFill/>
                </a:ln>
                <a:solidFill>
                  <a:prstClr val="black"/>
                </a:solidFill>
                <a:effectLst/>
                <a:uLnTx/>
                <a:uFillTx/>
                <a:latin typeface="Helvetica Neue Light" panose="02000403000000020004"/>
                <a:ea typeface="+mn-ea"/>
                <a:cs typeface="Arial Narrow"/>
              </a:rPr>
              <a:t>:</a:t>
            </a:r>
            <a:r>
              <a:rPr lang="en-US" sz="1600" b="1" kern="0" dirty="0">
                <a:solidFill>
                  <a:prstClr val="black"/>
                </a:solidFill>
                <a:latin typeface="Helvetica Neue Light" panose="02000403000000020004"/>
                <a:cs typeface="Arial Narrow"/>
              </a:rPr>
              <a:t> </a:t>
            </a:r>
          </a:p>
          <a:p>
            <a:pPr marL="186055" marR="5080" indent="-173990">
              <a:spcBef>
                <a:spcPts val="300"/>
              </a:spcBef>
              <a:buFont typeface="Arial"/>
              <a:buChar char="•"/>
              <a:tabLst>
                <a:tab pos="186055" algn="l"/>
              </a:tabLst>
              <a:defRPr/>
            </a:pPr>
            <a:r>
              <a:rPr lang="en-US" sz="1600" kern="0" dirty="0">
                <a:solidFill>
                  <a:prstClr val="black"/>
                </a:solidFill>
                <a:latin typeface="Helvetica Neue Light" panose="02000403000000020004"/>
                <a:cs typeface="Arial Narrow"/>
              </a:rPr>
              <a:t>Strong results in alpha-synuclein disease model study</a:t>
            </a:r>
          </a:p>
          <a:p>
            <a:pPr marL="186055" marR="5080" indent="-173990">
              <a:spcBef>
                <a:spcPts val="300"/>
              </a:spcBef>
              <a:buFont typeface="Arial"/>
              <a:buChar char="•"/>
              <a:tabLst>
                <a:tab pos="186055" algn="l"/>
              </a:tabLst>
              <a:defRPr/>
            </a:pPr>
            <a:r>
              <a:rPr lang="en-US" sz="1600" kern="0" dirty="0">
                <a:solidFill>
                  <a:prstClr val="black"/>
                </a:solidFill>
                <a:latin typeface="Helvetica Neue Light" panose="02000403000000020004"/>
                <a:cs typeface="Arial Narrow"/>
              </a:rPr>
              <a:t>Good progress with optimized leads through early non-GLP tox </a:t>
            </a:r>
          </a:p>
          <a:p>
            <a:pPr marL="186055" marR="5080" indent="-173990">
              <a:spcBef>
                <a:spcPts val="300"/>
              </a:spcBef>
              <a:buFont typeface="Arial"/>
              <a:buChar char="•"/>
              <a:tabLst>
                <a:tab pos="186055" algn="l"/>
              </a:tabLst>
              <a:defRPr/>
            </a:pPr>
            <a:r>
              <a:rPr lang="en-US" sz="1600" kern="0" dirty="0">
                <a:solidFill>
                  <a:prstClr val="black"/>
                </a:solidFill>
                <a:latin typeface="Helvetica Neue Light" panose="02000403000000020004"/>
                <a:cs typeface="Arial Narrow"/>
              </a:rPr>
              <a:t>IP filed for composition of matter; patents granted in JP and AU</a:t>
            </a:r>
          </a:p>
        </p:txBody>
      </p:sp>
      <p:pic>
        <p:nvPicPr>
          <p:cNvPr id="12" name="object 12"/>
          <p:cNvPicPr/>
          <p:nvPr/>
        </p:nvPicPr>
        <p:blipFill>
          <a:blip r:embed="rId3" cstate="print"/>
          <a:stretch>
            <a:fillRect/>
          </a:stretch>
        </p:blipFill>
        <p:spPr>
          <a:xfrm>
            <a:off x="675644" y="1314073"/>
            <a:ext cx="1361943" cy="1398646"/>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pic>
        <p:nvPicPr>
          <p:cNvPr id="13" name="object 13"/>
          <p:cNvPicPr/>
          <p:nvPr/>
        </p:nvPicPr>
        <p:blipFill>
          <a:blip r:embed="rId4" cstate="print"/>
          <a:stretch>
            <a:fillRect/>
          </a:stretch>
        </p:blipFill>
        <p:spPr>
          <a:xfrm>
            <a:off x="3450335" y="1316736"/>
            <a:ext cx="1361943" cy="1395982"/>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grpSp>
        <p:nvGrpSpPr>
          <p:cNvPr id="15" name="object 15"/>
          <p:cNvGrpSpPr/>
          <p:nvPr/>
        </p:nvGrpSpPr>
        <p:grpSpPr>
          <a:xfrm>
            <a:off x="10047731" y="146304"/>
            <a:ext cx="1929764" cy="908685"/>
            <a:chOff x="10047731" y="146304"/>
            <a:chExt cx="1929764" cy="908685"/>
          </a:xfrm>
        </p:grpSpPr>
        <p:pic>
          <p:nvPicPr>
            <p:cNvPr id="16" name="object 16"/>
            <p:cNvPicPr/>
            <p:nvPr/>
          </p:nvPicPr>
          <p:blipFill>
            <a:blip r:embed="rId5" cstate="print"/>
            <a:stretch>
              <a:fillRect/>
            </a:stretch>
          </p:blipFill>
          <p:spPr>
            <a:xfrm>
              <a:off x="10328147" y="208788"/>
              <a:ext cx="1648967" cy="790955"/>
            </a:xfrm>
            <a:prstGeom prst="rect">
              <a:avLst/>
            </a:prstGeom>
          </p:spPr>
        </p:pic>
        <p:sp>
          <p:nvSpPr>
            <p:cNvPr id="17" name="object 17"/>
            <p:cNvSpPr/>
            <p:nvPr/>
          </p:nvSpPr>
          <p:spPr>
            <a:xfrm>
              <a:off x="10050779" y="149352"/>
              <a:ext cx="15875" cy="902969"/>
            </a:xfrm>
            <a:custGeom>
              <a:avLst/>
              <a:gdLst/>
              <a:ahLst/>
              <a:cxnLst/>
              <a:rect l="l" t="t" r="r" b="b"/>
              <a:pathLst>
                <a:path w="15875" h="902969">
                  <a:moveTo>
                    <a:pt x="0" y="0"/>
                  </a:moveTo>
                  <a:lnTo>
                    <a:pt x="15481" y="902487"/>
                  </a:lnTo>
                </a:path>
              </a:pathLst>
            </a:custGeom>
            <a:ln w="6095">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18" name="object 18"/>
          <p:cNvSpPr txBox="1"/>
          <p:nvPr/>
        </p:nvSpPr>
        <p:spPr>
          <a:xfrm>
            <a:off x="73703" y="140774"/>
            <a:ext cx="2682240" cy="920124"/>
          </a:xfrm>
          <a:prstGeom prst="rect">
            <a:avLst/>
          </a:prstGeom>
          <a:noFill/>
        </p:spPr>
        <p:txBody>
          <a:bodyPr vert="horz" wrap="square" lIns="0" tIns="12065" rIns="0" bIns="0" rtlCol="0">
            <a:spAutoFit/>
          </a:bodyPr>
          <a:lstStyle/>
          <a:p>
            <a:pPr marL="12700" marR="0" lvl="0" indent="0" algn="ctr" defTabSz="914400" rtl="0" eaLnBrk="1" fontAlgn="auto" latinLnBrk="0" hangingPunct="1">
              <a:lnSpc>
                <a:spcPct val="100000"/>
              </a:lnSpc>
              <a:spcBef>
                <a:spcPts val="95"/>
              </a:spcBef>
              <a:spcAft>
                <a:spcPts val="0"/>
              </a:spcAft>
              <a:buClrTx/>
              <a:buSzTx/>
              <a:buFontTx/>
              <a:buNone/>
              <a:tabLst/>
              <a:defRPr/>
            </a:pPr>
            <a:r>
              <a:rPr kumimoji="0" sz="2950" b="1" i="1" u="none" strike="noStrike" kern="0" cap="none" spc="210" normalizeH="0" baseline="0" noProof="0" dirty="0">
                <a:ln>
                  <a:noFill/>
                </a:ln>
                <a:solidFill>
                  <a:prstClr val="white"/>
                </a:solidFill>
                <a:effectLst/>
                <a:uLnTx/>
                <a:uFillTx/>
                <a:latin typeface="Helvetica Neue Light" panose="02000403000000020004"/>
                <a:ea typeface="+mn-ea"/>
                <a:cs typeface="Arial Narrow"/>
              </a:rPr>
              <a:t>153</a:t>
            </a:r>
            <a:r>
              <a:rPr kumimoji="0" sz="2950" b="1" i="1" u="none" strike="noStrike" kern="0" cap="none" spc="55" normalizeH="0" baseline="0" noProof="0" dirty="0">
                <a:ln>
                  <a:noFill/>
                </a:ln>
                <a:solidFill>
                  <a:prstClr val="white"/>
                </a:solidFill>
                <a:effectLst/>
                <a:uLnTx/>
                <a:uFillTx/>
                <a:latin typeface="Helvetica Neue Light" panose="02000403000000020004"/>
                <a:ea typeface="+mn-ea"/>
                <a:cs typeface="Arial Narrow"/>
              </a:rPr>
              <a:t> </a:t>
            </a:r>
            <a:r>
              <a:rPr kumimoji="0" sz="2950" b="1" i="1" u="none" strike="noStrike" kern="0" cap="none" spc="105" normalizeH="0" baseline="0" noProof="0" dirty="0">
                <a:ln>
                  <a:noFill/>
                </a:ln>
                <a:solidFill>
                  <a:prstClr val="white"/>
                </a:solidFill>
                <a:effectLst/>
                <a:uLnTx/>
                <a:uFillTx/>
                <a:latin typeface="Helvetica Neue Light" panose="02000403000000020004"/>
                <a:ea typeface="+mn-ea"/>
                <a:cs typeface="Arial Narrow"/>
              </a:rPr>
              <a:t>Therapeutics</a:t>
            </a:r>
            <a:endParaRPr kumimoji="0" sz="2950" b="1" i="0" u="none" strike="noStrike" kern="0" cap="none" spc="0" normalizeH="0" baseline="0" noProof="0" dirty="0">
              <a:ln>
                <a:noFill/>
              </a:ln>
              <a:solidFill>
                <a:prstClr val="white"/>
              </a:solidFill>
              <a:effectLst/>
              <a:uLnTx/>
              <a:uFillTx/>
              <a:latin typeface="Helvetica Neue Light" panose="02000403000000020004"/>
              <a:ea typeface="+mn-ea"/>
              <a:cs typeface="Arial Narrow"/>
            </a:endParaRPr>
          </a:p>
        </p:txBody>
      </p:sp>
      <p:sp>
        <p:nvSpPr>
          <p:cNvPr id="19" name="object 19"/>
          <p:cNvSpPr txBox="1"/>
          <p:nvPr/>
        </p:nvSpPr>
        <p:spPr>
          <a:xfrm>
            <a:off x="304800" y="2746766"/>
            <a:ext cx="2333582" cy="813043"/>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sz="1600" b="1" i="0" u="none" strike="noStrike" kern="0" cap="none" spc="80" normalizeH="0" baseline="0" noProof="0" dirty="0">
                <a:ln>
                  <a:noFill/>
                </a:ln>
                <a:solidFill>
                  <a:prstClr val="black"/>
                </a:solidFill>
                <a:effectLst/>
                <a:uLnTx/>
                <a:uFillTx/>
                <a:latin typeface="Helvetica Neue Light" panose="02000403000000020004"/>
                <a:ea typeface="+mn-ea"/>
                <a:cs typeface="Arial Narrow"/>
              </a:rPr>
              <a:t>Pamela</a:t>
            </a:r>
            <a:r>
              <a:rPr kumimoji="0" sz="1600" b="1" i="0" u="none" strike="noStrike" kern="0" cap="none" spc="10" normalizeH="0" baseline="0" noProof="0" dirty="0">
                <a:ln>
                  <a:noFill/>
                </a:ln>
                <a:solidFill>
                  <a:prstClr val="black"/>
                </a:solidFill>
                <a:effectLst/>
                <a:uLnTx/>
                <a:uFillTx/>
                <a:latin typeface="Helvetica Neue Light" panose="02000403000000020004"/>
                <a:ea typeface="+mn-ea"/>
                <a:cs typeface="Arial Narrow"/>
              </a:rPr>
              <a:t> </a:t>
            </a:r>
            <a:r>
              <a:rPr kumimoji="0" sz="1600" b="1" i="0" u="none" strike="noStrike" kern="0" cap="none" spc="70" normalizeH="0" baseline="0" noProof="0" dirty="0">
                <a:ln>
                  <a:noFill/>
                </a:ln>
                <a:solidFill>
                  <a:prstClr val="black"/>
                </a:solidFill>
                <a:effectLst/>
                <a:uLnTx/>
                <a:uFillTx/>
                <a:latin typeface="Helvetica Neue Light" panose="02000403000000020004"/>
                <a:ea typeface="+mn-ea"/>
                <a:cs typeface="Arial Narrow"/>
              </a:rPr>
              <a:t>England,</a:t>
            </a:r>
            <a:r>
              <a:rPr kumimoji="0" sz="1600" b="1" i="0" u="none" strike="noStrike" kern="0" cap="none" spc="20" normalizeH="0" baseline="0" noProof="0" dirty="0">
                <a:ln>
                  <a:noFill/>
                </a:ln>
                <a:solidFill>
                  <a:prstClr val="black"/>
                </a:solidFill>
                <a:effectLst/>
                <a:uLnTx/>
                <a:uFillTx/>
                <a:latin typeface="Helvetica Neue Light" panose="02000403000000020004"/>
                <a:ea typeface="+mn-ea"/>
                <a:cs typeface="Arial Narrow"/>
              </a:rPr>
              <a:t> </a:t>
            </a:r>
            <a:r>
              <a:rPr kumimoji="0" sz="1600" b="1" i="0" u="none" strike="noStrike" kern="0" cap="none" spc="65" normalizeH="0" baseline="0" noProof="0" dirty="0">
                <a:ln>
                  <a:noFill/>
                </a:ln>
                <a:solidFill>
                  <a:prstClr val="black"/>
                </a:solidFill>
                <a:effectLst/>
                <a:uLnTx/>
                <a:uFillTx/>
                <a:latin typeface="Helvetica Neue Light" panose="02000403000000020004"/>
                <a:ea typeface="+mn-ea"/>
                <a:cs typeface="Arial Narrow"/>
              </a:rPr>
              <a:t>PhD</a:t>
            </a:r>
            <a:endParaRPr kumimoji="0" sz="1600" b="1" i="0" u="none" strike="noStrike" kern="0" cap="none" spc="0" normalizeH="0" baseline="0" noProof="0" dirty="0">
              <a:ln>
                <a:noFill/>
              </a:ln>
              <a:solidFill>
                <a:prstClr val="black"/>
              </a:solidFill>
              <a:effectLst/>
              <a:uLnTx/>
              <a:uFillTx/>
              <a:latin typeface="Helvetica Neue Light" panose="02000403000000020004"/>
              <a:ea typeface="+mn-ea"/>
              <a:cs typeface="Arial Narrow"/>
            </a:endParaRPr>
          </a:p>
          <a:p>
            <a:pPr marL="12700" marR="5080" lvl="0" indent="-635" algn="l" defTabSz="914400" rtl="0" eaLnBrk="1" fontAlgn="auto" latinLnBrk="0" hangingPunct="1">
              <a:lnSpc>
                <a:spcPct val="100000"/>
              </a:lnSpc>
              <a:spcBef>
                <a:spcPts val="0"/>
              </a:spcBef>
              <a:spcAft>
                <a:spcPts val="0"/>
              </a:spcAft>
              <a:buClrTx/>
              <a:buSzTx/>
              <a:buFontTx/>
              <a:buNone/>
              <a:tabLst/>
              <a:defRPr/>
            </a:pPr>
            <a:r>
              <a:rPr kumimoji="0" sz="1200" b="0" i="0" u="none" strike="noStrike" kern="0" cap="none" normalizeH="0" baseline="0" noProof="0" dirty="0">
                <a:ln>
                  <a:noFill/>
                </a:ln>
                <a:solidFill>
                  <a:prstClr val="black"/>
                </a:solidFill>
                <a:effectLst/>
                <a:uLnTx/>
                <a:uFillTx/>
                <a:latin typeface="Helvetica Neue Light" panose="02000403000000020004"/>
                <a:ea typeface="+mn-ea"/>
                <a:cs typeface="Arial Narrow"/>
              </a:rPr>
              <a:t>Co-founder, 153 Therapeutics </a:t>
            </a:r>
            <a:endParaRPr kumimoji="0" lang="en-US" sz="1200" b="0" i="0" u="none" strike="noStrike" kern="0" cap="none" normalizeH="0" baseline="0" noProof="0" dirty="0">
              <a:ln>
                <a:noFill/>
              </a:ln>
              <a:solidFill>
                <a:prstClr val="black"/>
              </a:solidFill>
              <a:effectLst/>
              <a:uLnTx/>
              <a:uFillTx/>
              <a:latin typeface="Helvetica Neue Light" panose="02000403000000020004"/>
              <a:ea typeface="+mn-ea"/>
              <a:cs typeface="Arial Narrow"/>
            </a:endParaRPr>
          </a:p>
          <a:p>
            <a:pPr marL="12700" marR="5080" lvl="0" indent="-635" algn="l" defTabSz="914400" rtl="0" eaLnBrk="1" fontAlgn="auto" latinLnBrk="0" hangingPunct="1">
              <a:lnSpc>
                <a:spcPct val="100000"/>
              </a:lnSpc>
              <a:spcBef>
                <a:spcPts val="0"/>
              </a:spcBef>
              <a:spcAft>
                <a:spcPts val="0"/>
              </a:spcAft>
              <a:buClrTx/>
              <a:buSzTx/>
              <a:buFontTx/>
              <a:buNone/>
              <a:tabLst/>
              <a:defRPr/>
            </a:pPr>
            <a:r>
              <a:rPr kumimoji="0" sz="1200" b="0" i="0" u="none" strike="noStrike" kern="0" cap="none" normalizeH="0" baseline="0" noProof="0" dirty="0">
                <a:ln>
                  <a:noFill/>
                </a:ln>
                <a:solidFill>
                  <a:prstClr val="black"/>
                </a:solidFill>
                <a:effectLst/>
                <a:uLnTx/>
                <a:uFillTx/>
                <a:latin typeface="Helvetica Neue Light" panose="02000403000000020004"/>
                <a:ea typeface="+mn-ea"/>
                <a:cs typeface="Arial Narrow"/>
              </a:rPr>
              <a:t>UCSF Professor, Pharmaceutical Chemistry</a:t>
            </a:r>
          </a:p>
        </p:txBody>
      </p:sp>
      <p:pic>
        <p:nvPicPr>
          <p:cNvPr id="21" name="object 21"/>
          <p:cNvPicPr/>
          <p:nvPr/>
        </p:nvPicPr>
        <p:blipFill>
          <a:blip r:embed="rId6" cstate="print"/>
          <a:stretch>
            <a:fillRect/>
          </a:stretch>
        </p:blipFill>
        <p:spPr>
          <a:xfrm>
            <a:off x="296546" y="4021599"/>
            <a:ext cx="4918794" cy="2186693"/>
          </a:xfrm>
          <a:prstGeom prst="rect">
            <a:avLst/>
          </a:prstGeom>
        </p:spPr>
      </p:pic>
      <p:sp>
        <p:nvSpPr>
          <p:cNvPr id="23" name="Title 22">
            <a:extLst>
              <a:ext uri="{FF2B5EF4-FFF2-40B4-BE49-F238E27FC236}">
                <a16:creationId xmlns:a16="http://schemas.microsoft.com/office/drawing/2014/main" id="{F30A40D8-D092-7CD1-D8E0-090234BDDF52}"/>
              </a:ext>
            </a:extLst>
          </p:cNvPr>
          <p:cNvSpPr>
            <a:spLocks noGrp="1"/>
          </p:cNvSpPr>
          <p:nvPr>
            <p:ph type="title"/>
          </p:nvPr>
        </p:nvSpPr>
        <p:spPr>
          <a:xfrm>
            <a:off x="3314871" y="193652"/>
            <a:ext cx="6779435" cy="800219"/>
          </a:xfrm>
        </p:spPr>
        <p:txBody>
          <a:bodyPr/>
          <a:lstStyle/>
          <a:p>
            <a:pPr algn="l"/>
            <a:r>
              <a:rPr lang="en-US" sz="2600" i="1" dirty="0">
                <a:latin typeface="Helvetica Neue Light" panose="02000403000000020004"/>
                <a:cs typeface="Arial Narrow"/>
              </a:rPr>
              <a:t>NURR1 receptor modulators for the </a:t>
            </a:r>
            <a:br>
              <a:rPr lang="en-US" sz="2600" i="1" dirty="0">
                <a:latin typeface="Helvetica Neue Light" panose="02000403000000020004"/>
                <a:cs typeface="Arial Narrow"/>
              </a:rPr>
            </a:br>
            <a:r>
              <a:rPr lang="en-US" sz="2600" i="1" dirty="0">
                <a:latin typeface="Helvetica Neue Light" panose="02000403000000020004"/>
                <a:cs typeface="Arial Narrow"/>
              </a:rPr>
              <a:t>treatment of Parkinson’s disease</a:t>
            </a:r>
            <a:endParaRPr lang="en-US" sz="2600" dirty="0"/>
          </a:p>
        </p:txBody>
      </p:sp>
      <p:pic>
        <p:nvPicPr>
          <p:cNvPr id="27" name="Picture 26" descr="A white letters on a black background&#10;&#10;Description automatically generated">
            <a:extLst>
              <a:ext uri="{FF2B5EF4-FFF2-40B4-BE49-F238E27FC236}">
                <a16:creationId xmlns:a16="http://schemas.microsoft.com/office/drawing/2014/main" id="{ABFC78BD-6903-294E-2DBB-868F5BEB98A7}"/>
              </a:ext>
            </a:extLst>
          </p:cNvPr>
          <p:cNvPicPr>
            <a:picLocks noChangeAspect="1"/>
          </p:cNvPicPr>
          <p:nvPr/>
        </p:nvPicPr>
        <p:blipFill>
          <a:blip r:embed="rId7"/>
          <a:stretch>
            <a:fillRect/>
          </a:stretch>
        </p:blipFill>
        <p:spPr>
          <a:xfrm>
            <a:off x="10328671" y="208358"/>
            <a:ext cx="1649017" cy="791767"/>
          </a:xfrm>
          <a:prstGeom prst="rect">
            <a:avLst/>
          </a:prstGeom>
        </p:spPr>
      </p:pic>
      <p:cxnSp>
        <p:nvCxnSpPr>
          <p:cNvPr id="28" name="Straight Arrow Connector 27">
            <a:extLst>
              <a:ext uri="{FF2B5EF4-FFF2-40B4-BE49-F238E27FC236}">
                <a16:creationId xmlns:a16="http://schemas.microsoft.com/office/drawing/2014/main" id="{83A52B8E-9A8B-A9F7-5C98-0311D96A0C68}"/>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60A0457-AFCA-4B6A-B06C-DE951CBCC76B}"/>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Helvetica Neue Light"/>
                <a:ea typeface="+mn-lt"/>
                <a:cs typeface="Calibri"/>
              </a:rPr>
              <a:t>© 2026 The Regents of the University of California</a:t>
            </a:r>
            <a:endParaRPr kumimoji="0" lang="en-US" sz="1400" b="0" i="0" u="none" strike="noStrike" kern="0" cap="none" spc="0" normalizeH="0" baseline="0" noProof="0" dirty="0">
              <a:ln>
                <a:noFill/>
              </a:ln>
              <a:solidFill>
                <a:sysClr val="windowText" lastClr="000000"/>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sp>
        <p:nvSpPr>
          <p:cNvPr id="2" name="object 19">
            <a:extLst>
              <a:ext uri="{FF2B5EF4-FFF2-40B4-BE49-F238E27FC236}">
                <a16:creationId xmlns:a16="http://schemas.microsoft.com/office/drawing/2014/main" id="{877FA8AB-1633-76D7-D4A7-F7ADA5D428DA}"/>
              </a:ext>
            </a:extLst>
          </p:cNvPr>
          <p:cNvSpPr txBox="1"/>
          <p:nvPr/>
        </p:nvSpPr>
        <p:spPr>
          <a:xfrm>
            <a:off x="3056359" y="2781714"/>
            <a:ext cx="2391941" cy="813043"/>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lang="en-US" sz="1600" b="1" i="0" u="none" strike="noStrike" kern="0" cap="none" spc="80" normalizeH="0" baseline="0" noProof="0" dirty="0">
                <a:ln>
                  <a:noFill/>
                </a:ln>
                <a:solidFill>
                  <a:prstClr val="black"/>
                </a:solidFill>
                <a:effectLst/>
                <a:uLnTx/>
                <a:uFillTx/>
                <a:latin typeface="Helvetica Neue Light" panose="02000403000000020004"/>
                <a:ea typeface="+mn-ea"/>
                <a:cs typeface="Arial Narrow"/>
              </a:rPr>
              <a:t>Matthew Jacobson, PhD</a:t>
            </a:r>
            <a:endParaRPr kumimoji="0" sz="1600" b="1" i="0" u="none" strike="noStrike" kern="0" cap="none" spc="0" normalizeH="0" baseline="0" noProof="0" dirty="0">
              <a:ln>
                <a:noFill/>
              </a:ln>
              <a:solidFill>
                <a:prstClr val="black"/>
              </a:solidFill>
              <a:effectLst/>
              <a:uLnTx/>
              <a:uFillTx/>
              <a:latin typeface="Helvetica Neue Light" panose="02000403000000020004"/>
              <a:ea typeface="+mn-ea"/>
              <a:cs typeface="Arial Narrow"/>
            </a:endParaRPr>
          </a:p>
          <a:p>
            <a:pPr marL="12700" marR="5080" lvl="0" indent="-635" algn="l" defTabSz="914400" rtl="0" eaLnBrk="1" fontAlgn="auto" latinLnBrk="0" hangingPunct="1">
              <a:lnSpc>
                <a:spcPct val="100000"/>
              </a:lnSpc>
              <a:spcBef>
                <a:spcPts val="0"/>
              </a:spcBef>
              <a:spcAft>
                <a:spcPts val="0"/>
              </a:spcAft>
              <a:buClrTx/>
              <a:buSzTx/>
              <a:buFontTx/>
              <a:buNone/>
              <a:tabLst/>
              <a:defRPr/>
            </a:pPr>
            <a:r>
              <a:rPr kumimoji="0" sz="1200" b="0" i="0" u="none" strike="noStrike" kern="0" cap="none" normalizeH="0" baseline="0" noProof="0" dirty="0">
                <a:ln>
                  <a:noFill/>
                </a:ln>
                <a:solidFill>
                  <a:prstClr val="black"/>
                </a:solidFill>
                <a:effectLst/>
                <a:uLnTx/>
                <a:uFillTx/>
                <a:latin typeface="Helvetica Neue Light" panose="02000403000000020004"/>
                <a:ea typeface="+mn-ea"/>
                <a:cs typeface="Arial Narrow"/>
              </a:rPr>
              <a:t>Co-founder, 153 Therapeutics </a:t>
            </a:r>
            <a:endParaRPr kumimoji="0" lang="en-US" sz="1200" b="0" i="0" u="none" strike="noStrike" kern="0" cap="none" normalizeH="0" baseline="0" noProof="0" dirty="0">
              <a:ln>
                <a:noFill/>
              </a:ln>
              <a:solidFill>
                <a:prstClr val="black"/>
              </a:solidFill>
              <a:effectLst/>
              <a:uLnTx/>
              <a:uFillTx/>
              <a:latin typeface="Helvetica Neue Light" panose="02000403000000020004"/>
              <a:ea typeface="+mn-ea"/>
              <a:cs typeface="Arial Narrow"/>
            </a:endParaRPr>
          </a:p>
          <a:p>
            <a:pPr marL="12700" marR="5080" lvl="0" indent="-635" algn="l" defTabSz="914400" rtl="0" eaLnBrk="1" fontAlgn="auto" latinLnBrk="0" hangingPunct="1">
              <a:lnSpc>
                <a:spcPct val="100000"/>
              </a:lnSpc>
              <a:spcBef>
                <a:spcPts val="0"/>
              </a:spcBef>
              <a:spcAft>
                <a:spcPts val="0"/>
              </a:spcAft>
              <a:buClrTx/>
              <a:buSzTx/>
              <a:buFontTx/>
              <a:buNone/>
              <a:tabLst/>
              <a:defRPr/>
            </a:pPr>
            <a:r>
              <a:rPr kumimoji="0" sz="1200" b="0" i="0" u="none" strike="noStrike" kern="0" cap="none" normalizeH="0" baseline="0" noProof="0" dirty="0">
                <a:ln>
                  <a:noFill/>
                </a:ln>
                <a:solidFill>
                  <a:prstClr val="black"/>
                </a:solidFill>
                <a:effectLst/>
                <a:uLnTx/>
                <a:uFillTx/>
                <a:latin typeface="Helvetica Neue Light" panose="02000403000000020004"/>
                <a:ea typeface="+mn-ea"/>
                <a:cs typeface="Arial Narrow"/>
              </a:rPr>
              <a:t>UCSF Professor, Pharmaceutical Chemistry</a:t>
            </a:r>
          </a:p>
        </p:txBody>
      </p:sp>
      <p:cxnSp>
        <p:nvCxnSpPr>
          <p:cNvPr id="3" name="Straight Connector 2">
            <a:extLst>
              <a:ext uri="{FF2B5EF4-FFF2-40B4-BE49-F238E27FC236}">
                <a16:creationId xmlns:a16="http://schemas.microsoft.com/office/drawing/2014/main" id="{DF6EF773-0E1D-36EF-C1CE-27453747DD7C}"/>
              </a:ext>
            </a:extLst>
          </p:cNvPr>
          <p:cNvCxnSpPr/>
          <p:nvPr/>
        </p:nvCxnSpPr>
        <p:spPr>
          <a:xfrm>
            <a:off x="5463836"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8" name="Google Shape;89;p1">
            <a:extLst>
              <a:ext uri="{FF2B5EF4-FFF2-40B4-BE49-F238E27FC236}">
                <a16:creationId xmlns:a16="http://schemas.microsoft.com/office/drawing/2014/main" id="{8705C00C-026E-C701-8A7C-D573491E48DE}"/>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23" name="Google Shape;59;p13">
            <a:extLst>
              <a:ext uri="{FF2B5EF4-FFF2-40B4-BE49-F238E27FC236}">
                <a16:creationId xmlns:a16="http://schemas.microsoft.com/office/drawing/2014/main" id="{145E1D94-8710-CD64-09B4-A3FC915B2F6A}"/>
              </a:ext>
            </a:extLst>
          </p:cNvPr>
          <p:cNvPicPr preferRelativeResize="0"/>
          <p:nvPr/>
        </p:nvPicPr>
        <p:blipFill>
          <a:blip r:embed="rId3">
            <a:alphaModFix/>
          </a:blip>
          <a:stretch>
            <a:fillRect/>
          </a:stretch>
        </p:blipFill>
        <p:spPr>
          <a:xfrm>
            <a:off x="419712" y="1620928"/>
            <a:ext cx="1677770" cy="1672620"/>
          </a:xfrm>
          <a:prstGeom prst="ellipse">
            <a:avLst/>
          </a:prstGeom>
          <a:noFill/>
          <a:ln w="25400">
            <a:solidFill>
              <a:srgbClr val="002060"/>
            </a:solidFill>
          </a:ln>
        </p:spPr>
      </p:pic>
      <p:sp>
        <p:nvSpPr>
          <p:cNvPr id="15" name="TextBox 14">
            <a:extLst>
              <a:ext uri="{FF2B5EF4-FFF2-40B4-BE49-F238E27FC236}">
                <a16:creationId xmlns:a16="http://schemas.microsoft.com/office/drawing/2014/main" id="{DE875891-EB05-6FF9-4788-F4B099373304}"/>
              </a:ext>
            </a:extLst>
          </p:cNvPr>
          <p:cNvSpPr txBox="1"/>
          <p:nvPr/>
        </p:nvSpPr>
        <p:spPr>
          <a:xfrm>
            <a:off x="331269" y="4821142"/>
            <a:ext cx="4939667" cy="135421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MISSION</a:t>
            </a:r>
            <a:r>
              <a:rPr kumimoji="0" lang="en-US" sz="2000" b="1" i="0" u="none" strike="noStrike" kern="1200" cap="none" spc="0" normalizeH="0" baseline="0" noProof="0">
                <a:ln>
                  <a:noFill/>
                </a:ln>
                <a:solidFill>
                  <a:srgbClr val="0E2841">
                    <a:lumMod val="50000"/>
                    <a:lumOff val="50000"/>
                  </a:srgbClr>
                </a:solidFill>
                <a:effectLst/>
                <a:uLnTx/>
                <a:uFillTx/>
                <a:latin typeface="Helvetica Neue Light" panose="02000403000000020004"/>
                <a:ea typeface="+mn-ea"/>
                <a:cs typeface="+mn-cs"/>
              </a:rPr>
              <a:t> </a:t>
            </a:r>
            <a:endParaRPr kumimoji="0" lang="en-US" sz="2000" b="1" i="1" u="none" strike="noStrike" kern="1200" cap="none" spc="0" normalizeH="0" baseline="0" noProof="0">
              <a:ln>
                <a:noFill/>
              </a:ln>
              <a:solidFill>
                <a:srgbClr val="0E2841">
                  <a:lumMod val="50000"/>
                  <a:lumOff val="50000"/>
                </a:srgbClr>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1" u="none" strike="noStrike" kern="1200" cap="none" spc="0" normalizeH="0" baseline="0" noProof="0">
              <a:ln>
                <a:noFill/>
              </a:ln>
              <a:solidFill>
                <a:prstClr val="black"/>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Calibri" panose="020F0502020204030204"/>
              </a:rPr>
              <a:t>Developing single-dose, disease-modifying, and highly targeted therapies for severe disorders resulting from abnormal gene expression.</a:t>
            </a:r>
          </a:p>
        </p:txBody>
      </p:sp>
      <p:sp>
        <p:nvSpPr>
          <p:cNvPr id="3" name="TextBox 2">
            <a:extLst>
              <a:ext uri="{FF2B5EF4-FFF2-40B4-BE49-F238E27FC236}">
                <a16:creationId xmlns:a16="http://schemas.microsoft.com/office/drawing/2014/main" id="{48D40288-D275-EB70-149D-A93FA9B69D3C}"/>
              </a:ext>
            </a:extLst>
          </p:cNvPr>
          <p:cNvSpPr txBox="1"/>
          <p:nvPr/>
        </p:nvSpPr>
        <p:spPr>
          <a:xfrm>
            <a:off x="2418854" y="147473"/>
            <a:ext cx="7342388" cy="912879"/>
          </a:xfrm>
          <a:prstGeom prst="rect">
            <a:avLst/>
          </a:prstGeom>
          <a:noFill/>
        </p:spPr>
        <p:txBody>
          <a:bodyPr wrap="square" lIns="91440" tIns="45720" rIns="91440" bIns="45720" rtlCol="0" anchor="t">
            <a:spAutoFit/>
          </a:bodyPr>
          <a:lstStyle/>
          <a:p>
            <a:pPr marL="0" marR="63500" lvl="0" indent="0" algn="ctr" defTabSz="914400" rtl="0" eaLnBrk="1" fontAlgn="auto" latinLnBrk="0" hangingPunct="1">
              <a:lnSpc>
                <a:spcPct val="115000"/>
              </a:lnSpc>
              <a:spcBef>
                <a:spcPts val="0"/>
              </a:spcBef>
              <a:spcAft>
                <a:spcPts val="0"/>
              </a:spcAft>
              <a:buClrTx/>
              <a:buSzTx/>
              <a:buFontTx/>
              <a:buNone/>
              <a:tabLst/>
              <a:defRPr/>
            </a:pPr>
            <a:r>
              <a:rPr kumimoji="0" lang="en-US" sz="3000" b="1" i="1" u="none" strike="noStrike" kern="1200" cap="none" spc="0" normalizeH="0" baseline="0" noProof="0">
                <a:ln>
                  <a:noFill/>
                </a:ln>
                <a:solidFill>
                  <a:prstClr val="white"/>
                </a:solidFill>
                <a:effectLst/>
                <a:uLnTx/>
                <a:uFillTx/>
                <a:latin typeface="Helvetica Neue Light" panose="02000403000000020004"/>
                <a:ea typeface="Roboto Light"/>
                <a:cs typeface="Roboto Light"/>
                <a:sym typeface="Roboto Light"/>
              </a:rPr>
              <a:t>Targeted Epi Editing </a:t>
            </a:r>
          </a:p>
          <a:p>
            <a:pPr marL="0" marR="63500" lvl="0" indent="0" algn="ctr" defTabSz="914400" rtl="0" eaLnBrk="1" fontAlgn="auto" latinLnBrk="0" hangingPunct="1">
              <a:lnSpc>
                <a:spcPct val="115000"/>
              </a:lnSpc>
              <a:spcBef>
                <a:spcPts val="0"/>
              </a:spcBef>
              <a:spcAft>
                <a:spcPts val="0"/>
              </a:spcAft>
              <a:buClrTx/>
              <a:buSzTx/>
              <a:buFontTx/>
              <a:buNone/>
              <a:tabLst/>
              <a:defRPr/>
            </a:pPr>
            <a:r>
              <a:rPr kumimoji="0" lang="en-US" sz="1800" b="1" i="1" u="none" strike="noStrike" kern="1200" cap="none" spc="0" normalizeH="0" baseline="0" noProof="0">
                <a:ln>
                  <a:noFill/>
                </a:ln>
                <a:solidFill>
                  <a:prstClr val="white"/>
                </a:solidFill>
                <a:effectLst/>
                <a:uLnTx/>
                <a:uFillTx/>
                <a:latin typeface="Helvetica Neue Light" panose="02000403000000020004"/>
                <a:ea typeface="Roboto Light"/>
                <a:cs typeface="Roboto Light"/>
                <a:sym typeface="Roboto Light"/>
              </a:rPr>
              <a:t>to Transform the Lives of People Living with Severe Genetic Diseases</a:t>
            </a: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4"/>
          <a:stretch>
            <a:fillRect/>
          </a:stretch>
        </p:blipFill>
        <p:spPr>
          <a:xfrm>
            <a:off x="10340546"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82341" y="142131"/>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Google Shape;55;p13">
            <a:extLst>
              <a:ext uri="{FF2B5EF4-FFF2-40B4-BE49-F238E27FC236}">
                <a16:creationId xmlns:a16="http://schemas.microsoft.com/office/drawing/2014/main" id="{55ED5956-83AE-0DF6-F043-95A30FCACF4B}"/>
              </a:ext>
            </a:extLst>
          </p:cNvPr>
          <p:cNvPicPr preferRelativeResize="0"/>
          <p:nvPr/>
        </p:nvPicPr>
        <p:blipFill rotWithShape="1">
          <a:blip r:embed="rId5">
            <a:alphaModFix/>
          </a:blip>
          <a:srcRect b="10865"/>
          <a:stretch/>
        </p:blipFill>
        <p:spPr>
          <a:xfrm>
            <a:off x="129722" y="59162"/>
            <a:ext cx="1867652" cy="1068433"/>
          </a:xfrm>
          <a:prstGeom prst="rect">
            <a:avLst/>
          </a:prstGeom>
          <a:noFill/>
          <a:ln>
            <a:noFill/>
          </a:ln>
        </p:spPr>
      </p:pic>
      <p:sp>
        <p:nvSpPr>
          <p:cNvPr id="35" name="TextBox 34">
            <a:extLst>
              <a:ext uri="{FF2B5EF4-FFF2-40B4-BE49-F238E27FC236}">
                <a16:creationId xmlns:a16="http://schemas.microsoft.com/office/drawing/2014/main" id="{D8270859-FABC-407C-18BC-4AF6B6E9EDA8}"/>
              </a:ext>
            </a:extLst>
          </p:cNvPr>
          <p:cNvSpPr txBox="1"/>
          <p:nvPr/>
        </p:nvSpPr>
        <p:spPr>
          <a:xfrm>
            <a:off x="215252" y="3429000"/>
            <a:ext cx="2258912"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panose="02000403000000020004"/>
                <a:ea typeface="Roboto"/>
                <a:cs typeface="Roboto"/>
                <a:sym typeface="Roboto"/>
              </a:rPr>
              <a:t>Nadav </a:t>
            </a:r>
            <a:r>
              <a:rPr kumimoji="0" lang="en-US" sz="1800" b="1" i="0" u="none" strike="noStrike" kern="1200" cap="none" spc="0" normalizeH="0" baseline="0" noProof="0" err="1">
                <a:ln>
                  <a:noFill/>
                </a:ln>
                <a:solidFill>
                  <a:prstClr val="black"/>
                </a:solidFill>
                <a:effectLst/>
                <a:uLnTx/>
                <a:uFillTx/>
                <a:latin typeface="Helvetica Neue Light" panose="02000403000000020004"/>
                <a:ea typeface="Roboto"/>
                <a:cs typeface="Roboto"/>
                <a:sym typeface="Roboto"/>
              </a:rPr>
              <a:t>Ahituv</a:t>
            </a:r>
            <a:endParaRPr kumimoji="0" lang="en-US" sz="1800" b="1" i="0" u="none" strike="noStrike" kern="1200" cap="none" spc="0" normalizeH="0" baseline="0" noProof="0">
              <a:ln>
                <a:noFill/>
              </a:ln>
              <a:solidFill>
                <a:prstClr val="black"/>
              </a:solidFill>
              <a:effectLst/>
              <a:uLnTx/>
              <a:uFillTx/>
              <a:latin typeface="Helvetica Neue Light" panose="02000403000000020004"/>
              <a:ea typeface="Roboto"/>
              <a:cs typeface="Roboto"/>
              <a:sym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panose="02000403000000020004"/>
                <a:ea typeface="Roboto"/>
                <a:cs typeface="Roboto"/>
                <a:sym typeface="Roboto"/>
              </a:rPr>
              <a:t>SAB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panose="02000403000000020004"/>
                <a:ea typeface="Roboto Light"/>
                <a:cs typeface="Roboto Light"/>
                <a:sym typeface="Roboto Light"/>
              </a:rPr>
              <a:t>UCSF Professor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panose="02000403000000020004"/>
                <a:ea typeface="Roboto Light"/>
                <a:cs typeface="Roboto Light"/>
                <a:sym typeface="Roboto Light"/>
              </a:rPr>
              <a:t>Dir. Inst. for Hum. Gen.</a:t>
            </a:r>
          </a:p>
        </p:txBody>
      </p:sp>
      <p:pic>
        <p:nvPicPr>
          <p:cNvPr id="44" name="Picture 43" descr="A diagram of a human body&#10;&#10;AI-generated content may be incorrect.">
            <a:extLst>
              <a:ext uri="{FF2B5EF4-FFF2-40B4-BE49-F238E27FC236}">
                <a16:creationId xmlns:a16="http://schemas.microsoft.com/office/drawing/2014/main" id="{2ADF81A9-9E5E-7FD5-C4B2-A25952204393}"/>
              </a:ext>
            </a:extLst>
          </p:cNvPr>
          <p:cNvPicPr>
            <a:picLocks noChangeAspect="1"/>
          </p:cNvPicPr>
          <p:nvPr/>
        </p:nvPicPr>
        <p:blipFill>
          <a:blip r:embed="rId6">
            <a:extLst>
              <a:ext uri="{28A0092B-C50C-407E-A947-70E740481C1C}">
                <a14:useLocalDpi xmlns:a14="http://schemas.microsoft.com/office/drawing/2010/main" val="0"/>
              </a:ext>
            </a:extLst>
          </a:blip>
          <a:srcRect b="10776"/>
          <a:stretch>
            <a:fillRect/>
          </a:stretch>
        </p:blipFill>
        <p:spPr>
          <a:xfrm>
            <a:off x="5883319" y="2831648"/>
            <a:ext cx="5863351" cy="2266993"/>
          </a:xfrm>
          <a:prstGeom prst="rect">
            <a:avLst/>
          </a:prstGeom>
        </p:spPr>
      </p:pic>
      <p:sp>
        <p:nvSpPr>
          <p:cNvPr id="45" name="TextBox 44">
            <a:extLst>
              <a:ext uri="{FF2B5EF4-FFF2-40B4-BE49-F238E27FC236}">
                <a16:creationId xmlns:a16="http://schemas.microsoft.com/office/drawing/2014/main" id="{9E6B4885-BF14-5266-B340-8EE369C7C38C}"/>
              </a:ext>
            </a:extLst>
          </p:cNvPr>
          <p:cNvSpPr txBox="1"/>
          <p:nvPr/>
        </p:nvSpPr>
        <p:spPr>
          <a:xfrm>
            <a:off x="5802081" y="5240902"/>
            <a:ext cx="4782262" cy="135421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endParaRPr kumimoji="0" lang="en-US" sz="2000" b="1" i="1" u="none" strike="noStrike" kern="1200" cap="none" spc="0" normalizeH="0" baseline="0" noProof="0">
              <a:ln>
                <a:noFill/>
              </a:ln>
              <a:solidFill>
                <a:prstClr val="black"/>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1" u="none" strike="noStrike" kern="1200" cap="none" spc="0" normalizeH="0" baseline="0" noProof="0">
              <a:ln>
                <a:noFill/>
              </a:ln>
              <a:solidFill>
                <a:prstClr val="black"/>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Calibri" panose="020F0502020204030204"/>
              </a:rPr>
              <a:t>Seed stage company with established in vivo POC and clear path to clinical studies, advancing towards a $60M Series-A.</a:t>
            </a:r>
          </a:p>
        </p:txBody>
      </p:sp>
      <p:sp>
        <p:nvSpPr>
          <p:cNvPr id="46" name="TextBox 45">
            <a:extLst>
              <a:ext uri="{FF2B5EF4-FFF2-40B4-BE49-F238E27FC236}">
                <a16:creationId xmlns:a16="http://schemas.microsoft.com/office/drawing/2014/main" id="{F41CFFDB-881D-5431-DD5F-4FA931F85BAF}"/>
              </a:ext>
            </a:extLst>
          </p:cNvPr>
          <p:cNvSpPr txBox="1"/>
          <p:nvPr/>
        </p:nvSpPr>
        <p:spPr>
          <a:xfrm>
            <a:off x="5802080" y="1417331"/>
            <a:ext cx="6187478" cy="126188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APPROACH</a:t>
            </a:r>
            <a:endParaRPr kumimoji="0" lang="en-US" sz="2000" b="1" i="1" u="none" strike="noStrike" kern="1200" cap="none" spc="0" normalizeH="0" baseline="0" noProof="0">
              <a:ln>
                <a:noFill/>
              </a:ln>
              <a:solidFill>
                <a:prstClr val="black"/>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800" b="0" i="0" u="none" strike="noStrike" kern="1200" cap="none" spc="0" normalizeH="0" baseline="0" noProof="0">
              <a:ln>
                <a:noFill/>
              </a:ln>
              <a:solidFill>
                <a:prstClr val="black"/>
              </a:solidFill>
              <a:effectLst/>
              <a:uLnTx/>
              <a:uFillTx/>
              <a:latin typeface="Helvetica Neue Light" panose="02000403000000020004"/>
              <a:ea typeface="+mn-ea"/>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Helvetica Neue Light" panose="02000403000000020004"/>
                <a:ea typeface="+mn-ea"/>
                <a:cs typeface="Calibri" panose="020F0502020204030204"/>
              </a:rPr>
              <a:t>Proven platform with unmatched specificity, leveraging a non-cutting CRISPR epigenetic modulator driven by a tissue-specific promoter to restore normal gene expression exclusively in the diseased cells. </a:t>
            </a:r>
            <a:endParaRPr kumimoji="0" lang="en-US" sz="1600" b="0" i="0" u="none" strike="noStrike" kern="1200" cap="none" spc="0" normalizeH="0" baseline="0" noProof="0">
              <a:ln>
                <a:noFill/>
              </a:ln>
              <a:solidFill>
                <a:prstClr val="black"/>
              </a:solidFill>
              <a:effectLst/>
              <a:uLnTx/>
              <a:uFillTx/>
              <a:latin typeface="Helvetica Neue Light" panose="02000403000000020004"/>
              <a:ea typeface="+mn-ea"/>
              <a:cs typeface="Calibri" panose="020F0502020204030204"/>
            </a:endParaRPr>
          </a:p>
        </p:txBody>
      </p:sp>
      <p:sp>
        <p:nvSpPr>
          <p:cNvPr id="10" name="TextBox 9">
            <a:extLst>
              <a:ext uri="{FF2B5EF4-FFF2-40B4-BE49-F238E27FC236}">
                <a16:creationId xmlns:a16="http://schemas.microsoft.com/office/drawing/2014/main" id="{C9A139F4-94BA-BCB2-7221-2E8889360D85}"/>
              </a:ext>
            </a:extLst>
          </p:cNvPr>
          <p:cNvSpPr txBox="1"/>
          <p:nvPr/>
        </p:nvSpPr>
        <p:spPr>
          <a:xfrm>
            <a:off x="2757793" y="3429000"/>
            <a:ext cx="2565408"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panose="02000403000000020004"/>
                <a:ea typeface="Roboto"/>
                <a:cs typeface="Roboto"/>
                <a:sym typeface="Roboto"/>
              </a:rPr>
              <a:t>Navneet Matharu,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panose="02000403000000020004"/>
                <a:ea typeface="Roboto Light"/>
                <a:cs typeface="Roboto Light"/>
                <a:sym typeface="Roboto Light"/>
              </a:rPr>
              <a:t>UCSF Assistant Professor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panose="02000403000000020004"/>
                <a:ea typeface="Roboto Light"/>
                <a:cs typeface="Roboto Light"/>
                <a:sym typeface="Roboto Light"/>
              </a:rPr>
              <a:t>IGI-WIES fellow</a:t>
            </a:r>
          </a:p>
        </p:txBody>
      </p:sp>
      <p:sp>
        <p:nvSpPr>
          <p:cNvPr id="4" name="TextBox 3">
            <a:extLst>
              <a:ext uri="{FF2B5EF4-FFF2-40B4-BE49-F238E27FC236}">
                <a16:creationId xmlns:a16="http://schemas.microsoft.com/office/drawing/2014/main" id="{7832816B-1E7A-2929-9915-2FFEC10A79A8}"/>
              </a:ext>
            </a:extLst>
          </p:cNvPr>
          <p:cNvSpPr txBox="1"/>
          <p:nvPr/>
        </p:nvSpPr>
        <p:spPr>
          <a:xfrm>
            <a:off x="331269" y="6522376"/>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grpSp>
        <p:nvGrpSpPr>
          <p:cNvPr id="11" name="Google Shape;71;p13">
            <a:extLst>
              <a:ext uri="{FF2B5EF4-FFF2-40B4-BE49-F238E27FC236}">
                <a16:creationId xmlns:a16="http://schemas.microsoft.com/office/drawing/2014/main" id="{022FBFDB-D084-7264-82ED-C210B17907DD}"/>
              </a:ext>
            </a:extLst>
          </p:cNvPr>
          <p:cNvGrpSpPr/>
          <p:nvPr/>
        </p:nvGrpSpPr>
        <p:grpSpPr>
          <a:xfrm>
            <a:off x="11324495" y="6029933"/>
            <a:ext cx="790918" cy="760496"/>
            <a:chOff x="574650" y="3196075"/>
            <a:chExt cx="1247400" cy="1146900"/>
          </a:xfrm>
        </p:grpSpPr>
        <p:pic>
          <p:nvPicPr>
            <p:cNvPr id="12" name="Google Shape;72;p13">
              <a:extLst>
                <a:ext uri="{FF2B5EF4-FFF2-40B4-BE49-F238E27FC236}">
                  <a16:creationId xmlns:a16="http://schemas.microsoft.com/office/drawing/2014/main" id="{63267DAC-E6E1-5908-3C2C-E23F90751FF9}"/>
                </a:ext>
              </a:extLst>
            </p:cNvPr>
            <p:cNvPicPr preferRelativeResize="0"/>
            <p:nvPr/>
          </p:nvPicPr>
          <p:blipFill>
            <a:blip r:embed="rId7">
              <a:alphaModFix/>
            </a:blip>
            <a:stretch>
              <a:fillRect/>
            </a:stretch>
          </p:blipFill>
          <p:spPr>
            <a:xfrm>
              <a:off x="574650" y="3196075"/>
              <a:ext cx="1247400" cy="1146900"/>
            </a:xfrm>
            <a:prstGeom prst="rect">
              <a:avLst/>
            </a:prstGeom>
            <a:noFill/>
            <a:ln>
              <a:noFill/>
            </a:ln>
          </p:spPr>
        </p:pic>
        <p:pic>
          <p:nvPicPr>
            <p:cNvPr id="18" name="Google Shape;73;p13">
              <a:extLst>
                <a:ext uri="{FF2B5EF4-FFF2-40B4-BE49-F238E27FC236}">
                  <a16:creationId xmlns:a16="http://schemas.microsoft.com/office/drawing/2014/main" id="{88B793FC-3A06-0412-AF0C-73242F93F696}"/>
                </a:ext>
              </a:extLst>
            </p:cNvPr>
            <p:cNvPicPr preferRelativeResize="0"/>
            <p:nvPr/>
          </p:nvPicPr>
          <p:blipFill>
            <a:blip r:embed="rId8">
              <a:alphaModFix/>
            </a:blip>
            <a:stretch>
              <a:fillRect/>
            </a:stretch>
          </p:blipFill>
          <p:spPr>
            <a:xfrm>
              <a:off x="1050710" y="3619280"/>
              <a:ext cx="282141" cy="287131"/>
            </a:xfrm>
            <a:prstGeom prst="rect">
              <a:avLst/>
            </a:prstGeom>
            <a:noFill/>
            <a:ln>
              <a:noFill/>
            </a:ln>
          </p:spPr>
        </p:pic>
      </p:grpSp>
      <p:sp>
        <p:nvSpPr>
          <p:cNvPr id="19" name="TextBox 18">
            <a:extLst>
              <a:ext uri="{FF2B5EF4-FFF2-40B4-BE49-F238E27FC236}">
                <a16:creationId xmlns:a16="http://schemas.microsoft.com/office/drawing/2014/main" id="{73A053C9-323C-11B8-CCB0-F16B08E739FC}"/>
              </a:ext>
            </a:extLst>
          </p:cNvPr>
          <p:cNvSpPr txBox="1"/>
          <p:nvPr/>
        </p:nvSpPr>
        <p:spPr>
          <a:xfrm>
            <a:off x="11103554" y="547710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pic>
        <p:nvPicPr>
          <p:cNvPr id="25" name="Google Shape;58;p13">
            <a:extLst>
              <a:ext uri="{FF2B5EF4-FFF2-40B4-BE49-F238E27FC236}">
                <a16:creationId xmlns:a16="http://schemas.microsoft.com/office/drawing/2014/main" id="{A395B7C7-ADBC-CE24-6837-7878BEFEADE8}"/>
              </a:ext>
            </a:extLst>
          </p:cNvPr>
          <p:cNvPicPr preferRelativeResize="0"/>
          <p:nvPr/>
        </p:nvPicPr>
        <p:blipFill>
          <a:blip r:embed="rId9">
            <a:alphaModFix/>
          </a:blip>
          <a:stretch>
            <a:fillRect/>
          </a:stretch>
        </p:blipFill>
        <p:spPr>
          <a:xfrm>
            <a:off x="3183458" y="1620928"/>
            <a:ext cx="1677767" cy="1681198"/>
          </a:xfrm>
          <a:prstGeom prst="ellipse">
            <a:avLst/>
          </a:prstGeom>
          <a:noFill/>
          <a:ln w="25400">
            <a:solidFill>
              <a:srgbClr val="002060"/>
            </a:solidFill>
          </a:ln>
        </p:spPr>
      </p:pic>
      <p:sp>
        <p:nvSpPr>
          <p:cNvPr id="6" name="TextBox 5">
            <a:extLst>
              <a:ext uri="{FF2B5EF4-FFF2-40B4-BE49-F238E27FC236}">
                <a16:creationId xmlns:a16="http://schemas.microsoft.com/office/drawing/2014/main" id="{5297BB53-F5AE-3F9C-A2A8-E3FE594C3821}"/>
              </a:ext>
            </a:extLst>
          </p:cNvPr>
          <p:cNvSpPr txBox="1"/>
          <p:nvPr/>
        </p:nvSpPr>
        <p:spPr>
          <a:xfrm>
            <a:off x="1613876" y="1192896"/>
            <a:ext cx="227248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UCSF Co-founders</a:t>
            </a:r>
          </a:p>
        </p:txBody>
      </p:sp>
      <p:cxnSp>
        <p:nvCxnSpPr>
          <p:cNvPr id="9" name="Straight Connector 8">
            <a:extLst>
              <a:ext uri="{FF2B5EF4-FFF2-40B4-BE49-F238E27FC236}">
                <a16:creationId xmlns:a16="http://schemas.microsoft.com/office/drawing/2014/main" id="{99E47272-E702-3F57-55DA-D69B66427C0E}"/>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079218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grpSp>
        <p:nvGrpSpPr>
          <p:cNvPr id="16" name="Group 15">
            <a:extLst>
              <a:ext uri="{FF2B5EF4-FFF2-40B4-BE49-F238E27FC236}">
                <a16:creationId xmlns:a16="http://schemas.microsoft.com/office/drawing/2014/main" id="{662CEB14-986F-FC26-F4D6-5854E0AAB8A9}"/>
              </a:ext>
            </a:extLst>
          </p:cNvPr>
          <p:cNvGrpSpPr/>
          <p:nvPr/>
        </p:nvGrpSpPr>
        <p:grpSpPr>
          <a:xfrm>
            <a:off x="6337743" y="1136662"/>
            <a:ext cx="5100020" cy="2681577"/>
            <a:chOff x="6660903" y="1231546"/>
            <a:chExt cx="4481381" cy="2159464"/>
          </a:xfrm>
        </p:grpSpPr>
        <p:pic>
          <p:nvPicPr>
            <p:cNvPr id="9" name="Picture 8">
              <a:extLst>
                <a:ext uri="{FF2B5EF4-FFF2-40B4-BE49-F238E27FC236}">
                  <a16:creationId xmlns:a16="http://schemas.microsoft.com/office/drawing/2014/main" id="{697939BB-7DEA-56DF-A097-8A39E8E7609E}"/>
                </a:ext>
              </a:extLst>
            </p:cNvPr>
            <p:cNvPicPr>
              <a:picLocks noChangeAspect="1"/>
            </p:cNvPicPr>
            <p:nvPr/>
          </p:nvPicPr>
          <p:blipFill rotWithShape="1">
            <a:blip r:embed="rId3"/>
            <a:srcRect l="1787"/>
            <a:stretch/>
          </p:blipFill>
          <p:spPr>
            <a:xfrm>
              <a:off x="6660903" y="1231546"/>
              <a:ext cx="4481381" cy="2127571"/>
            </a:xfrm>
            <a:prstGeom prst="rect">
              <a:avLst/>
            </a:prstGeom>
          </p:spPr>
        </p:pic>
        <p:sp>
          <p:nvSpPr>
            <p:cNvPr id="10" name="Rectangle 9">
              <a:extLst>
                <a:ext uri="{FF2B5EF4-FFF2-40B4-BE49-F238E27FC236}">
                  <a16:creationId xmlns:a16="http://schemas.microsoft.com/office/drawing/2014/main" id="{37895D2D-6D78-542C-4B8E-076DE672378A}"/>
                </a:ext>
              </a:extLst>
            </p:cNvPr>
            <p:cNvSpPr/>
            <p:nvPr/>
          </p:nvSpPr>
          <p:spPr>
            <a:xfrm>
              <a:off x="6789856" y="3073115"/>
              <a:ext cx="297025" cy="2709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C1AEE6C2-97D1-FAB0-73AA-1009AC0C6018}"/>
                </a:ext>
              </a:extLst>
            </p:cNvPr>
            <p:cNvSpPr/>
            <p:nvPr/>
          </p:nvSpPr>
          <p:spPr>
            <a:xfrm>
              <a:off x="10608323" y="3130166"/>
              <a:ext cx="533961" cy="26084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Google Shape;89;p1">
            <a:extLst>
              <a:ext uri="{FF2B5EF4-FFF2-40B4-BE49-F238E27FC236}">
                <a16:creationId xmlns:a16="http://schemas.microsoft.com/office/drawing/2014/main" id="{27B597A2-BD8B-C1E7-851D-DC02A8F5A0C1}"/>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17" name="Picture 16">
            <a:extLst>
              <a:ext uri="{FF2B5EF4-FFF2-40B4-BE49-F238E27FC236}">
                <a16:creationId xmlns:a16="http://schemas.microsoft.com/office/drawing/2014/main" id="{3E434F99-A82F-9DD7-22DD-E9C61A2E7142}"/>
              </a:ext>
            </a:extLst>
          </p:cNvPr>
          <p:cNvPicPr>
            <a:picLocks noChangeAspect="1"/>
          </p:cNvPicPr>
          <p:nvPr/>
        </p:nvPicPr>
        <p:blipFill>
          <a:blip r:embed="rId4"/>
          <a:stretch>
            <a:fillRect/>
          </a:stretch>
        </p:blipFill>
        <p:spPr>
          <a:xfrm>
            <a:off x="11065860" y="5969825"/>
            <a:ext cx="1319820" cy="980404"/>
          </a:xfrm>
          <a:prstGeom prst="rect">
            <a:avLst/>
          </a:prstGeom>
        </p:spPr>
      </p:pic>
      <p:sp>
        <p:nvSpPr>
          <p:cNvPr id="91" name="Google Shape;91;p1"/>
          <p:cNvSpPr txBox="1"/>
          <p:nvPr/>
        </p:nvSpPr>
        <p:spPr>
          <a:xfrm>
            <a:off x="247415" y="4290185"/>
            <a:ext cx="5027100" cy="178506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PROBLEM:</a:t>
            </a:r>
            <a:r>
              <a:rPr kumimoji="0" lang="en-US" sz="2000" b="1" i="1" u="none" strike="noStrike" kern="1200" cap="none" spc="0" normalizeH="0" baseline="0" noProof="0">
                <a:ln>
                  <a:noFill/>
                </a:ln>
                <a:solidFill>
                  <a:srgbClr val="FF0000"/>
                </a:solidFill>
                <a:effectLst/>
                <a:uLnTx/>
                <a:uFillTx/>
                <a:latin typeface="Helvetica Neue Light"/>
                <a:ea typeface="Helvetica Neue Light"/>
                <a:cs typeface="Helvetica Neue Light"/>
                <a:sym typeface="Helvetica Neue Light"/>
              </a:rPr>
              <a:t> </a:t>
            </a:r>
            <a:endParaRPr kumimoji="0" sz="20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endParaRPr>
          </a:p>
          <a:p>
            <a:pPr marL="342900" marR="0" lvl="0" indent="-342900" algn="l" defTabSz="914400" rtl="0" eaLnBrk="1" fontAlgn="auto" latinLnBrk="0" hangingPunct="1">
              <a:lnSpc>
                <a:spcPct val="100000"/>
              </a:lnSpc>
              <a:spcBef>
                <a:spcPts val="0"/>
              </a:spcBef>
              <a:spcAft>
                <a:spcPts val="0"/>
              </a:spcAft>
              <a:buClr>
                <a:srgbClr val="404040"/>
              </a:buClr>
              <a:buSzPts val="2200"/>
              <a:buFont typeface="Arial"/>
              <a:buChar char="•"/>
              <a:tabLst/>
              <a:defRPr/>
            </a:pPr>
            <a:r>
              <a:rPr kumimoji="0" lang="en-US" sz="1800" b="0" i="0" u="none" strike="noStrike" kern="1200" cap="none" spc="0" normalizeH="0" baseline="0" noProof="0">
                <a:ln>
                  <a:noFill/>
                </a:ln>
                <a:solidFill>
                  <a:srgbClr val="000000"/>
                </a:solidFill>
                <a:effectLst/>
                <a:uLnTx/>
                <a:uFillTx/>
                <a:latin typeface="Helvetica Neue Light" panose="02000403000000020004"/>
                <a:ea typeface="+mn-ea"/>
                <a:cs typeface="+mn-cs"/>
              </a:rPr>
              <a:t>Drug discovery and development is LONG (10-15yrs), COSTLY ($1-2 billion) and HIGH-RISK with a 90% clinical failure rate due to the lack of clinical efficacy, unmanageable toxicity, and poor drug-like properties</a:t>
            </a:r>
          </a:p>
        </p:txBody>
      </p:sp>
      <p:sp>
        <p:nvSpPr>
          <p:cNvPr id="92" name="Google Shape;92;p1"/>
          <p:cNvSpPr txBox="1"/>
          <p:nvPr/>
        </p:nvSpPr>
        <p:spPr>
          <a:xfrm>
            <a:off x="3497809" y="133118"/>
            <a:ext cx="5932126" cy="954067"/>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a:ln>
                  <a:noFill/>
                </a:ln>
                <a:solidFill>
                  <a:prstClr val="white"/>
                </a:solidFill>
                <a:effectLst/>
                <a:uLnTx/>
                <a:uFillTx/>
                <a:latin typeface="Helvetica Neue Light"/>
                <a:ea typeface="Helvetica Neue Light"/>
                <a:cs typeface="Helvetica Neue Light"/>
                <a:sym typeface="Helvetica Neue Light"/>
              </a:rPr>
              <a:t>Unique Platform to go from Sequence to Systems to Drugs</a:t>
            </a:r>
          </a:p>
        </p:txBody>
      </p:sp>
      <p:sp>
        <p:nvSpPr>
          <p:cNvPr id="93" name="Google Shape;93;p1"/>
          <p:cNvSpPr txBox="1"/>
          <p:nvPr/>
        </p:nvSpPr>
        <p:spPr>
          <a:xfrm>
            <a:off x="5539600" y="5947806"/>
            <a:ext cx="5540400" cy="98484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TRACTION: </a:t>
            </a:r>
            <a:endParaRPr kumimoji="0" sz="2000" b="1"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endParaRPr>
          </a:p>
          <a:p>
            <a:pPr marL="285750" marR="0" lvl="0" indent="-285750" algn="l" defTabSz="914400" rtl="0" eaLnBrk="1" fontAlgn="auto" latinLnBrk="0" hangingPunct="1">
              <a:lnSpc>
                <a:spcPct val="100000"/>
              </a:lnSpc>
              <a:spcBef>
                <a:spcPts val="0"/>
              </a:spcBef>
              <a:spcAft>
                <a:spcPts val="0"/>
              </a:spcAft>
              <a:buClr>
                <a:srgbClr val="242424"/>
              </a:buClr>
              <a:buSzPts val="1600"/>
              <a:buFont typeface="Arial"/>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$78M Series A funded in 2022</a:t>
            </a:r>
            <a:endParaRPr kumimoji="0" sz="18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endParaRPr>
          </a:p>
          <a:p>
            <a:pPr marL="742950" marR="0" lvl="1" indent="-158750" algn="l" defTabSz="914400" rtl="0" eaLnBrk="1" fontAlgn="auto" latinLnBrk="0" hangingPunct="1">
              <a:lnSpc>
                <a:spcPct val="100000"/>
              </a:lnSpc>
              <a:spcBef>
                <a:spcPts val="0"/>
              </a:spcBef>
              <a:spcAft>
                <a:spcPts val="0"/>
              </a:spcAft>
              <a:buClr>
                <a:prstClr val="black"/>
              </a:buClr>
              <a:buSzPts val="2000"/>
              <a:buFont typeface="Arial"/>
              <a:buNone/>
              <a:tabLst/>
              <a:defRPr/>
            </a:pPr>
            <a:endParaRPr kumimoji="0" sz="20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endParaRPr>
          </a:p>
        </p:txBody>
      </p:sp>
      <p:pic>
        <p:nvPicPr>
          <p:cNvPr id="95" name="Google Shape;95;p1" descr="A white letters on a black background&#10;&#10;Description automatically generated"/>
          <p:cNvPicPr preferRelativeResize="0"/>
          <p:nvPr/>
        </p:nvPicPr>
        <p:blipFill rotWithShape="1">
          <a:blip r:embed="rId5">
            <a:alphaModFix/>
          </a:blip>
          <a:srcRect/>
          <a:stretch/>
        </p:blipFill>
        <p:spPr>
          <a:xfrm>
            <a:off x="10328671" y="208358"/>
            <a:ext cx="1649017" cy="791767"/>
          </a:xfrm>
          <a:prstGeom prst="rect">
            <a:avLst/>
          </a:prstGeom>
          <a:noFill/>
          <a:ln>
            <a:noFill/>
          </a:ln>
        </p:spPr>
      </p:pic>
      <p:cxnSp>
        <p:nvCxnSpPr>
          <p:cNvPr id="96" name="Google Shape;96;p1"/>
          <p:cNvCxnSpPr/>
          <p:nvPr/>
        </p:nvCxnSpPr>
        <p:spPr>
          <a:xfrm>
            <a:off x="10050064" y="150019"/>
            <a:ext cx="15478" cy="902493"/>
          </a:xfrm>
          <a:prstGeom prst="straightConnector1">
            <a:avLst/>
          </a:prstGeom>
          <a:noFill/>
          <a:ln w="9525" cap="flat" cmpd="sng">
            <a:solidFill>
              <a:schemeClr val="lt1"/>
            </a:solidFill>
            <a:prstDash val="solid"/>
            <a:miter lim="800000"/>
            <a:headEnd type="none" w="sm" len="sm"/>
            <a:tailEnd type="none" w="sm" len="sm"/>
          </a:ln>
        </p:spPr>
      </p:cxnSp>
      <p:sp>
        <p:nvSpPr>
          <p:cNvPr id="99" name="Google Shape;99;p1"/>
          <p:cNvSpPr txBox="1"/>
          <p:nvPr/>
        </p:nvSpPr>
        <p:spPr>
          <a:xfrm>
            <a:off x="331269" y="6460732"/>
            <a:ext cx="4320762" cy="55399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 2026 The Regents of the University of California</a:t>
            </a:r>
            <a:endParaRPr kumimoji="0" sz="14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1"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endParaRPr>
          </a:p>
        </p:txBody>
      </p:sp>
      <p:sp>
        <p:nvSpPr>
          <p:cNvPr id="2" name="TextBox 1">
            <a:extLst>
              <a:ext uri="{FF2B5EF4-FFF2-40B4-BE49-F238E27FC236}">
                <a16:creationId xmlns:a16="http://schemas.microsoft.com/office/drawing/2014/main" id="{707DFB30-3FC4-E230-586F-702536355F1E}"/>
              </a:ext>
            </a:extLst>
          </p:cNvPr>
          <p:cNvSpPr txBox="1"/>
          <p:nvPr/>
        </p:nvSpPr>
        <p:spPr>
          <a:xfrm>
            <a:off x="1753400" y="1344319"/>
            <a:ext cx="206915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UCSF Co-founders</a:t>
            </a:r>
          </a:p>
        </p:txBody>
      </p:sp>
      <p:pic>
        <p:nvPicPr>
          <p:cNvPr id="5" name="Picture 4">
            <a:extLst>
              <a:ext uri="{FF2B5EF4-FFF2-40B4-BE49-F238E27FC236}">
                <a16:creationId xmlns:a16="http://schemas.microsoft.com/office/drawing/2014/main" id="{E9307F87-C113-898A-918D-8471DACD5FC0}"/>
              </a:ext>
            </a:extLst>
          </p:cNvPr>
          <p:cNvPicPr>
            <a:picLocks noChangeAspect="1"/>
          </p:cNvPicPr>
          <p:nvPr/>
        </p:nvPicPr>
        <p:blipFill rotWithShape="1">
          <a:blip r:embed="rId6"/>
          <a:srcRect l="27989" r="21387" b="11343"/>
          <a:stretch/>
        </p:blipFill>
        <p:spPr>
          <a:xfrm>
            <a:off x="211874" y="1940111"/>
            <a:ext cx="980432" cy="965341"/>
          </a:xfrm>
          <a:prstGeom prst="rect">
            <a:avLst/>
          </a:prstGeom>
          <a:ln w="25400" cap="sq">
            <a:solidFill>
              <a:srgbClr val="002060"/>
            </a:solidFill>
            <a:prstDash val="solid"/>
            <a:miter lim="800000"/>
          </a:ln>
          <a:effectLst/>
        </p:spPr>
      </p:pic>
      <p:pic>
        <p:nvPicPr>
          <p:cNvPr id="7" name="Picture 6">
            <a:extLst>
              <a:ext uri="{FF2B5EF4-FFF2-40B4-BE49-F238E27FC236}">
                <a16:creationId xmlns:a16="http://schemas.microsoft.com/office/drawing/2014/main" id="{4B8EF869-498A-851F-41C9-F54D012A194F}"/>
              </a:ext>
            </a:extLst>
          </p:cNvPr>
          <p:cNvPicPr>
            <a:picLocks noChangeAspect="1"/>
          </p:cNvPicPr>
          <p:nvPr/>
        </p:nvPicPr>
        <p:blipFill>
          <a:blip r:embed="rId7"/>
          <a:stretch>
            <a:fillRect/>
          </a:stretch>
        </p:blipFill>
        <p:spPr>
          <a:xfrm>
            <a:off x="1501850" y="1940111"/>
            <a:ext cx="980432" cy="980432"/>
          </a:xfrm>
          <a:prstGeom prst="rect">
            <a:avLst/>
          </a:prstGeom>
          <a:ln w="25400" cap="sq">
            <a:solidFill>
              <a:srgbClr val="002060"/>
            </a:solidFill>
            <a:prstDash val="solid"/>
            <a:miter lim="800000"/>
          </a:ln>
          <a:effectLst/>
        </p:spPr>
      </p:pic>
      <p:pic>
        <p:nvPicPr>
          <p:cNvPr id="8" name="Picture 7">
            <a:extLst>
              <a:ext uri="{FF2B5EF4-FFF2-40B4-BE49-F238E27FC236}">
                <a16:creationId xmlns:a16="http://schemas.microsoft.com/office/drawing/2014/main" id="{E44A6B83-D747-B6CB-3F87-44C97D773D58}"/>
              </a:ext>
            </a:extLst>
          </p:cNvPr>
          <p:cNvPicPr>
            <a:picLocks noChangeAspect="1"/>
          </p:cNvPicPr>
          <p:nvPr/>
        </p:nvPicPr>
        <p:blipFill>
          <a:blip r:embed="rId8"/>
          <a:stretch>
            <a:fillRect/>
          </a:stretch>
        </p:blipFill>
        <p:spPr>
          <a:xfrm>
            <a:off x="2787978" y="1940111"/>
            <a:ext cx="980432" cy="980432"/>
          </a:xfrm>
          <a:prstGeom prst="rect">
            <a:avLst/>
          </a:prstGeom>
          <a:ln w="25400" cap="sq">
            <a:solidFill>
              <a:srgbClr val="002060"/>
            </a:solidFill>
            <a:prstDash val="solid"/>
            <a:miter lim="800000"/>
          </a:ln>
          <a:effectLst/>
        </p:spPr>
      </p:pic>
      <p:sp>
        <p:nvSpPr>
          <p:cNvPr id="12" name="TextBox 11">
            <a:extLst>
              <a:ext uri="{FF2B5EF4-FFF2-40B4-BE49-F238E27FC236}">
                <a16:creationId xmlns:a16="http://schemas.microsoft.com/office/drawing/2014/main" id="{12A6959D-E112-ED10-11CF-816646E37E24}"/>
              </a:ext>
            </a:extLst>
          </p:cNvPr>
          <p:cNvSpPr txBox="1"/>
          <p:nvPr/>
        </p:nvSpPr>
        <p:spPr>
          <a:xfrm>
            <a:off x="66080" y="3002301"/>
            <a:ext cx="137631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Neue Light"/>
                <a:ea typeface="+mn-ea"/>
                <a:cs typeface="+mn-cs"/>
              </a:rPr>
              <a:t>Nevan </a:t>
            </a:r>
            <a:r>
              <a:rPr kumimoji="0" lang="en-US" sz="1400" b="1" i="0" u="none" strike="noStrike" kern="1200" cap="none" spc="0" normalizeH="0" baseline="0" noProof="0" err="1">
                <a:ln>
                  <a:noFill/>
                </a:ln>
                <a:solidFill>
                  <a:prstClr val="black"/>
                </a:solidFill>
                <a:effectLst/>
                <a:uLnTx/>
                <a:uFillTx/>
                <a:latin typeface="Helvetica Neue Light"/>
                <a:ea typeface="+mn-ea"/>
                <a:cs typeface="+mn-cs"/>
              </a:rPr>
              <a:t>Krogan</a:t>
            </a:r>
            <a:r>
              <a:rPr kumimoji="0" lang="en-US" sz="1400" b="1" i="0" u="none" strike="noStrike" kern="1200" cap="none" spc="0" normalizeH="0" baseline="0" noProof="0">
                <a:ln>
                  <a:noFill/>
                </a:ln>
                <a:solidFill>
                  <a:prstClr val="black"/>
                </a:solidFill>
                <a:effectLst/>
                <a:uLnTx/>
                <a:uFillTx/>
                <a:latin typeface="Helvetica Neue Ligh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Neue Light"/>
                <a:ea typeface="+mn-ea"/>
                <a:cs typeface="+mn-cs"/>
              </a:rPr>
              <a:t>PhD</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a:ea typeface="+mn-ea"/>
                <a:cs typeface="+mn-cs"/>
              </a:rPr>
              <a:t>UCSF Professor</a:t>
            </a:r>
          </a:p>
        </p:txBody>
      </p:sp>
      <p:sp>
        <p:nvSpPr>
          <p:cNvPr id="13" name="TextBox 12">
            <a:extLst>
              <a:ext uri="{FF2B5EF4-FFF2-40B4-BE49-F238E27FC236}">
                <a16:creationId xmlns:a16="http://schemas.microsoft.com/office/drawing/2014/main" id="{DE1A6717-0A0D-6689-433F-E8D2C51CBCBC}"/>
              </a:ext>
            </a:extLst>
          </p:cNvPr>
          <p:cNvSpPr txBox="1"/>
          <p:nvPr/>
        </p:nvSpPr>
        <p:spPr>
          <a:xfrm>
            <a:off x="1341556" y="3002301"/>
            <a:ext cx="155138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Neue Light" panose="02000403000000020004"/>
                <a:ea typeface="+mn-ea"/>
                <a:cs typeface="Helvetica" panose="020B0604020202020204" pitchFamily="34" charset="0"/>
              </a:rPr>
              <a:t>Sourav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err="1">
                <a:ln>
                  <a:noFill/>
                </a:ln>
                <a:solidFill>
                  <a:prstClr val="black"/>
                </a:solidFill>
                <a:effectLst/>
                <a:uLnTx/>
                <a:uFillTx/>
                <a:latin typeface="Helvetica Neue Light" panose="02000403000000020004"/>
                <a:ea typeface="+mn-ea"/>
                <a:cs typeface="Helvetica" panose="020B0604020202020204" pitchFamily="34" charset="0"/>
              </a:rPr>
              <a:t>Bandyopadhyah</a:t>
            </a:r>
            <a:r>
              <a:rPr kumimoji="0" lang="en-US" sz="1400" b="1" i="0" u="none" strike="noStrike" kern="1200" cap="none" spc="0" normalizeH="0" baseline="0" noProof="0">
                <a:ln>
                  <a:noFill/>
                </a:ln>
                <a:solidFill>
                  <a:prstClr val="black"/>
                </a:solidFill>
                <a:effectLst/>
                <a:uLnTx/>
                <a:uFillTx/>
                <a:latin typeface="Helvetica Neue Light" panose="02000403000000020004"/>
                <a:ea typeface="+mn-ea"/>
                <a:cs typeface="Helvetica"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Neue Light" panose="02000403000000020004"/>
                <a:ea typeface="+mn-ea"/>
                <a:cs typeface="Helvetica" panose="020B0604020202020204" pitchFamily="34" charset="0"/>
              </a:rPr>
              <a:t>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a:ea typeface="+mn-ea"/>
                <a:cs typeface="+mn-cs"/>
              </a:rPr>
              <a:t>UCSF Professor</a:t>
            </a:r>
          </a:p>
        </p:txBody>
      </p:sp>
      <p:sp>
        <p:nvSpPr>
          <p:cNvPr id="14" name="TextBox 13">
            <a:extLst>
              <a:ext uri="{FF2B5EF4-FFF2-40B4-BE49-F238E27FC236}">
                <a16:creationId xmlns:a16="http://schemas.microsoft.com/office/drawing/2014/main" id="{B2F9B34C-3A13-D077-6337-CA31D667DDBD}"/>
              </a:ext>
            </a:extLst>
          </p:cNvPr>
          <p:cNvSpPr txBox="1"/>
          <p:nvPr/>
        </p:nvSpPr>
        <p:spPr>
          <a:xfrm>
            <a:off x="2729878" y="3026236"/>
            <a:ext cx="139225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Neue Light"/>
                <a:ea typeface="+mn-ea"/>
                <a:cs typeface="+mn-cs"/>
              </a:rPr>
              <a:t>Natalia Jura,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Neue Light"/>
                <a:ea typeface="+mn-ea"/>
                <a:cs typeface="+mn-cs"/>
              </a:rPr>
              <a:t>PhD</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a:ea typeface="+mn-ea"/>
                <a:cs typeface="+mn-cs"/>
              </a:rPr>
              <a:t>UCSF Professor</a:t>
            </a:r>
          </a:p>
        </p:txBody>
      </p:sp>
      <p:sp>
        <p:nvSpPr>
          <p:cNvPr id="98" name="Google Shape;98;p1"/>
          <p:cNvSpPr txBox="1"/>
          <p:nvPr/>
        </p:nvSpPr>
        <p:spPr>
          <a:xfrm>
            <a:off x="5539600" y="3478170"/>
            <a:ext cx="6449730" cy="261606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SOLUTION:</a:t>
            </a:r>
            <a:r>
              <a:rPr kumimoji="0" lang="en-US" sz="20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a:t>
            </a:r>
            <a:endParaRPr kumimoji="0" sz="2000" b="0" i="0" u="none" strike="noStrike" kern="1200" cap="none" spc="0" normalizeH="0" baseline="0" noProof="0">
              <a:ln>
                <a:noFill/>
              </a:ln>
              <a:solidFill>
                <a:prstClr val="black"/>
              </a:solidFill>
              <a:effectLst/>
              <a:uLnTx/>
              <a:uFillTx/>
              <a:latin typeface="Aptos" panose="021100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Combining multimodal data from several advanced technologies: from disease associated genes to causative protein networks and convergent biological pathways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Discovering new high-confidence actionable therapeutic oncology targets and integrating AI for novel therapeutic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      discovery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3 ongoing programs, including a development candidate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endParaRPr>
          </a:p>
        </p:txBody>
      </p:sp>
      <p:pic>
        <p:nvPicPr>
          <p:cNvPr id="6" name="Picture 5">
            <a:extLst>
              <a:ext uri="{FF2B5EF4-FFF2-40B4-BE49-F238E27FC236}">
                <a16:creationId xmlns:a16="http://schemas.microsoft.com/office/drawing/2014/main" id="{81549E4C-A5AA-FCD6-859D-062AFF66A544}"/>
              </a:ext>
            </a:extLst>
          </p:cNvPr>
          <p:cNvPicPr>
            <a:picLocks noChangeAspect="1"/>
          </p:cNvPicPr>
          <p:nvPr/>
        </p:nvPicPr>
        <p:blipFill rotWithShape="1">
          <a:blip r:embed="rId9"/>
          <a:srcRect b="6939"/>
          <a:stretch/>
        </p:blipFill>
        <p:spPr>
          <a:xfrm>
            <a:off x="4121627" y="1940111"/>
            <a:ext cx="988992" cy="964603"/>
          </a:xfrm>
          <a:prstGeom prst="rect">
            <a:avLst/>
          </a:prstGeom>
          <a:ln w="25400" cap="sq">
            <a:solidFill>
              <a:srgbClr val="002060"/>
            </a:solidFill>
            <a:prstDash val="solid"/>
            <a:miter lim="800000"/>
          </a:ln>
          <a:effectLst/>
        </p:spPr>
      </p:pic>
      <p:sp>
        <p:nvSpPr>
          <p:cNvPr id="18" name="TextBox 17">
            <a:extLst>
              <a:ext uri="{FF2B5EF4-FFF2-40B4-BE49-F238E27FC236}">
                <a16:creationId xmlns:a16="http://schemas.microsoft.com/office/drawing/2014/main" id="{7EC11EA0-5187-F3A4-EB6F-D1C20278CF5C}"/>
              </a:ext>
            </a:extLst>
          </p:cNvPr>
          <p:cNvSpPr txBox="1"/>
          <p:nvPr/>
        </p:nvSpPr>
        <p:spPr>
          <a:xfrm>
            <a:off x="3987257" y="3012008"/>
            <a:ext cx="145658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ysClr val="windowText" lastClr="000000"/>
                </a:solidFill>
                <a:effectLst/>
                <a:uLnTx/>
                <a:uFillTx/>
                <a:latin typeface="Helvetica Neue Light" panose="02000403000000020004"/>
                <a:ea typeface="+mn-ea"/>
                <a:cs typeface="Arial Narrow"/>
              </a:rPr>
              <a:t>Kevan Shokat,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ysClr val="windowText" lastClr="000000"/>
                </a:solidFill>
                <a:effectLst/>
                <a:uLnTx/>
                <a:uFillTx/>
                <a:latin typeface="Helvetica Neue Light" panose="02000403000000020004"/>
                <a:ea typeface="+mn-ea"/>
                <a:cs typeface="Arial Narrow"/>
              </a:rPr>
              <a:t>PhD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ysClr val="windowText" lastClr="000000"/>
                </a:solidFill>
                <a:effectLst/>
                <a:uLnTx/>
                <a:uFillTx/>
                <a:latin typeface="Helvetica Neue Light" panose="02000403000000020004"/>
                <a:ea typeface="+mn-ea"/>
                <a:cs typeface="Arial Narrow"/>
              </a:rPr>
              <a:t>UCSF Professor</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 name="TextBox 14">
            <a:extLst>
              <a:ext uri="{FF2B5EF4-FFF2-40B4-BE49-F238E27FC236}">
                <a16:creationId xmlns:a16="http://schemas.microsoft.com/office/drawing/2014/main" id="{02D88721-8B99-8332-F7D8-19F384F838FF}"/>
              </a:ext>
            </a:extLst>
          </p:cNvPr>
          <p:cNvSpPr txBox="1"/>
          <p:nvPr/>
        </p:nvSpPr>
        <p:spPr>
          <a:xfrm>
            <a:off x="10276689" y="617791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grpSp>
        <p:nvGrpSpPr>
          <p:cNvPr id="21" name="Group 20">
            <a:extLst>
              <a:ext uri="{FF2B5EF4-FFF2-40B4-BE49-F238E27FC236}">
                <a16:creationId xmlns:a16="http://schemas.microsoft.com/office/drawing/2014/main" id="{075917FB-C164-2C7E-9CB3-3353BB9D7643}"/>
              </a:ext>
            </a:extLst>
          </p:cNvPr>
          <p:cNvGrpSpPr/>
          <p:nvPr/>
        </p:nvGrpSpPr>
        <p:grpSpPr>
          <a:xfrm>
            <a:off x="66080" y="62206"/>
            <a:ext cx="2415597" cy="1063684"/>
            <a:chOff x="-2729162" y="1841029"/>
            <a:chExt cx="2415597" cy="1063684"/>
          </a:xfrm>
        </p:grpSpPr>
        <p:sp>
          <p:nvSpPr>
            <p:cNvPr id="19" name="Rectangle 18">
              <a:extLst>
                <a:ext uri="{FF2B5EF4-FFF2-40B4-BE49-F238E27FC236}">
                  <a16:creationId xmlns:a16="http://schemas.microsoft.com/office/drawing/2014/main" id="{E6DBC2D6-2B84-4A64-BD99-2A8DC01B16BF}"/>
                </a:ext>
              </a:extLst>
            </p:cNvPr>
            <p:cNvSpPr/>
            <p:nvPr/>
          </p:nvSpPr>
          <p:spPr>
            <a:xfrm>
              <a:off x="-2634565" y="1841029"/>
              <a:ext cx="2226405" cy="1063684"/>
            </a:xfrm>
            <a:prstGeom prst="rect">
              <a:avLst/>
            </a:prstGeom>
            <a:solidFill>
              <a:schemeClr val="bg1"/>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a:extLst>
                <a:ext uri="{FF2B5EF4-FFF2-40B4-BE49-F238E27FC236}">
                  <a16:creationId xmlns:a16="http://schemas.microsoft.com/office/drawing/2014/main" id="{B804E865-860C-93E2-34C5-0454E9F05302}"/>
                </a:ext>
              </a:extLst>
            </p:cNvPr>
            <p:cNvPicPr>
              <a:picLocks noChangeAspect="1"/>
            </p:cNvPicPr>
            <p:nvPr/>
          </p:nvPicPr>
          <p:blipFill rotWithShape="1">
            <a:blip r:embed="rId10"/>
            <a:srcRect t="8616" b="7021"/>
            <a:stretch/>
          </p:blipFill>
          <p:spPr>
            <a:xfrm>
              <a:off x="-2729162" y="1841029"/>
              <a:ext cx="2415597" cy="1063684"/>
            </a:xfrm>
            <a:prstGeom prst="rect">
              <a:avLst/>
            </a:prstGeom>
          </p:spPr>
        </p:pic>
      </p:grpSp>
      <p:cxnSp>
        <p:nvCxnSpPr>
          <p:cNvPr id="22" name="Straight Connector 21">
            <a:extLst>
              <a:ext uri="{FF2B5EF4-FFF2-40B4-BE49-F238E27FC236}">
                <a16:creationId xmlns:a16="http://schemas.microsoft.com/office/drawing/2014/main" id="{B5988290-216E-8679-8CBB-59FAF6735ECE}"/>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170EF-E92E-875A-F40B-6A7ED248AFF2}"/>
            </a:ext>
          </a:extLst>
        </p:cNvPr>
        <p:cNvGrpSpPr/>
        <p:nvPr/>
      </p:nvGrpSpPr>
      <p:grpSpPr>
        <a:xfrm>
          <a:off x="0" y="0"/>
          <a:ext cx="0" cy="0"/>
          <a:chOff x="0" y="0"/>
          <a:chExt cx="0" cy="0"/>
        </a:xfrm>
      </p:grpSpPr>
      <p:sp>
        <p:nvSpPr>
          <p:cNvPr id="30" name="Google Shape;89;p1">
            <a:extLst>
              <a:ext uri="{FF2B5EF4-FFF2-40B4-BE49-F238E27FC236}">
                <a16:creationId xmlns:a16="http://schemas.microsoft.com/office/drawing/2014/main" id="{4C884447-DCA5-2296-255D-5F5EA79A53ED}"/>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 name="TextBox 1">
            <a:extLst>
              <a:ext uri="{FF2B5EF4-FFF2-40B4-BE49-F238E27FC236}">
                <a16:creationId xmlns:a16="http://schemas.microsoft.com/office/drawing/2014/main" id="{3468B6B7-A045-2B9D-6353-97C8D5A2EDDF}"/>
              </a:ext>
            </a:extLst>
          </p:cNvPr>
          <p:cNvSpPr txBox="1"/>
          <p:nvPr/>
        </p:nvSpPr>
        <p:spPr>
          <a:xfrm>
            <a:off x="6028841" y="1859797"/>
            <a:ext cx="18473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9" name="TextBox 8">
            <a:extLst>
              <a:ext uri="{FF2B5EF4-FFF2-40B4-BE49-F238E27FC236}">
                <a16:creationId xmlns:a16="http://schemas.microsoft.com/office/drawing/2014/main" id="{8A8A2A04-00F9-EB1C-11EF-82B5451FD9E2}"/>
              </a:ext>
            </a:extLst>
          </p:cNvPr>
          <p:cNvSpPr txBox="1"/>
          <p:nvPr/>
        </p:nvSpPr>
        <p:spPr>
          <a:xfrm>
            <a:off x="5865241" y="1295169"/>
            <a:ext cx="6228117" cy="54476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DISEASE/INDICATION: </a:t>
            </a:r>
            <a:r>
              <a:rPr kumimoji="0" lang="en-US" sz="14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Acute Myeloid Leukemia (AML) and solid tumors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UNMET NEED: </a:t>
            </a:r>
            <a:r>
              <a:rPr kumimoji="0" lang="en-US" sz="14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There </a:t>
            </a:r>
            <a:r>
              <a:rPr kumimoji="0" lang="en-US" sz="1400" b="0" i="0" u="none" strike="noStrike" kern="0" cap="none" spc="0" normalizeH="0" baseline="0" noProof="0" dirty="0">
                <a:ln>
                  <a:noFill/>
                </a:ln>
                <a:solidFill>
                  <a:prstClr val="black"/>
                </a:solidFill>
                <a:effectLst/>
                <a:uLnTx/>
                <a:uFillTx/>
                <a:latin typeface="Helvetica Neue Light" panose="02000403000000020004"/>
                <a:ea typeface="+mn-ea"/>
                <a:cs typeface="+mn-cs"/>
              </a:rPr>
              <a:t>is a lack of immunotherapy targets that are highly cancer-specific (i.e. not also expressed on normal tissues) resulting in significant toxicity and disappointing clinical efficacy.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Helvetica Neue Light" panose="02000403000000020004"/>
                <a:ea typeface="+mn-ea"/>
                <a:cs typeface="+mn-cs"/>
              </a:rPr>
              <a:t>PRODUCT: </a:t>
            </a:r>
            <a:r>
              <a:rPr kumimoji="0" lang="en-US" sz="1600" b="0" i="0" u="none" strike="noStrike" kern="0" cap="none" spc="0" normalizeH="0" baseline="0" noProof="0" dirty="0">
                <a:ln>
                  <a:noFill/>
                </a:ln>
                <a:solidFill>
                  <a:prstClr val="black"/>
                </a:solidFill>
                <a:effectLst/>
                <a:uLnTx/>
                <a:uFillTx/>
                <a:latin typeface="Helvetica Neue Light" panose="02000403000000020004"/>
                <a:ea typeface="+mn-ea"/>
                <a:cs typeface="+mn-cs"/>
              </a:rPr>
              <a:t>P</a:t>
            </a:r>
            <a:r>
              <a:rPr kumimoji="0" lang="en-US" sz="1400" b="0" i="0" u="none" strike="noStrike" kern="0" cap="none" spc="0" normalizeH="0" baseline="0" noProof="0" dirty="0">
                <a:ln>
                  <a:noFill/>
                </a:ln>
                <a:solidFill>
                  <a:prstClr val="black"/>
                </a:solidFill>
                <a:effectLst/>
                <a:uLnTx/>
                <a:uFillTx/>
                <a:latin typeface="Helvetica Neue Light" panose="02000403000000020004"/>
                <a:ea typeface="Calibri" panose="020F0502020204030204" pitchFamily="34" charset="0"/>
                <a:cs typeface="Calibri" panose="020F0502020204030204" pitchFamily="34" charset="0"/>
              </a:rPr>
              <a:t>roteomic platform for novel immunotherapeutic target discovery in AML and solid tumors, based on tumor-specific </a:t>
            </a:r>
            <a:r>
              <a:rPr kumimoji="0" lang="en-US" sz="1400" b="0" i="0" u="none" strike="noStrike" kern="0" cap="none" spc="0" normalizeH="0" baseline="0" noProof="0" dirty="0" err="1">
                <a:ln>
                  <a:noFill/>
                </a:ln>
                <a:solidFill>
                  <a:prstClr val="black"/>
                </a:solidFill>
                <a:effectLst/>
                <a:uLnTx/>
                <a:uFillTx/>
                <a:latin typeface="Helvetica Neue Light" panose="02000403000000020004"/>
                <a:ea typeface="Calibri" panose="020F0502020204030204" pitchFamily="34" charset="0"/>
                <a:cs typeface="Calibri" panose="020F0502020204030204" pitchFamily="34" charset="0"/>
              </a:rPr>
              <a:t>proteoform</a:t>
            </a:r>
            <a:r>
              <a:rPr kumimoji="0" lang="en-US" sz="1400" b="0" i="0" u="none" strike="noStrike" kern="0" cap="none" spc="0" normalizeH="0" baseline="0" noProof="0" dirty="0">
                <a:ln>
                  <a:noFill/>
                </a:ln>
                <a:solidFill>
                  <a:prstClr val="black"/>
                </a:solidFill>
                <a:effectLst/>
                <a:uLnTx/>
                <a:uFillTx/>
                <a:latin typeface="Helvetica Neue Light" panose="02000403000000020004"/>
                <a:ea typeface="Calibri" panose="020F0502020204030204" pitchFamily="34" charset="0"/>
                <a:cs typeface="Calibri" panose="020F0502020204030204" pitchFamily="34" charset="0"/>
              </a:rPr>
              <a:t> identification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Helvetica Neue Light" panose="02000403000000020004"/>
                <a:ea typeface="Calibri" panose="020F0502020204030204" pitchFamily="34" charset="0"/>
                <a:cs typeface="Calibri" panose="020F0502020204030204" pitchFamily="34" charset="0"/>
              </a:rPr>
              <a:t>Best-in-Class </a:t>
            </a:r>
            <a:r>
              <a:rPr kumimoji="0" lang="en-US" sz="1400" b="0" i="0" u="none" strike="noStrike" kern="0" cap="none" spc="0" normalizeH="0" baseline="0" noProof="0" dirty="0" err="1">
                <a:ln>
                  <a:noFill/>
                </a:ln>
                <a:solidFill>
                  <a:prstClr val="black"/>
                </a:solidFill>
                <a:effectLst/>
                <a:uLnTx/>
                <a:uFillTx/>
                <a:latin typeface="Helvetica Neue Light" panose="02000403000000020004"/>
                <a:ea typeface="Calibri" panose="020F0502020204030204" pitchFamily="34" charset="0"/>
                <a:cs typeface="Calibri" panose="020F0502020204030204" pitchFamily="34" charset="0"/>
              </a:rPr>
              <a:t>Radioimmunotherapeutic</a:t>
            </a:r>
            <a:r>
              <a:rPr kumimoji="0" lang="en-US" sz="1400" b="0" i="0" u="none" strike="noStrike" kern="0" cap="none" spc="0" normalizeH="0" baseline="0" noProof="0" dirty="0">
                <a:ln>
                  <a:noFill/>
                </a:ln>
                <a:solidFill>
                  <a:prstClr val="black"/>
                </a:solidFill>
                <a:effectLst/>
                <a:uLnTx/>
                <a:uFillTx/>
                <a:latin typeface="Helvetica Neue Light" panose="02000403000000020004"/>
                <a:ea typeface="Calibri" panose="020F0502020204030204" pitchFamily="34" charset="0"/>
                <a:cs typeface="Calibri" panose="020F0502020204030204" pitchFamily="34" charset="0"/>
              </a:rPr>
              <a:t> for treatment of AML</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Helvetica Neue Light" panose="02000403000000020004"/>
                <a:ea typeface="Calibri" panose="020F0502020204030204" pitchFamily="34" charset="0"/>
                <a:cs typeface="Calibri" panose="020F0502020204030204" pitchFamily="34" charset="0"/>
              </a:rPr>
              <a:t>active </a:t>
            </a:r>
            <a:r>
              <a:rPr kumimoji="0" lang="en-US" sz="1200" b="0" i="0" u="none" strike="noStrike" kern="0" cap="none" spc="0" normalizeH="0" baseline="0" noProof="0" dirty="0">
                <a:ln>
                  <a:noFill/>
                </a:ln>
                <a:solidFill>
                  <a:prstClr val="black"/>
                </a:solidFill>
                <a:effectLst/>
                <a:uLnTx/>
                <a:uFillTx/>
                <a:latin typeface="Helvetica Neue Light" panose="02000403000000020004"/>
                <a:ea typeface="+mn-ea"/>
                <a:cs typeface="+mn-cs"/>
              </a:rPr>
              <a:t>Integrin </a:t>
            </a:r>
            <a:r>
              <a:rPr kumimoji="0" lang="el-GR" sz="1200" b="0" i="0" u="none" strike="noStrike" kern="0" cap="none" spc="0" normalizeH="0" baseline="0" noProof="0" dirty="0">
                <a:ln>
                  <a:noFill/>
                </a:ln>
                <a:solidFill>
                  <a:prstClr val="black"/>
                </a:solidFill>
                <a:effectLst/>
                <a:uLnTx/>
                <a:uFillTx/>
                <a:latin typeface="Helvetica Neue Light" panose="02000403000000020004"/>
                <a:ea typeface="+mn-ea"/>
                <a:cs typeface="+mn-cs"/>
              </a:rPr>
              <a:t>β2</a:t>
            </a:r>
            <a:r>
              <a:rPr kumimoji="0" lang="en-US" sz="1200" b="0" i="0" u="none" strike="noStrike" kern="0" cap="none" spc="0" normalizeH="0" baseline="0" noProof="0" dirty="0">
                <a:ln>
                  <a:noFill/>
                </a:ln>
                <a:solidFill>
                  <a:prstClr val="black"/>
                </a:solidFill>
                <a:effectLst/>
                <a:uLnTx/>
                <a:uFillTx/>
                <a:latin typeface="Helvetica Neue Light" panose="02000403000000020004"/>
                <a:ea typeface="+mn-ea"/>
                <a:cs typeface="+mn-cs"/>
              </a:rPr>
              <a:t>-specific </a:t>
            </a:r>
            <a:r>
              <a:rPr kumimoji="0" lang="en-US" sz="1200" b="0" i="0" u="none" strike="noStrike" kern="0" cap="none" spc="0" normalizeH="0" baseline="0" noProof="0" dirty="0" err="1">
                <a:ln>
                  <a:noFill/>
                </a:ln>
                <a:solidFill>
                  <a:prstClr val="black"/>
                </a:solidFill>
                <a:effectLst/>
                <a:uLnTx/>
                <a:uFillTx/>
                <a:latin typeface="Helvetica Neue Light" panose="02000403000000020004"/>
                <a:ea typeface="+mn-ea"/>
                <a:cs typeface="+mn-cs"/>
              </a:rPr>
              <a:t>antibody+proprietary</a:t>
            </a:r>
            <a:r>
              <a:rPr kumimoji="0" lang="en-US" sz="1200" b="0" i="0" u="none" strike="noStrike" kern="0" cap="none" spc="0" normalizeH="0" baseline="0" noProof="0" dirty="0">
                <a:ln>
                  <a:noFill/>
                </a:ln>
                <a:solidFill>
                  <a:prstClr val="black"/>
                </a:solidFill>
                <a:effectLst/>
                <a:uLnTx/>
                <a:uFillTx/>
                <a:latin typeface="Helvetica Neue Light" panose="02000403000000020004"/>
                <a:ea typeface="+mn-ea"/>
                <a:cs typeface="+mn-cs"/>
              </a:rPr>
              <a:t> linker and chelator technology</a:t>
            </a:r>
            <a:endParaRPr kumimoji="0" lang="en-US" sz="1200" b="0" i="0" u="none" strike="noStrike" kern="0" cap="none" spc="0" normalizeH="0" baseline="0" noProof="0" dirty="0">
              <a:ln>
                <a:noFill/>
              </a:ln>
              <a:solidFill>
                <a:prstClr val="black"/>
              </a:solidFill>
              <a:effectLst/>
              <a:uLnTx/>
              <a:uFillTx/>
              <a:latin typeface="Helvetica Neue Light" panose="02000403000000020004"/>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Helvetica Neue Light" panose="02000403000000020004"/>
                <a:ea typeface="Calibri" panose="020F0502020204030204" pitchFamily="34" charset="0"/>
                <a:cs typeface="Calibri" panose="020F0502020204030204" pitchFamily="34" charset="0"/>
              </a:rPr>
              <a:t>Discovery program in colorectal  and prostate cancers ongoing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a:ln>
                <a:noFill/>
              </a:ln>
              <a:solidFill>
                <a:prstClr val="black"/>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Helvetica Neue Light" panose="02000403000000020004"/>
                <a:ea typeface="+mn-ea"/>
                <a:cs typeface="+mn-cs"/>
              </a:rPr>
              <a:t>COMPETITIVE ADVANTAGE:</a:t>
            </a:r>
            <a:endParaRPr kumimoji="0" lang="en-US" sz="1400" b="0" i="0" u="none" strike="noStrike" kern="0" cap="none" spc="0" normalizeH="0" baseline="0" noProof="0" dirty="0">
              <a:ln>
                <a:noFill/>
              </a:ln>
              <a:solidFill>
                <a:prstClr val="black"/>
              </a:solidFill>
              <a:effectLst/>
              <a:uLnTx/>
              <a:uFillTx/>
              <a:latin typeface="Verdana Pro Semibold" panose="020B070403050404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3200" b="0">
                <a:latin typeface="Avenir Heavy"/>
                <a:ea typeface="Avenir Heavy"/>
                <a:cs typeface="Avenir Heavy"/>
                <a:sym typeface="Avenir Heavy"/>
              </a:defRPr>
            </a:pPr>
            <a:r>
              <a:rPr kumimoji="0" lang="en-US" sz="1400" b="0" i="0" u="none" strike="noStrike" kern="0" cap="none" spc="0" normalizeH="0" baseline="0" noProof="0" dirty="0">
                <a:ln>
                  <a:noFill/>
                </a:ln>
                <a:solidFill>
                  <a:prstClr val="black"/>
                </a:solidFill>
                <a:effectLst/>
                <a:uLnTx/>
                <a:uFillTx/>
                <a:latin typeface="Helvetica Neue Light" panose="02000403000000020004"/>
                <a:sym typeface="Avenir Heavy"/>
              </a:rPr>
              <a:t>Seen can develop precise, effective therapies targeting specific protein features to eradicate cancer. Seen uncovers antigens invisible to other discovery methods.</a:t>
            </a:r>
          </a:p>
          <a:p>
            <a:pPr marL="0" marR="0" lvl="0" indent="0" algn="l" defTabSz="914400" rtl="0" eaLnBrk="1" fontAlgn="auto" latinLnBrk="0" hangingPunct="1">
              <a:lnSpc>
                <a:spcPct val="100000"/>
              </a:lnSpc>
              <a:spcBef>
                <a:spcPts val="0"/>
              </a:spcBef>
              <a:spcAft>
                <a:spcPts val="0"/>
              </a:spcAft>
              <a:buClrTx/>
              <a:buSzTx/>
              <a:buFontTx/>
              <a:buNone/>
              <a:tabLst/>
              <a:defRPr sz="3200" b="0">
                <a:latin typeface="Avenir Heavy"/>
                <a:ea typeface="Avenir Heavy"/>
                <a:cs typeface="Avenir Heavy"/>
                <a:sym typeface="Avenir Heavy"/>
              </a:defRPr>
            </a:pPr>
            <a:endParaRPr kumimoji="0" lang="en-US" sz="1200" b="1" i="0" u="none" strike="noStrike" kern="0" cap="none" spc="0" normalizeH="0" baseline="0" noProof="0" dirty="0">
              <a:ln>
                <a:noFill/>
              </a:ln>
              <a:solidFill>
                <a:prstClr val="black"/>
              </a:solidFill>
              <a:effectLst/>
              <a:uLnTx/>
              <a:uFillTx/>
              <a:latin typeface="Helvetica Neue Light" panose="02000403000000020004"/>
              <a:sym typeface="Avenir Heavy"/>
            </a:endParaRPr>
          </a:p>
          <a:p>
            <a:pPr marL="0" marR="0" lvl="0" indent="0" algn="l" defTabSz="914400" rtl="0" eaLnBrk="1" fontAlgn="auto" latinLnBrk="0" hangingPunct="1">
              <a:lnSpc>
                <a:spcPct val="100000"/>
              </a:lnSpc>
              <a:spcBef>
                <a:spcPts val="0"/>
              </a:spcBef>
              <a:spcAft>
                <a:spcPts val="0"/>
              </a:spcAft>
              <a:buClrTx/>
              <a:buSzTx/>
              <a:buFontTx/>
              <a:buNone/>
              <a:tabLst/>
              <a:defRPr sz="3200" b="0">
                <a:latin typeface="Avenir Heavy"/>
                <a:ea typeface="Avenir Heavy"/>
                <a:cs typeface="Avenir Heavy"/>
                <a:sym typeface="Avenir Heavy"/>
              </a:defRPr>
            </a:pPr>
            <a:r>
              <a:rPr kumimoji="0" lang="en-US" sz="1600" b="1" i="0" u="none" strike="noStrike" kern="0" cap="none" spc="0" normalizeH="0" baseline="0" noProof="0" dirty="0">
                <a:ln>
                  <a:noFill/>
                </a:ln>
                <a:solidFill>
                  <a:prstClr val="black"/>
                </a:solidFill>
                <a:effectLst/>
                <a:uLnTx/>
                <a:uFillTx/>
                <a:latin typeface="Helvetica Neue Light" panose="02000403000000020004"/>
                <a:sym typeface="Avenir Heavy"/>
              </a:rPr>
              <a:t>DATA:</a:t>
            </a:r>
            <a:r>
              <a:rPr kumimoji="0" lang="en-US" sz="1600" b="0" i="0" u="none" strike="noStrike" kern="0" cap="none" spc="0" normalizeH="0" baseline="0" noProof="0" dirty="0">
                <a:ln>
                  <a:noFill/>
                </a:ln>
                <a:solidFill>
                  <a:prstClr val="black"/>
                </a:solidFill>
                <a:effectLst/>
                <a:uLnTx/>
                <a:uFillTx/>
                <a:latin typeface="Helvetica Neue Light" panose="02000403000000020004"/>
                <a:sym typeface="Avenir Heavy"/>
              </a:rPr>
              <a:t>  </a:t>
            </a:r>
            <a:r>
              <a:rPr kumimoji="0" lang="en-US" sz="1400" b="0" i="0" u="none" strike="noStrike" kern="0" cap="none" spc="0" normalizeH="0" baseline="0" noProof="0" dirty="0">
                <a:ln>
                  <a:noFill/>
                </a:ln>
                <a:solidFill>
                  <a:prstClr val="black"/>
                </a:solidFill>
                <a:effectLst/>
                <a:uLnTx/>
                <a:uFillTx/>
                <a:latin typeface="Helvetica Neue Light" panose="02000403000000020004"/>
                <a:ea typeface="Arial"/>
                <a:cs typeface="Arial"/>
                <a:sym typeface="Arial"/>
              </a:rPr>
              <a:t>Anti-active Integrin</a:t>
            </a:r>
            <a:r>
              <a:rPr kumimoji="0" lang="el-GR" sz="1400" b="0" i="0" u="none" strike="noStrike" kern="0" cap="none" spc="0" normalizeH="0" baseline="0" noProof="0" dirty="0">
                <a:ln>
                  <a:noFill/>
                </a:ln>
                <a:solidFill>
                  <a:prstClr val="black"/>
                </a:solidFill>
                <a:effectLst/>
                <a:uLnTx/>
                <a:uFillTx/>
                <a:latin typeface="Helvetica Neue Light" panose="02000403000000020004"/>
                <a:ea typeface="Arial"/>
                <a:cs typeface="Arial"/>
                <a:sym typeface="Arial"/>
              </a:rPr>
              <a:t>β2 </a:t>
            </a:r>
            <a:r>
              <a:rPr kumimoji="0" lang="en-US" sz="1400" b="0" i="0" u="none" strike="noStrike" kern="0" cap="none" spc="0" normalizeH="0" baseline="0" noProof="0" dirty="0">
                <a:ln>
                  <a:noFill/>
                </a:ln>
                <a:solidFill>
                  <a:prstClr val="black"/>
                </a:solidFill>
                <a:effectLst/>
                <a:uLnTx/>
                <a:uFillTx/>
                <a:latin typeface="Helvetica Neue Light" panose="02000403000000020004"/>
                <a:ea typeface="Arial"/>
                <a:cs typeface="Arial"/>
                <a:sym typeface="Arial"/>
              </a:rPr>
              <a:t>CAR-T cytotoxicity is highly specific for AML while not toxic to normal </a:t>
            </a:r>
            <a:r>
              <a:rPr kumimoji="0" lang="en-US" sz="1400" b="0" i="0" u="none" strike="noStrike" kern="0" cap="none" spc="0" normalizeH="0" baseline="0" noProof="0" dirty="0" err="1">
                <a:ln>
                  <a:noFill/>
                </a:ln>
                <a:solidFill>
                  <a:prstClr val="black"/>
                </a:solidFill>
                <a:effectLst/>
                <a:uLnTx/>
                <a:uFillTx/>
                <a:latin typeface="Helvetica Neue Light" panose="02000403000000020004"/>
                <a:ea typeface="Arial"/>
                <a:cs typeface="Arial"/>
                <a:sym typeface="Arial"/>
              </a:rPr>
              <a:t>hematopoieitic</a:t>
            </a:r>
            <a:r>
              <a:rPr kumimoji="0" lang="en-US" sz="1400" b="0" i="0" u="none" strike="noStrike" kern="0" cap="none" spc="0" normalizeH="0" baseline="0" noProof="0" dirty="0">
                <a:ln>
                  <a:noFill/>
                </a:ln>
                <a:solidFill>
                  <a:prstClr val="black"/>
                </a:solidFill>
                <a:effectLst/>
                <a:uLnTx/>
                <a:uFillTx/>
                <a:latin typeface="Helvetica Neue Light" panose="02000403000000020004"/>
                <a:ea typeface="Arial"/>
                <a:cs typeface="Arial"/>
                <a:sym typeface="Arial"/>
              </a:rPr>
              <a:t> cells, both </a:t>
            </a:r>
            <a:r>
              <a:rPr kumimoji="0" lang="en-US" sz="1400" b="0" i="1" u="none" strike="noStrike" kern="0" cap="none" spc="0" normalizeH="0" baseline="0" noProof="0" dirty="0">
                <a:ln>
                  <a:noFill/>
                </a:ln>
                <a:solidFill>
                  <a:prstClr val="black"/>
                </a:solidFill>
                <a:effectLst/>
                <a:uLnTx/>
                <a:uFillTx/>
                <a:latin typeface="Helvetica Neue Light" panose="02000403000000020004"/>
                <a:ea typeface="Arial"/>
                <a:cs typeface="Arial"/>
                <a:sym typeface="Arial"/>
              </a:rPr>
              <a:t>in vitro </a:t>
            </a:r>
            <a:r>
              <a:rPr kumimoji="0" lang="en-US" sz="1400" b="0" i="0" u="none" strike="noStrike" kern="0" cap="none" spc="0" normalizeH="0" baseline="0" noProof="0" dirty="0">
                <a:ln>
                  <a:noFill/>
                </a:ln>
                <a:solidFill>
                  <a:prstClr val="black"/>
                </a:solidFill>
                <a:effectLst/>
                <a:uLnTx/>
                <a:uFillTx/>
                <a:latin typeface="Helvetica Neue Light" panose="02000403000000020004"/>
                <a:ea typeface="Arial"/>
                <a:cs typeface="Arial"/>
                <a:sym typeface="Arial"/>
              </a:rPr>
              <a:t>and </a:t>
            </a:r>
            <a:r>
              <a:rPr kumimoji="0" lang="en-US" sz="1400" b="0" i="1" u="none" strike="noStrike" kern="0" cap="none" spc="0" normalizeH="0" baseline="0" noProof="0" dirty="0">
                <a:ln>
                  <a:noFill/>
                </a:ln>
                <a:solidFill>
                  <a:prstClr val="black"/>
                </a:solidFill>
                <a:effectLst/>
                <a:uLnTx/>
                <a:uFillTx/>
                <a:latin typeface="Helvetica Neue Light" panose="02000403000000020004"/>
                <a:ea typeface="Arial"/>
                <a:cs typeface="Arial"/>
                <a:sym typeface="Arial"/>
              </a:rPr>
              <a:t>in vivo</a:t>
            </a:r>
            <a:r>
              <a:rPr kumimoji="0" lang="en-US" sz="1400" b="0" i="0" u="none" strike="noStrike" kern="0" cap="none" spc="0" normalizeH="0" baseline="0" noProof="0" dirty="0">
                <a:ln>
                  <a:noFill/>
                </a:ln>
                <a:solidFill>
                  <a:prstClr val="black"/>
                </a:solidFill>
                <a:effectLst/>
                <a:uLnTx/>
                <a:uFillTx/>
                <a:latin typeface="Helvetica Neue Light" panose="02000403000000020004"/>
                <a:ea typeface="Arial"/>
                <a:cs typeface="Arial"/>
                <a:sym typeface="Arial"/>
              </a:rPr>
              <a:t>, unlike other leading AML CAR-T targets (</a:t>
            </a:r>
            <a:r>
              <a:rPr kumimoji="0" lang="en-US" sz="1400" b="0" i="1" u="none" strike="noStrike" kern="0" cap="none" spc="0" normalizeH="0" baseline="0" noProof="0" dirty="0">
                <a:ln>
                  <a:noFill/>
                </a:ln>
                <a:solidFill>
                  <a:prstClr val="black"/>
                </a:solidFill>
                <a:effectLst/>
                <a:uLnTx/>
                <a:uFillTx/>
                <a:latin typeface="Helvetica Neue Light" panose="02000403000000020004"/>
                <a:ea typeface="Arial"/>
                <a:cs typeface="Arial"/>
                <a:sym typeface="Arial"/>
              </a:rPr>
              <a:t>Nature Cancer, </a:t>
            </a:r>
            <a:r>
              <a:rPr kumimoji="0" lang="en-US" sz="1400" b="0" i="0" u="none" strike="noStrike" kern="0" cap="none" spc="0" normalizeH="0" baseline="0" noProof="0" dirty="0">
                <a:ln>
                  <a:noFill/>
                </a:ln>
                <a:solidFill>
                  <a:prstClr val="black"/>
                </a:solidFill>
                <a:effectLst/>
                <a:uLnTx/>
                <a:uFillTx/>
                <a:latin typeface="Helvetica Neue Light" panose="02000403000000020004"/>
                <a:ea typeface="Arial"/>
                <a:cs typeface="Arial"/>
                <a:sym typeface="Arial"/>
              </a:rPr>
              <a:t>2023)</a:t>
            </a:r>
          </a:p>
          <a:p>
            <a:pPr marL="0" marR="0" lvl="0" indent="0" algn="l" defTabSz="914400" rtl="0" eaLnBrk="1" fontAlgn="auto" latinLnBrk="0" hangingPunct="1">
              <a:lnSpc>
                <a:spcPct val="100000"/>
              </a:lnSpc>
              <a:spcBef>
                <a:spcPts val="0"/>
              </a:spcBef>
              <a:spcAft>
                <a:spcPts val="0"/>
              </a:spcAft>
              <a:buClrTx/>
              <a:buSzTx/>
              <a:buFontTx/>
              <a:buNone/>
              <a:tabLst/>
              <a:defRPr sz="3200" b="0">
                <a:latin typeface="Avenir Heavy"/>
                <a:ea typeface="Avenir Heavy"/>
                <a:cs typeface="Avenir Heavy"/>
                <a:sym typeface="Avenir Heavy"/>
              </a:defRPr>
            </a:pPr>
            <a:r>
              <a:rPr kumimoji="0" lang="en-US" sz="1400" b="1" i="0" u="none" strike="noStrike" kern="0" cap="none" spc="0" normalizeH="0" baseline="0" noProof="0" dirty="0" err="1">
                <a:ln>
                  <a:noFill/>
                </a:ln>
                <a:solidFill>
                  <a:prstClr val="black"/>
                </a:solidFill>
                <a:effectLst/>
                <a:uLnTx/>
                <a:uFillTx/>
                <a:latin typeface="Helvetica Neue Light" panose="02000403000000020004"/>
                <a:sym typeface="Avenir Heavy"/>
              </a:rPr>
              <a:t>doi</a:t>
            </a:r>
            <a:r>
              <a:rPr kumimoji="0" lang="en-US" sz="1400" b="1" i="0" u="none" strike="noStrike" kern="0" cap="none" spc="0" normalizeH="0" baseline="0" noProof="0" dirty="0">
                <a:ln>
                  <a:noFill/>
                </a:ln>
                <a:solidFill>
                  <a:prstClr val="black"/>
                </a:solidFill>
                <a:effectLst/>
                <a:uLnTx/>
                <a:uFillTx/>
                <a:latin typeface="Helvetica Neue Light" panose="02000403000000020004"/>
                <a:sym typeface="Avenir Heavy"/>
              </a:rPr>
              <a:t>:</a:t>
            </a:r>
            <a:r>
              <a:rPr kumimoji="0" lang="en-US" sz="1400" b="0" i="0" u="none" strike="noStrike" kern="0" cap="none" spc="0" normalizeH="0" baseline="0" noProof="0" dirty="0">
                <a:ln>
                  <a:noFill/>
                </a:ln>
                <a:solidFill>
                  <a:prstClr val="black"/>
                </a:solidFill>
                <a:effectLst/>
                <a:uLnTx/>
                <a:uFillTx/>
                <a:latin typeface="Helvetica Neue Light" panose="02000403000000020004"/>
                <a:sym typeface="Avenir Heavy"/>
              </a:rPr>
              <a:t> </a:t>
            </a:r>
            <a:r>
              <a:rPr kumimoji="0" lang="en-US" sz="1400" b="0" i="0" u="none" strike="noStrike" kern="0" cap="none" spc="0" normalizeH="0" baseline="0" noProof="0" dirty="0">
                <a:ln>
                  <a:noFill/>
                </a:ln>
                <a:solidFill>
                  <a:prstClr val="black"/>
                </a:solidFill>
                <a:effectLst/>
                <a:uLnTx/>
                <a:uFillTx/>
                <a:latin typeface="Helvetica Neue Light" panose="02000403000000020004"/>
                <a:sym typeface="Avenir Heavy"/>
                <a:hlinkClick r:id="rId3"/>
              </a:rPr>
              <a:t>https://doi.org/10.1101/2022.10.10.511511</a:t>
            </a:r>
            <a:endParaRPr kumimoji="0" lang="en-US" sz="1400" b="0" i="0" u="none" strike="noStrike" kern="0" cap="none" spc="0" normalizeH="0" baseline="0" noProof="0" dirty="0">
              <a:ln>
                <a:noFill/>
              </a:ln>
              <a:solidFill>
                <a:prstClr val="black"/>
              </a:solidFill>
              <a:effectLst/>
              <a:uLnTx/>
              <a:uFillTx/>
              <a:latin typeface="Helvetica Neue Light" panose="02000403000000020004"/>
              <a:sym typeface="Avenir Heavy"/>
            </a:endParaRPr>
          </a:p>
          <a:p>
            <a:pPr marL="0" marR="0" lvl="0" indent="0" algn="l" defTabSz="914400" rtl="0" eaLnBrk="1" fontAlgn="auto" latinLnBrk="0" hangingPunct="1">
              <a:lnSpc>
                <a:spcPct val="100000"/>
              </a:lnSpc>
              <a:spcBef>
                <a:spcPts val="0"/>
              </a:spcBef>
              <a:spcAft>
                <a:spcPts val="0"/>
              </a:spcAft>
              <a:buClrTx/>
              <a:buSzTx/>
              <a:buFontTx/>
              <a:buNone/>
              <a:tabLst/>
              <a:defRPr sz="3200" b="0">
                <a:latin typeface="Avenir Heavy"/>
                <a:ea typeface="Avenir Heavy"/>
                <a:cs typeface="Avenir Heavy"/>
                <a:sym typeface="Avenir Heavy"/>
              </a:defRPr>
            </a:pPr>
            <a:endParaRPr kumimoji="0" lang="en-US" sz="600" b="0" i="0" u="none" strike="noStrike" kern="0" cap="none" spc="0" normalizeH="0" baseline="0" noProof="0" dirty="0">
              <a:ln>
                <a:noFill/>
              </a:ln>
              <a:solidFill>
                <a:prstClr val="black"/>
              </a:solidFill>
              <a:effectLst/>
              <a:uLnTx/>
              <a:uFillTx/>
              <a:latin typeface="Helvetica Neue Light" panose="02000403000000020004"/>
              <a:sym typeface="Avenir Heavy"/>
            </a:endParaRPr>
          </a:p>
          <a:p>
            <a:pPr marL="0" marR="0" lvl="0" indent="0" algn="l" defTabSz="914400" rtl="0" eaLnBrk="1" fontAlgn="auto" latinLnBrk="0" hangingPunct="1">
              <a:lnSpc>
                <a:spcPct val="100000"/>
              </a:lnSpc>
              <a:spcBef>
                <a:spcPts val="0"/>
              </a:spcBef>
              <a:spcAft>
                <a:spcPts val="0"/>
              </a:spcAft>
              <a:buClrTx/>
              <a:buSzTx/>
              <a:buFontTx/>
              <a:buNone/>
              <a:tabLst/>
              <a:defRPr sz="3200" b="0">
                <a:latin typeface="Avenir Heavy"/>
                <a:ea typeface="Avenir Heavy"/>
                <a:cs typeface="Avenir Heavy"/>
                <a:sym typeface="Avenir Heavy"/>
              </a:defRPr>
            </a:pPr>
            <a:endParaRPr kumimoji="0" lang="en-US" sz="600" b="0" i="0" u="none" strike="noStrike" kern="0" cap="none" spc="0" normalizeH="0" baseline="0" noProof="0" dirty="0">
              <a:ln>
                <a:noFill/>
              </a:ln>
              <a:solidFill>
                <a:prstClr val="black"/>
              </a:solidFill>
              <a:effectLst/>
              <a:uLnTx/>
              <a:uFillTx/>
              <a:latin typeface="Helvetica Neue Light" panose="02000403000000020004"/>
              <a:sym typeface="Avenir Heavy"/>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TRACTION: </a:t>
            </a:r>
            <a:r>
              <a:rPr kumimoji="0" lang="en-US" sz="140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$300K award from Pivotal </a:t>
            </a:r>
            <a:r>
              <a:rPr kumimoji="0" lang="en-US" sz="1400" i="0" u="none" strike="noStrike" kern="0" cap="none" spc="0" normalizeH="0" baseline="0" noProof="0" dirty="0" err="1">
                <a:ln>
                  <a:noFill/>
                </a:ln>
                <a:solidFill>
                  <a:sysClr val="windowText" lastClr="000000"/>
                </a:solidFill>
                <a:effectLst/>
                <a:uLnTx/>
                <a:uFillTx/>
                <a:latin typeface="Helvetica Neue Light" panose="02000403000000020004"/>
                <a:ea typeface="+mn-ea"/>
                <a:cs typeface="+mn-cs"/>
              </a:rPr>
              <a:t>BioVentures</a:t>
            </a:r>
            <a:r>
              <a:rPr lang="en-US" sz="1400" kern="0" dirty="0">
                <a:solidFill>
                  <a:sysClr val="windowText" lastClr="000000"/>
                </a:solidFill>
                <a:latin typeface="Helvetica Neue Light" panose="02000403000000020004"/>
              </a:rPr>
              <a:t>; </a:t>
            </a:r>
            <a:r>
              <a:rPr kumimoji="0" lang="en-US" sz="140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Won the MBC Platinum Ticket competition ($500K SAFE)</a:t>
            </a:r>
            <a:endParaRPr kumimoji="0" lang="en-US" sz="1400" i="0" u="none" strike="noStrike" kern="0" cap="none" spc="0" normalizeH="0" baseline="0" noProof="0" dirty="0">
              <a:ln>
                <a:noFill/>
              </a:ln>
              <a:solidFill>
                <a:srgbClr val="000000"/>
              </a:solidFill>
              <a:effectLst/>
              <a:uLnTx/>
              <a:uFillTx/>
              <a:latin typeface="Helvetica Neue Light"/>
              <a:ea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sz="3200" b="0">
                <a:latin typeface="Avenir Heavy"/>
                <a:ea typeface="Avenir Heavy"/>
                <a:cs typeface="Avenir Heavy"/>
                <a:sym typeface="Avenir Heavy"/>
              </a:defRPr>
            </a:pPr>
            <a:endParaRPr kumimoji="0" lang="en-US" sz="600" i="0" u="none" strike="noStrike" kern="0" cap="none" spc="0" normalizeH="0" baseline="0" noProof="0" dirty="0">
              <a:ln>
                <a:noFill/>
              </a:ln>
              <a:solidFill>
                <a:prstClr val="black"/>
              </a:solidFill>
              <a:effectLst/>
              <a:uLnTx/>
              <a:uFillTx/>
              <a:latin typeface="Helvetica Neue Light" panose="02000403000000020004"/>
              <a:sym typeface="Avenir Heavy"/>
            </a:endParaRPr>
          </a:p>
          <a:p>
            <a:pPr marL="0" marR="0" lvl="0" indent="0" algn="l" defTabSz="914400" rtl="0" eaLnBrk="1" fontAlgn="auto" latinLnBrk="0" hangingPunct="1">
              <a:lnSpc>
                <a:spcPct val="100000"/>
              </a:lnSpc>
              <a:spcBef>
                <a:spcPts val="0"/>
              </a:spcBef>
              <a:spcAft>
                <a:spcPts val="0"/>
              </a:spcAft>
              <a:buClrTx/>
              <a:buSzTx/>
              <a:buFontTx/>
              <a:buNone/>
              <a:tabLst/>
              <a:defRPr sz="3200" b="0">
                <a:latin typeface="Avenir Heavy"/>
                <a:ea typeface="Avenir Heavy"/>
                <a:cs typeface="Avenir Heavy"/>
                <a:sym typeface="Avenir Heavy"/>
              </a:defRPr>
            </a:pPr>
            <a:endParaRPr kumimoji="0" lang="en-US" sz="600" b="0" i="0" u="none" strike="noStrike" kern="0" cap="none" spc="0" normalizeH="0" baseline="0" noProof="0" dirty="0">
              <a:ln>
                <a:noFill/>
              </a:ln>
              <a:solidFill>
                <a:prstClr val="black"/>
              </a:solidFill>
              <a:effectLst/>
              <a:uLnTx/>
              <a:uFillTx/>
              <a:latin typeface="Helvetica Neue Light" panose="02000403000000020004"/>
              <a:sym typeface="Avenir Heavy"/>
            </a:endParaRPr>
          </a:p>
        </p:txBody>
      </p:sp>
      <p:pic>
        <p:nvPicPr>
          <p:cNvPr id="16" name="Picture 15" descr="A white letters on a black background&#10;&#10;Description automatically generated">
            <a:extLst>
              <a:ext uri="{FF2B5EF4-FFF2-40B4-BE49-F238E27FC236}">
                <a16:creationId xmlns:a16="http://schemas.microsoft.com/office/drawing/2014/main" id="{FF86DA0C-34F4-CD50-EA06-6AACFA699FC6}"/>
              </a:ext>
            </a:extLst>
          </p:cNvPr>
          <p:cNvPicPr>
            <a:picLocks noChangeAspect="1"/>
          </p:cNvPicPr>
          <p:nvPr/>
        </p:nvPicPr>
        <p:blipFill>
          <a:blip r:embed="rId4"/>
          <a:stretch>
            <a:fillRect/>
          </a:stretch>
        </p:blipFill>
        <p:spPr>
          <a:xfrm>
            <a:off x="10328671" y="208358"/>
            <a:ext cx="1649017" cy="791767"/>
          </a:xfrm>
          <a:prstGeom prst="rect">
            <a:avLst/>
          </a:prstGeom>
        </p:spPr>
      </p:pic>
      <p:cxnSp>
        <p:nvCxnSpPr>
          <p:cNvPr id="17" name="Straight Arrow Connector 16">
            <a:extLst>
              <a:ext uri="{FF2B5EF4-FFF2-40B4-BE49-F238E27FC236}">
                <a16:creationId xmlns:a16="http://schemas.microsoft.com/office/drawing/2014/main" id="{5DBDF505-D85C-91CB-77E9-2164C5D0F599}"/>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DD47C8BC-73F6-00BD-03A3-AB61A90927FC}"/>
              </a:ext>
            </a:extLst>
          </p:cNvPr>
          <p:cNvSpPr txBox="1">
            <a:spLocks/>
          </p:cNvSpPr>
          <p:nvPr/>
        </p:nvSpPr>
        <p:spPr>
          <a:xfrm>
            <a:off x="-75827" y="1002517"/>
            <a:ext cx="8977509" cy="506681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4" name="Rectangle 143">
            <a:extLst>
              <a:ext uri="{FF2B5EF4-FFF2-40B4-BE49-F238E27FC236}">
                <a16:creationId xmlns:a16="http://schemas.microsoft.com/office/drawing/2014/main" id="{EA848F48-3901-22F9-BA73-3ED2E03EE663}"/>
              </a:ext>
            </a:extLst>
          </p:cNvPr>
          <p:cNvSpPr/>
          <p:nvPr/>
        </p:nvSpPr>
        <p:spPr>
          <a:xfrm>
            <a:off x="188891" y="3194502"/>
            <a:ext cx="5498606" cy="523220"/>
          </a:xfrm>
          <a:prstGeom prst="rect">
            <a:avLst/>
          </a:prstGeom>
        </p:spPr>
        <p:txBody>
          <a:bodyPr wrap="square">
            <a:spAutoFit/>
          </a:bodyPr>
          <a:lstStyle/>
          <a:p>
            <a:pPr algn="ctr"/>
            <a:r>
              <a:rPr lang="en-US" sz="1400" dirty="0">
                <a:latin typeface="Helvetica Neue Light" panose="02000403000000020004"/>
              </a:rPr>
              <a:t>Seen’s lead program (ST-001) has superior efficacy and long-term survival in AML models</a:t>
            </a:r>
          </a:p>
        </p:txBody>
      </p:sp>
      <p:sp>
        <p:nvSpPr>
          <p:cNvPr id="4" name="Arun Wiita, MD, PhD">
            <a:extLst>
              <a:ext uri="{FF2B5EF4-FFF2-40B4-BE49-F238E27FC236}">
                <a16:creationId xmlns:a16="http://schemas.microsoft.com/office/drawing/2014/main" id="{E4D98F77-021D-ACDE-184C-F9386E3D699F}"/>
              </a:ext>
            </a:extLst>
          </p:cNvPr>
          <p:cNvSpPr txBox="1"/>
          <p:nvPr/>
        </p:nvSpPr>
        <p:spPr>
          <a:xfrm>
            <a:off x="74114" y="2728929"/>
            <a:ext cx="1488086" cy="2414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lc="http://schemas.openxmlformats.org/drawingml/2006/lockedCanvas" val="1"/>
            </a:ext>
          </a:extLst>
        </p:spPr>
        <p:txBody>
          <a:bodyPr wrap="square" lIns="35719" tIns="35719" rIns="35719" bIns="35719" anchor="ctr">
            <a:spAutoFit/>
          </a:bodyPr>
          <a:lstStyle>
            <a:defPPr>
              <a:defRPr lang="en-US"/>
            </a:defPPr>
            <a:lvl1pPr marL="0" algn="l" defTabSz="821531" rtl="0" eaLnBrk="1" latinLnBrk="0" hangingPunct="1">
              <a:spcBef>
                <a:spcPts val="0"/>
              </a:spcBef>
              <a:defRPr sz="5600" b="1" kern="1200">
                <a:solidFill>
                  <a:srgbClr val="02B5C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21531" rtl="0" eaLnBrk="1" fontAlgn="auto" latinLnBrk="0" hangingPunct="1">
              <a:lnSpc>
                <a:spcPct val="100000"/>
              </a:lnSpc>
              <a:spcBef>
                <a:spcPts val="0"/>
              </a:spcBef>
              <a:spcAft>
                <a:spcPts val="0"/>
              </a:spcAft>
              <a:buClrTx/>
              <a:buSzTx/>
              <a:buFontTx/>
              <a:buNone/>
              <a:tabLst/>
              <a:defRPr/>
            </a:pPr>
            <a:r>
              <a:rPr kumimoji="0" sz="1100" b="1" i="0" u="none" strike="noStrike" kern="1200" cap="none" spc="0" normalizeH="0" baseline="0" noProof="0" dirty="0">
                <a:ln>
                  <a:noFill/>
                </a:ln>
                <a:solidFill>
                  <a:prstClr val="black"/>
                </a:solidFill>
                <a:effectLst/>
                <a:uLnTx/>
                <a:uFillTx/>
                <a:latin typeface="Helvetica Neue Light" panose="02000403000000020004"/>
                <a:ea typeface="Verdana" panose="020B0604030504040204" pitchFamily="34" charset="0"/>
                <a:cs typeface="Arial" panose="020B0604020202020204" pitchFamily="34" charset="0"/>
              </a:rPr>
              <a:t>Arun Wiita, MD, PhD</a:t>
            </a:r>
          </a:p>
        </p:txBody>
      </p:sp>
      <p:sp>
        <p:nvSpPr>
          <p:cNvPr id="5" name="Arun Wiita, MD, PhD">
            <a:extLst>
              <a:ext uri="{FF2B5EF4-FFF2-40B4-BE49-F238E27FC236}">
                <a16:creationId xmlns:a16="http://schemas.microsoft.com/office/drawing/2014/main" id="{8A6401B8-7D8F-E8AC-3E93-29C89758F7FD}"/>
              </a:ext>
            </a:extLst>
          </p:cNvPr>
          <p:cNvSpPr txBox="1"/>
          <p:nvPr/>
        </p:nvSpPr>
        <p:spPr>
          <a:xfrm>
            <a:off x="1538979" y="2735589"/>
            <a:ext cx="1538519" cy="2414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lc="http://schemas.openxmlformats.org/drawingml/2006/lockedCanvas" val="1"/>
            </a:ext>
          </a:extLst>
        </p:spPr>
        <p:txBody>
          <a:bodyPr wrap="square" lIns="35719" tIns="35719" rIns="35719" bIns="35719" anchor="ctr">
            <a:spAutoFit/>
          </a:bodyPr>
          <a:lstStyle>
            <a:defPPr>
              <a:defRPr lang="en-US"/>
            </a:defPPr>
            <a:lvl1pPr marL="0" algn="l" defTabSz="821531" rtl="0" eaLnBrk="1" latinLnBrk="0" hangingPunct="1">
              <a:spcBef>
                <a:spcPts val="0"/>
              </a:spcBef>
              <a:defRPr sz="5600" b="1" kern="1200">
                <a:solidFill>
                  <a:srgbClr val="02B5C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21531"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Helvetica Neue Light" panose="02000403000000020004"/>
                <a:ea typeface="Verdana" panose="020B0604030504040204" pitchFamily="34" charset="0"/>
                <a:cs typeface="Arial" panose="020B0604020202020204" pitchFamily="34" charset="0"/>
              </a:rPr>
              <a:t>Rob Flavell</a:t>
            </a:r>
            <a:r>
              <a:rPr kumimoji="0" sz="1100" b="1" i="0" u="none" strike="noStrike" kern="1200" cap="none" spc="0" normalizeH="0" baseline="0" noProof="0" dirty="0">
                <a:ln>
                  <a:noFill/>
                </a:ln>
                <a:solidFill>
                  <a:prstClr val="black"/>
                </a:solidFill>
                <a:effectLst/>
                <a:uLnTx/>
                <a:uFillTx/>
                <a:latin typeface="Helvetica Neue Light" panose="02000403000000020004"/>
                <a:ea typeface="Verdana" panose="020B0604030504040204" pitchFamily="34" charset="0"/>
                <a:cs typeface="Arial" panose="020B0604020202020204" pitchFamily="34" charset="0"/>
              </a:rPr>
              <a:t>, MD, PhD</a:t>
            </a:r>
          </a:p>
        </p:txBody>
      </p:sp>
      <p:sp>
        <p:nvSpPr>
          <p:cNvPr id="7" name="Arun Wiita, MD, PhD">
            <a:extLst>
              <a:ext uri="{FF2B5EF4-FFF2-40B4-BE49-F238E27FC236}">
                <a16:creationId xmlns:a16="http://schemas.microsoft.com/office/drawing/2014/main" id="{61E3B6EA-E266-3D73-CDD0-5EE59E9CDE2B}"/>
              </a:ext>
            </a:extLst>
          </p:cNvPr>
          <p:cNvSpPr txBox="1"/>
          <p:nvPr/>
        </p:nvSpPr>
        <p:spPr>
          <a:xfrm>
            <a:off x="2973505" y="2728927"/>
            <a:ext cx="1320885" cy="2414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lc="http://schemas.openxmlformats.org/drawingml/2006/lockedCanvas" val="1"/>
            </a:ext>
          </a:extLst>
        </p:spPr>
        <p:txBody>
          <a:bodyPr wrap="square" lIns="35719" tIns="35719" rIns="35719" bIns="35719" anchor="ctr">
            <a:spAutoFit/>
          </a:bodyPr>
          <a:lstStyle>
            <a:defPPr>
              <a:defRPr lang="en-US"/>
            </a:defPPr>
            <a:lvl1pPr marL="0" algn="l" defTabSz="821531" rtl="0" eaLnBrk="1" latinLnBrk="0" hangingPunct="1">
              <a:spcBef>
                <a:spcPts val="0"/>
              </a:spcBef>
              <a:defRPr sz="5600" b="1" kern="1200">
                <a:solidFill>
                  <a:srgbClr val="02B5C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21531"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Helvetica Neue Light" panose="02000403000000020004"/>
                <a:ea typeface="Verdana" panose="020B0604030504040204" pitchFamily="34" charset="0"/>
                <a:cs typeface="Arial" panose="020B0604020202020204" pitchFamily="34" charset="0"/>
              </a:rPr>
              <a:t>Hector Huang</a:t>
            </a:r>
            <a:r>
              <a:rPr kumimoji="0" sz="1100" b="1" i="0" u="none" strike="noStrike" kern="1200" cap="none" spc="0" normalizeH="0" baseline="0" noProof="0" dirty="0">
                <a:ln>
                  <a:noFill/>
                </a:ln>
                <a:solidFill>
                  <a:prstClr val="black"/>
                </a:solidFill>
                <a:effectLst/>
                <a:uLnTx/>
                <a:uFillTx/>
                <a:latin typeface="Helvetica Neue Light" panose="02000403000000020004"/>
                <a:ea typeface="Verdana" panose="020B0604030504040204" pitchFamily="34" charset="0"/>
                <a:cs typeface="Arial" panose="020B0604020202020204" pitchFamily="34" charset="0"/>
              </a:rPr>
              <a:t>, PhD</a:t>
            </a:r>
          </a:p>
        </p:txBody>
      </p:sp>
      <p:sp>
        <p:nvSpPr>
          <p:cNvPr id="8" name="Arun Wiita, MD, PhD">
            <a:extLst>
              <a:ext uri="{FF2B5EF4-FFF2-40B4-BE49-F238E27FC236}">
                <a16:creationId xmlns:a16="http://schemas.microsoft.com/office/drawing/2014/main" id="{E702E04C-2216-3B2F-47B5-05B04B13D95F}"/>
              </a:ext>
            </a:extLst>
          </p:cNvPr>
          <p:cNvSpPr txBox="1"/>
          <p:nvPr/>
        </p:nvSpPr>
        <p:spPr>
          <a:xfrm>
            <a:off x="4327154" y="2740550"/>
            <a:ext cx="1357961" cy="24141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lc="http://schemas.openxmlformats.org/drawingml/2006/lockedCanvas" val="1"/>
            </a:ext>
          </a:extLst>
        </p:spPr>
        <p:txBody>
          <a:bodyPr wrap="square" lIns="35719" tIns="35719" rIns="35719" bIns="35719" anchor="ctr">
            <a:spAutoFit/>
          </a:bodyPr>
          <a:lstStyle>
            <a:defPPr>
              <a:defRPr lang="en-US"/>
            </a:defPPr>
            <a:lvl1pPr marL="0" algn="l" defTabSz="821531" rtl="0" eaLnBrk="1" latinLnBrk="0" hangingPunct="1">
              <a:spcBef>
                <a:spcPts val="0"/>
              </a:spcBef>
              <a:defRPr sz="5600" b="1" kern="1200">
                <a:solidFill>
                  <a:srgbClr val="02B5C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21531"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Helvetica Neue Light" panose="02000403000000020004"/>
                <a:ea typeface="Verdana" panose="020B0604030504040204" pitchFamily="34" charset="0"/>
                <a:cs typeface="Arial" panose="020B0604020202020204" pitchFamily="34" charset="0"/>
              </a:rPr>
              <a:t>Althea Stillman</a:t>
            </a:r>
            <a:r>
              <a:rPr kumimoji="0" sz="1100" b="1" i="0" u="none" strike="noStrike" kern="1200" cap="none" spc="0" normalizeH="0" baseline="0" noProof="0" dirty="0">
                <a:ln>
                  <a:noFill/>
                </a:ln>
                <a:solidFill>
                  <a:prstClr val="black"/>
                </a:solidFill>
                <a:effectLst/>
                <a:uLnTx/>
                <a:uFillTx/>
                <a:latin typeface="Helvetica Neue Light" panose="02000403000000020004"/>
                <a:ea typeface="Verdana" panose="020B0604030504040204" pitchFamily="34" charset="0"/>
                <a:cs typeface="Arial" panose="020B0604020202020204" pitchFamily="34" charset="0"/>
              </a:rPr>
              <a:t>, PhD</a:t>
            </a:r>
          </a:p>
        </p:txBody>
      </p:sp>
      <p:sp>
        <p:nvSpPr>
          <p:cNvPr id="10" name="Arun Wiita, MD, PhD">
            <a:extLst>
              <a:ext uri="{FF2B5EF4-FFF2-40B4-BE49-F238E27FC236}">
                <a16:creationId xmlns:a16="http://schemas.microsoft.com/office/drawing/2014/main" id="{A4BC9065-CD2E-2D5E-67C3-7F650579D2E1}"/>
              </a:ext>
            </a:extLst>
          </p:cNvPr>
          <p:cNvSpPr txBox="1"/>
          <p:nvPr/>
        </p:nvSpPr>
        <p:spPr>
          <a:xfrm>
            <a:off x="74114" y="2920424"/>
            <a:ext cx="1361196" cy="2260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lc="http://schemas.openxmlformats.org/drawingml/2006/lockedCanvas" val="1"/>
            </a:ext>
          </a:extLst>
        </p:spPr>
        <p:txBody>
          <a:bodyPr wrap="square" lIns="35719" tIns="35719" rIns="35719" bIns="35719" anchor="ctr">
            <a:spAutoFit/>
          </a:bodyPr>
          <a:lstStyle>
            <a:defPPr>
              <a:defRPr lang="en-US"/>
            </a:defPPr>
            <a:lvl1pPr marL="0" algn="l" defTabSz="821531" rtl="0" eaLnBrk="1" latinLnBrk="0" hangingPunct="1">
              <a:spcBef>
                <a:spcPts val="0"/>
              </a:spcBef>
              <a:defRPr sz="5600" b="1" kern="1200">
                <a:solidFill>
                  <a:srgbClr val="02B5C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21531"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Helvetica Neue Light" panose="02000403000000020004"/>
                <a:ea typeface="Verdana" panose="020B0604030504040204" pitchFamily="34" charset="0"/>
                <a:cs typeface="Arial" panose="020B0604020202020204" pitchFamily="34" charset="0"/>
              </a:rPr>
              <a:t>Scientific Co-Founder</a:t>
            </a:r>
            <a:endParaRPr kumimoji="0" sz="1000" b="0" i="0" u="none" strike="noStrike" kern="1200" cap="none" spc="0" normalizeH="0" baseline="0" noProof="0" dirty="0">
              <a:ln>
                <a:noFill/>
              </a:ln>
              <a:solidFill>
                <a:prstClr val="black"/>
              </a:solidFill>
              <a:effectLst/>
              <a:uLnTx/>
              <a:uFillTx/>
              <a:latin typeface="Helvetica Neue Light" panose="02000403000000020004"/>
              <a:ea typeface="Verdana" panose="020B0604030504040204" pitchFamily="34" charset="0"/>
              <a:cs typeface="Arial" panose="020B0604020202020204" pitchFamily="34" charset="0"/>
            </a:endParaRPr>
          </a:p>
        </p:txBody>
      </p:sp>
      <p:sp>
        <p:nvSpPr>
          <p:cNvPr id="11" name="Arun Wiita, MD, PhD">
            <a:extLst>
              <a:ext uri="{FF2B5EF4-FFF2-40B4-BE49-F238E27FC236}">
                <a16:creationId xmlns:a16="http://schemas.microsoft.com/office/drawing/2014/main" id="{3ED95E89-8CE6-03D3-B96F-89F7D7504AC0}"/>
              </a:ext>
            </a:extLst>
          </p:cNvPr>
          <p:cNvSpPr txBox="1"/>
          <p:nvPr/>
        </p:nvSpPr>
        <p:spPr>
          <a:xfrm>
            <a:off x="1538979" y="2924540"/>
            <a:ext cx="1361196" cy="2260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lc="http://schemas.openxmlformats.org/drawingml/2006/lockedCanvas" val="1"/>
            </a:ext>
          </a:extLst>
        </p:spPr>
        <p:txBody>
          <a:bodyPr wrap="square" lIns="35719" tIns="35719" rIns="35719" bIns="35719" anchor="ctr">
            <a:spAutoFit/>
          </a:bodyPr>
          <a:lstStyle>
            <a:defPPr>
              <a:defRPr lang="en-US"/>
            </a:defPPr>
            <a:lvl1pPr marL="0" algn="l" defTabSz="821531" rtl="0" eaLnBrk="1" latinLnBrk="0" hangingPunct="1">
              <a:spcBef>
                <a:spcPts val="0"/>
              </a:spcBef>
              <a:defRPr sz="5600" b="1" kern="1200">
                <a:solidFill>
                  <a:srgbClr val="02B5C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21531"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Helvetica Neue Light" panose="02000403000000020004"/>
                <a:ea typeface="Verdana" panose="020B0604030504040204" pitchFamily="34" charset="0"/>
                <a:cs typeface="Arial" panose="020B0604020202020204" pitchFamily="34" charset="0"/>
              </a:rPr>
              <a:t>Scientific Co-Founder</a:t>
            </a:r>
            <a:endParaRPr kumimoji="0" sz="1000" b="0" i="0" u="none" strike="noStrike" kern="1200" cap="none" spc="0" normalizeH="0" baseline="0" noProof="0" dirty="0">
              <a:ln>
                <a:noFill/>
              </a:ln>
              <a:solidFill>
                <a:prstClr val="black"/>
              </a:solidFill>
              <a:effectLst/>
              <a:uLnTx/>
              <a:uFillTx/>
              <a:latin typeface="Helvetica Neue Light" panose="02000403000000020004"/>
              <a:ea typeface="Verdana" panose="020B0604030504040204" pitchFamily="34" charset="0"/>
              <a:cs typeface="Arial" panose="020B0604020202020204" pitchFamily="34" charset="0"/>
            </a:endParaRPr>
          </a:p>
        </p:txBody>
      </p:sp>
      <p:sp>
        <p:nvSpPr>
          <p:cNvPr id="12" name="Arun Wiita, MD, PhD">
            <a:extLst>
              <a:ext uri="{FF2B5EF4-FFF2-40B4-BE49-F238E27FC236}">
                <a16:creationId xmlns:a16="http://schemas.microsoft.com/office/drawing/2014/main" id="{A09C7D27-3AC6-E234-B839-9DF26190ACE7}"/>
              </a:ext>
            </a:extLst>
          </p:cNvPr>
          <p:cNvSpPr txBox="1"/>
          <p:nvPr/>
        </p:nvSpPr>
        <p:spPr>
          <a:xfrm>
            <a:off x="2973505" y="2933887"/>
            <a:ext cx="1538520" cy="2260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lc="http://schemas.openxmlformats.org/drawingml/2006/lockedCanvas" val="1"/>
            </a:ext>
          </a:extLst>
        </p:spPr>
        <p:txBody>
          <a:bodyPr wrap="square" lIns="35719" tIns="35719" rIns="35719" bIns="35719" anchor="ctr">
            <a:spAutoFit/>
          </a:bodyPr>
          <a:lstStyle>
            <a:defPPr>
              <a:defRPr lang="en-US"/>
            </a:defPPr>
            <a:lvl1pPr marL="0" algn="l" defTabSz="821531" rtl="0" eaLnBrk="1" latinLnBrk="0" hangingPunct="1">
              <a:spcBef>
                <a:spcPts val="0"/>
              </a:spcBef>
              <a:defRPr sz="5600" b="1" kern="1200">
                <a:solidFill>
                  <a:srgbClr val="02B5C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21531"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Helvetica Neue Light" panose="02000403000000020004"/>
                <a:ea typeface="Verdana" panose="020B0604030504040204" pitchFamily="34" charset="0"/>
                <a:cs typeface="Arial" panose="020B0604020202020204" pitchFamily="34" charset="0"/>
              </a:rPr>
              <a:t>Head of Proteomics</a:t>
            </a:r>
          </a:p>
        </p:txBody>
      </p:sp>
      <p:sp>
        <p:nvSpPr>
          <p:cNvPr id="21" name="Arun Wiita, MD, PhD">
            <a:extLst>
              <a:ext uri="{FF2B5EF4-FFF2-40B4-BE49-F238E27FC236}">
                <a16:creationId xmlns:a16="http://schemas.microsoft.com/office/drawing/2014/main" id="{8F1330FE-5F52-9BEE-A00B-01A51EDA5BC0}"/>
              </a:ext>
            </a:extLst>
          </p:cNvPr>
          <p:cNvSpPr txBox="1"/>
          <p:nvPr/>
        </p:nvSpPr>
        <p:spPr>
          <a:xfrm>
            <a:off x="4327154" y="2938003"/>
            <a:ext cx="1538520" cy="2260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lc="http://schemas.openxmlformats.org/drawingml/2006/lockedCanvas" val="1"/>
            </a:ext>
          </a:extLst>
        </p:spPr>
        <p:txBody>
          <a:bodyPr wrap="square" lIns="35719" tIns="35719" rIns="35719" bIns="35719" anchor="ctr">
            <a:spAutoFit/>
          </a:bodyPr>
          <a:lstStyle>
            <a:defPPr>
              <a:defRPr lang="en-US"/>
            </a:defPPr>
            <a:lvl1pPr marL="0" algn="l" defTabSz="821531" rtl="0" eaLnBrk="1" latinLnBrk="0" hangingPunct="1">
              <a:spcBef>
                <a:spcPts val="0"/>
              </a:spcBef>
              <a:defRPr sz="5600" b="1" kern="1200">
                <a:solidFill>
                  <a:srgbClr val="02B5C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21531"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Helvetica Neue Light" panose="02000403000000020004"/>
                <a:ea typeface="Verdana" panose="020B0604030504040204" pitchFamily="34" charset="0"/>
                <a:cs typeface="Arial" panose="020B0604020202020204" pitchFamily="34" charset="0"/>
              </a:rPr>
              <a:t>UCSF XiR, Advisor</a:t>
            </a:r>
          </a:p>
        </p:txBody>
      </p:sp>
      <p:pic>
        <p:nvPicPr>
          <p:cNvPr id="18" name="Picture 17" descr="A white letters on a black background&#10;&#10;Description automatically generated">
            <a:extLst>
              <a:ext uri="{FF2B5EF4-FFF2-40B4-BE49-F238E27FC236}">
                <a16:creationId xmlns:a16="http://schemas.microsoft.com/office/drawing/2014/main" id="{80BBC502-BAB7-F2AD-1AAA-93DBF2F5E93D}"/>
              </a:ext>
            </a:extLst>
          </p:cNvPr>
          <p:cNvPicPr>
            <a:picLocks noChangeAspect="1"/>
          </p:cNvPicPr>
          <p:nvPr/>
        </p:nvPicPr>
        <p:blipFill>
          <a:blip r:embed="rId4"/>
          <a:stretch>
            <a:fillRect/>
          </a:stretch>
        </p:blipFill>
        <p:spPr>
          <a:xfrm>
            <a:off x="10334623" y="208355"/>
            <a:ext cx="1649017" cy="791767"/>
          </a:xfrm>
          <a:prstGeom prst="rect">
            <a:avLst/>
          </a:prstGeom>
        </p:spPr>
      </p:pic>
      <p:cxnSp>
        <p:nvCxnSpPr>
          <p:cNvPr id="27" name="Straight Arrow Connector 26">
            <a:extLst>
              <a:ext uri="{FF2B5EF4-FFF2-40B4-BE49-F238E27FC236}">
                <a16:creationId xmlns:a16="http://schemas.microsoft.com/office/drawing/2014/main" id="{7C5994A0-1D40-046C-CD7C-8342ED909513}"/>
              </a:ext>
            </a:extLst>
          </p:cNvPr>
          <p:cNvCxnSpPr/>
          <p:nvPr/>
        </p:nvCxnSpPr>
        <p:spPr>
          <a:xfrm>
            <a:off x="10056016" y="150016"/>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5B09BAE5-DC22-56DC-9314-0DDDABE3FCB8}"/>
              </a:ext>
            </a:extLst>
          </p:cNvPr>
          <p:cNvSpPr txBox="1"/>
          <p:nvPr/>
        </p:nvSpPr>
        <p:spPr>
          <a:xfrm>
            <a:off x="2900362" y="336265"/>
            <a:ext cx="7018137" cy="49244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0" cap="none" spc="0" normalizeH="0" baseline="0" noProof="0" dirty="0">
                <a:ln>
                  <a:noFill/>
                </a:ln>
                <a:solidFill>
                  <a:prstClr val="white"/>
                </a:solidFill>
                <a:effectLst/>
                <a:uLnTx/>
                <a:uFillTx/>
                <a:latin typeface="Helvetica Neue Light" panose="02000403000000020004"/>
                <a:ea typeface="+mn-ea"/>
                <a:cs typeface="+mn-cs"/>
              </a:rPr>
              <a:t>Uncovering the Invisible Cancer </a:t>
            </a:r>
            <a:r>
              <a:rPr kumimoji="0" lang="en-US" sz="2600" b="1" i="1" u="none" strike="noStrike" kern="0" cap="none" spc="0" normalizeH="0" baseline="0" noProof="0" dirty="0" err="1">
                <a:ln>
                  <a:noFill/>
                </a:ln>
                <a:solidFill>
                  <a:prstClr val="white"/>
                </a:solidFill>
                <a:effectLst/>
                <a:uLnTx/>
                <a:uFillTx/>
                <a:latin typeface="Helvetica Neue Light" panose="02000403000000020004"/>
                <a:ea typeface="+mn-ea"/>
                <a:cs typeface="+mn-cs"/>
              </a:rPr>
              <a:t>Surfaceome</a:t>
            </a:r>
            <a:r>
              <a:rPr kumimoji="0" lang="en-US" sz="2600" b="1" i="1" u="none" strike="noStrike" kern="0" cap="none" spc="0" normalizeH="0" baseline="0" noProof="0" dirty="0">
                <a:ln>
                  <a:noFill/>
                </a:ln>
                <a:solidFill>
                  <a:prstClr val="white"/>
                </a:solidFill>
                <a:effectLst/>
                <a:uLnTx/>
                <a:uFillTx/>
                <a:latin typeface="Helvetica Neue Light" panose="02000403000000020004"/>
                <a:ea typeface="+mn-ea"/>
                <a:cs typeface="+mn-cs"/>
              </a:rPr>
              <a:t> </a:t>
            </a:r>
          </a:p>
        </p:txBody>
      </p:sp>
      <p:pic>
        <p:nvPicPr>
          <p:cNvPr id="23" name="Picture 22" descr="A blue and white logo&#10;&#10;Description automatically generated">
            <a:extLst>
              <a:ext uri="{FF2B5EF4-FFF2-40B4-BE49-F238E27FC236}">
                <a16:creationId xmlns:a16="http://schemas.microsoft.com/office/drawing/2014/main" id="{A9B980FB-C662-72AF-887B-76387B38A3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5687" y="76200"/>
            <a:ext cx="1950313" cy="975156"/>
          </a:xfrm>
          <a:prstGeom prst="rect">
            <a:avLst/>
          </a:prstGeom>
        </p:spPr>
      </p:pic>
      <p:sp>
        <p:nvSpPr>
          <p:cNvPr id="29" name="TextBox 28">
            <a:extLst>
              <a:ext uri="{FF2B5EF4-FFF2-40B4-BE49-F238E27FC236}">
                <a16:creationId xmlns:a16="http://schemas.microsoft.com/office/drawing/2014/main" id="{2162DB2F-1084-9B08-D016-E716F1006687}"/>
              </a:ext>
            </a:extLst>
          </p:cNvPr>
          <p:cNvSpPr txBox="1"/>
          <p:nvPr/>
        </p:nvSpPr>
        <p:spPr>
          <a:xfrm>
            <a:off x="331269" y="6541414"/>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Helvetica Neue Light"/>
                <a:ea typeface="+mn-lt"/>
                <a:cs typeface="Calibri"/>
              </a:rPr>
              <a:t>© 2026 The Regents of the University of California</a:t>
            </a:r>
            <a:endParaRPr kumimoji="0" lang="en-US" sz="1400" b="0" i="0" u="none" strike="noStrike" kern="0" cap="none" spc="0" normalizeH="0" baseline="0" noProof="0" dirty="0">
              <a:ln>
                <a:noFill/>
              </a:ln>
              <a:solidFill>
                <a:sysClr val="windowText" lastClr="000000"/>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cxnSp>
        <p:nvCxnSpPr>
          <p:cNvPr id="6" name="Straight Connector 5">
            <a:extLst>
              <a:ext uri="{FF2B5EF4-FFF2-40B4-BE49-F238E27FC236}">
                <a16:creationId xmlns:a16="http://schemas.microsoft.com/office/drawing/2014/main" id="{3E29D287-2E40-1D26-EFC1-5D850EFA80F4}"/>
              </a:ext>
            </a:extLst>
          </p:cNvPr>
          <p:cNvCxnSpPr/>
          <p:nvPr/>
        </p:nvCxnSpPr>
        <p:spPr>
          <a:xfrm>
            <a:off x="5768643"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28" name="Picture 27" descr="A graph of a patient's tumor&#10;&#10;AI-generated content may be incorrect.">
            <a:extLst>
              <a:ext uri="{FF2B5EF4-FFF2-40B4-BE49-F238E27FC236}">
                <a16:creationId xmlns:a16="http://schemas.microsoft.com/office/drawing/2014/main" id="{9C2D54DC-0FCA-EDDA-0A5A-DA51EE3E650C}"/>
              </a:ext>
            </a:extLst>
          </p:cNvPr>
          <p:cNvPicPr>
            <a:picLocks noChangeAspect="1"/>
          </p:cNvPicPr>
          <p:nvPr/>
        </p:nvPicPr>
        <p:blipFill>
          <a:blip r:embed="rId6">
            <a:extLst>
              <a:ext uri="{28A0092B-C50C-407E-A947-70E740481C1C}">
                <a14:useLocalDpi xmlns:a14="http://schemas.microsoft.com/office/drawing/2010/main" val="0"/>
              </a:ext>
            </a:extLst>
          </a:blip>
          <a:srcRect r="24117"/>
          <a:stretch/>
        </p:blipFill>
        <p:spPr>
          <a:xfrm>
            <a:off x="3168507" y="3928815"/>
            <a:ext cx="2069241" cy="2118893"/>
          </a:xfrm>
          <a:prstGeom prst="rect">
            <a:avLst/>
          </a:prstGeom>
        </p:spPr>
      </p:pic>
      <p:pic>
        <p:nvPicPr>
          <p:cNvPr id="31" name="Picture 30" descr="A screenshot of a computer screen&#10;&#10;AI-generated content may be incorrect.">
            <a:extLst>
              <a:ext uri="{FF2B5EF4-FFF2-40B4-BE49-F238E27FC236}">
                <a16:creationId xmlns:a16="http://schemas.microsoft.com/office/drawing/2014/main" id="{05B18DC0-9D15-08F9-2F00-B7F76789BE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098" y="3640057"/>
            <a:ext cx="3051949" cy="2927684"/>
          </a:xfrm>
          <a:prstGeom prst="rect">
            <a:avLst/>
          </a:prstGeom>
        </p:spPr>
      </p:pic>
      <p:sp>
        <p:nvSpPr>
          <p:cNvPr id="32" name="TextBox 31">
            <a:extLst>
              <a:ext uri="{FF2B5EF4-FFF2-40B4-BE49-F238E27FC236}">
                <a16:creationId xmlns:a16="http://schemas.microsoft.com/office/drawing/2014/main" id="{78361A6A-517F-1696-E17B-60C2D59F90B8}"/>
              </a:ext>
            </a:extLst>
          </p:cNvPr>
          <p:cNvSpPr txBox="1"/>
          <p:nvPr/>
        </p:nvSpPr>
        <p:spPr>
          <a:xfrm>
            <a:off x="5133473" y="4233615"/>
            <a:ext cx="511679" cy="230832"/>
          </a:xfrm>
          <a:prstGeom prst="rect">
            <a:avLst/>
          </a:prstGeom>
          <a:noFill/>
        </p:spPr>
        <p:txBody>
          <a:bodyPr wrap="none" rtlCol="0">
            <a:spAutoFit/>
          </a:bodyPr>
          <a:lstStyle/>
          <a:p>
            <a:r>
              <a:rPr lang="en-US" sz="900">
                <a:solidFill>
                  <a:srgbClr val="00B0F0"/>
                </a:solidFill>
                <a:latin typeface="Helvetica" pitchFamily="2" charset="0"/>
              </a:rPr>
              <a:t>87.5%</a:t>
            </a:r>
          </a:p>
        </p:txBody>
      </p:sp>
      <p:pic>
        <p:nvPicPr>
          <p:cNvPr id="3" name="Picture 2">
            <a:extLst>
              <a:ext uri="{FF2B5EF4-FFF2-40B4-BE49-F238E27FC236}">
                <a16:creationId xmlns:a16="http://schemas.microsoft.com/office/drawing/2014/main" id="{31C30E20-6E7C-266A-F3BE-4AA470B1AE9C}"/>
              </a:ext>
            </a:extLst>
          </p:cNvPr>
          <p:cNvPicPr>
            <a:picLocks noChangeAspect="1"/>
          </p:cNvPicPr>
          <p:nvPr/>
        </p:nvPicPr>
        <p:blipFill>
          <a:blip r:embed="rId8"/>
          <a:stretch>
            <a:fillRect/>
          </a:stretch>
        </p:blipFill>
        <p:spPr>
          <a:xfrm>
            <a:off x="98642" y="1263695"/>
            <a:ext cx="1351711" cy="1351711"/>
          </a:xfrm>
          <a:prstGeom prst="rect">
            <a:avLst/>
          </a:prstGeom>
          <a:ln w="25400">
            <a:solidFill>
              <a:srgbClr val="002060"/>
            </a:solidFill>
          </a:ln>
        </p:spPr>
      </p:pic>
      <p:pic>
        <p:nvPicPr>
          <p:cNvPr id="3074" name="Picture 2" descr="Development of CD46 targeted theranostics for imaging and treatment of  cancer">
            <a:extLst>
              <a:ext uri="{FF2B5EF4-FFF2-40B4-BE49-F238E27FC236}">
                <a16:creationId xmlns:a16="http://schemas.microsoft.com/office/drawing/2014/main" id="{C72F6467-845D-7323-43D8-69B3615822DA}"/>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537" t="600" r="-537" b="24326"/>
          <a:stretch/>
        </p:blipFill>
        <p:spPr bwMode="auto">
          <a:xfrm>
            <a:off x="1543505" y="1268856"/>
            <a:ext cx="1302903" cy="1349844"/>
          </a:xfrm>
          <a:prstGeom prst="rect">
            <a:avLst/>
          </a:prstGeom>
          <a:ln w="25400" cap="sq">
            <a:solidFill>
              <a:srgbClr val="002060"/>
            </a:solidFill>
            <a:prstDash val="solid"/>
            <a:miter lim="800000"/>
          </a:ln>
          <a:effectLst/>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F93164A7-A1D8-6316-9042-6A09694E329C}"/>
              </a:ext>
            </a:extLst>
          </p:cNvPr>
          <p:cNvPicPr>
            <a:picLocks noChangeAspect="1"/>
          </p:cNvPicPr>
          <p:nvPr/>
        </p:nvPicPr>
        <p:blipFill>
          <a:blip r:embed="rId10"/>
          <a:srcRect l="14905" r="11869" b="25168"/>
          <a:stretch/>
        </p:blipFill>
        <p:spPr>
          <a:xfrm>
            <a:off x="2945372" y="1263432"/>
            <a:ext cx="1320885" cy="1349845"/>
          </a:xfrm>
          <a:prstGeom prst="rect">
            <a:avLst/>
          </a:prstGeom>
          <a:ln w="25400" cap="sq">
            <a:solidFill>
              <a:srgbClr val="002060"/>
            </a:solidFill>
            <a:prstDash val="solid"/>
            <a:miter lim="800000"/>
          </a:ln>
          <a:effectLst/>
        </p:spPr>
      </p:pic>
      <p:pic>
        <p:nvPicPr>
          <p:cNvPr id="15" name="Picture 14">
            <a:extLst>
              <a:ext uri="{FF2B5EF4-FFF2-40B4-BE49-F238E27FC236}">
                <a16:creationId xmlns:a16="http://schemas.microsoft.com/office/drawing/2014/main" id="{5C7DDD6F-56D5-DE23-030A-912BE93C80BE}"/>
              </a:ext>
            </a:extLst>
          </p:cNvPr>
          <p:cNvPicPr>
            <a:picLocks noChangeAspect="1"/>
          </p:cNvPicPr>
          <p:nvPr/>
        </p:nvPicPr>
        <p:blipFill>
          <a:blip r:embed="rId11"/>
          <a:srcRect b="22448"/>
          <a:stretch/>
        </p:blipFill>
        <p:spPr>
          <a:xfrm>
            <a:off x="4360167" y="1264339"/>
            <a:ext cx="1320885" cy="1365820"/>
          </a:xfrm>
          <a:prstGeom prst="rect">
            <a:avLst/>
          </a:prstGeom>
          <a:ln w="25400" cap="sq">
            <a:solidFill>
              <a:srgbClr val="002060"/>
            </a:solidFill>
            <a:prstDash val="solid"/>
            <a:miter lim="800000"/>
          </a:ln>
          <a:effectLst/>
        </p:spPr>
      </p:pic>
    </p:spTree>
    <p:extLst>
      <p:ext uri="{BB962C8B-B14F-4D97-AF65-F5344CB8AC3E}">
        <p14:creationId xmlns:p14="http://schemas.microsoft.com/office/powerpoint/2010/main" val="3674398615"/>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41" name="Google Shape;89;p1">
            <a:extLst>
              <a:ext uri="{FF2B5EF4-FFF2-40B4-BE49-F238E27FC236}">
                <a16:creationId xmlns:a16="http://schemas.microsoft.com/office/drawing/2014/main" id="{AA84E0AE-6DDE-87C9-3F9E-E09A6876E143}"/>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12" name="Picture 11">
            <a:extLst>
              <a:ext uri="{FF2B5EF4-FFF2-40B4-BE49-F238E27FC236}">
                <a16:creationId xmlns:a16="http://schemas.microsoft.com/office/drawing/2014/main" id="{03159BED-08AA-0351-335C-5629529781AF}"/>
              </a:ext>
            </a:extLst>
          </p:cNvPr>
          <p:cNvPicPr>
            <a:picLocks noChangeAspect="1"/>
          </p:cNvPicPr>
          <p:nvPr/>
        </p:nvPicPr>
        <p:blipFill>
          <a:blip r:embed="rId3"/>
          <a:stretch>
            <a:fillRect/>
          </a:stretch>
        </p:blipFill>
        <p:spPr>
          <a:xfrm>
            <a:off x="3161958" y="1603776"/>
            <a:ext cx="1713590" cy="1713590"/>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pic>
        <p:nvPicPr>
          <p:cNvPr id="1030" name="Picture 6">
            <a:extLst>
              <a:ext uri="{FF2B5EF4-FFF2-40B4-BE49-F238E27FC236}">
                <a16:creationId xmlns:a16="http://schemas.microsoft.com/office/drawing/2014/main" id="{66C9B250-B524-7210-E00D-D612FBA87A6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p:blipFill>
        <p:spPr bwMode="auto">
          <a:xfrm>
            <a:off x="454302" y="1603776"/>
            <a:ext cx="1681198" cy="1681198"/>
          </a:xfrm>
          <a:prstGeom prst="ellipse">
            <a:avLst/>
          </a:prstGeom>
          <a:noFill/>
          <a:ln w="25400">
            <a:solidFill>
              <a:srgbClr val="002060"/>
            </a:solidFill>
          </a:ln>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DE875891-EB05-6FF9-4788-F4B099373304}"/>
              </a:ext>
            </a:extLst>
          </p:cNvPr>
          <p:cNvSpPr txBox="1"/>
          <p:nvPr/>
        </p:nvSpPr>
        <p:spPr>
          <a:xfrm>
            <a:off x="226026" y="4813775"/>
            <a:ext cx="4986543" cy="123110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2000" b="1" i="1" u="none" strike="noStrike" kern="1200" cap="none" spc="0" normalizeH="0" baseline="0" noProof="0">
                <a:ln>
                  <a:noFill/>
                </a:ln>
                <a:solidFill>
                  <a:srgbClr val="FF0000"/>
                </a:solidFill>
                <a:effectLst/>
                <a:uLnTx/>
                <a:uFillTx/>
                <a:latin typeface="Helvetica Neue Light" panose="02000403000000020004"/>
                <a:ea typeface="+mn-ea"/>
                <a:cs typeface="+mn-cs"/>
              </a:rPr>
              <a:t> </a:t>
            </a:r>
            <a:r>
              <a:rPr kumimoji="0" lang="en-US" sz="1800" b="0" i="0" u="none" strike="noStrike" kern="1200" cap="none" spc="0" normalizeH="0" baseline="0" noProof="0">
                <a:ln>
                  <a:noFill/>
                </a:ln>
                <a:solidFill>
                  <a:prstClr val="black"/>
                </a:solidFill>
                <a:effectLst/>
                <a:uLnTx/>
                <a:uFillTx/>
                <a:latin typeface="Helvetica Neue Light"/>
                <a:ea typeface="+mn-ea"/>
                <a:cs typeface="Arial"/>
              </a:rPr>
              <a:t>Addressing the underlying cause of </a:t>
            </a:r>
            <a:r>
              <a:rPr kumimoji="0" lang="en-US" sz="1800" b="0" i="0" u="none" strike="noStrike" kern="1200" cap="none" spc="0" normalizeH="0" baseline="0" noProof="0" err="1">
                <a:ln>
                  <a:noFill/>
                </a:ln>
                <a:solidFill>
                  <a:prstClr val="black"/>
                </a:solidFill>
                <a:effectLst/>
                <a:uLnTx/>
                <a:uFillTx/>
                <a:latin typeface="Helvetica Neue Light"/>
                <a:ea typeface="+mn-ea"/>
                <a:cs typeface="Arial"/>
              </a:rPr>
              <a:t>IgE</a:t>
            </a:r>
            <a:r>
              <a:rPr kumimoji="0" lang="en-US" sz="1800" b="0" i="0" u="none" strike="noStrike" kern="1200" cap="none" spc="0" normalizeH="0" baseline="0" noProof="0">
                <a:ln>
                  <a:noFill/>
                </a:ln>
                <a:solidFill>
                  <a:prstClr val="black"/>
                </a:solidFill>
                <a:effectLst/>
                <a:uLnTx/>
                <a:uFillTx/>
                <a:latin typeface="Helvetica Neue Light"/>
                <a:ea typeface="+mn-ea"/>
                <a:cs typeface="Arial"/>
              </a:rPr>
              <a:t>-mediated diseases, including atopic dermatitis, food allergy, allergic asthma and allergic rhinitis</a:t>
            </a:r>
          </a:p>
        </p:txBody>
      </p:sp>
      <p:sp>
        <p:nvSpPr>
          <p:cNvPr id="3" name="TextBox 2">
            <a:extLst>
              <a:ext uri="{FF2B5EF4-FFF2-40B4-BE49-F238E27FC236}">
                <a16:creationId xmlns:a16="http://schemas.microsoft.com/office/drawing/2014/main" id="{48D40288-D275-EB70-149D-A93FA9B69D3C}"/>
              </a:ext>
            </a:extLst>
          </p:cNvPr>
          <p:cNvSpPr txBox="1"/>
          <p:nvPr/>
        </p:nvSpPr>
        <p:spPr>
          <a:xfrm>
            <a:off x="2755290" y="146785"/>
            <a:ext cx="8263225" cy="892552"/>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a:ln>
                  <a:noFill/>
                </a:ln>
                <a:solidFill>
                  <a:prstClr val="white"/>
                </a:solidFill>
                <a:effectLst/>
                <a:uLnTx/>
                <a:uFillTx/>
                <a:latin typeface="Helvetica Neue Light"/>
                <a:ea typeface="+mn-lt"/>
                <a:cs typeface="+mn-lt"/>
              </a:rPr>
              <a:t>Stopping Disease Before it Starts! </a:t>
            </a:r>
            <a:br>
              <a:rPr kumimoji="0" lang="en-US" sz="2600" b="1" i="1" u="none" strike="noStrike" kern="1200" cap="none" spc="0" normalizeH="0" baseline="0" noProof="0">
                <a:ln>
                  <a:noFill/>
                </a:ln>
                <a:solidFill>
                  <a:prstClr val="white"/>
                </a:solidFill>
                <a:effectLst/>
                <a:uLnTx/>
                <a:uFillTx/>
                <a:latin typeface="Helvetica Neue Light"/>
                <a:ea typeface="+mn-lt"/>
                <a:cs typeface="+mn-lt"/>
              </a:rPr>
            </a:br>
            <a:r>
              <a:rPr kumimoji="0" lang="en-US" sz="2600" b="1" i="1" u="none" strike="noStrike" kern="1200" cap="none" spc="0" normalizeH="0" baseline="0" noProof="0">
                <a:ln>
                  <a:noFill/>
                </a:ln>
                <a:solidFill>
                  <a:prstClr val="white"/>
                </a:solidFill>
                <a:effectLst/>
                <a:uLnTx/>
                <a:uFillTx/>
                <a:latin typeface="Helvetica Neue Light"/>
                <a:ea typeface="+mn-lt"/>
                <a:cs typeface="+mn-lt"/>
              </a:rPr>
              <a:t>Novel Biologics Targeting Core Drivers of Disease</a:t>
            </a:r>
            <a:r>
              <a:rPr kumimoji="0" lang="en-US" sz="2400" b="0" i="0" u="none" strike="noStrike" kern="1200" cap="none" spc="0" normalizeH="0" baseline="0" noProof="0">
                <a:ln>
                  <a:noFill/>
                </a:ln>
                <a:solidFill>
                  <a:prstClr val="white"/>
                </a:solidFill>
                <a:effectLst/>
                <a:uLnTx/>
                <a:uFillTx/>
                <a:latin typeface="Helvetica Neue Light"/>
                <a:ea typeface="+mn-lt"/>
                <a:cs typeface="+mn-lt"/>
              </a:rPr>
              <a:t>​</a:t>
            </a:r>
          </a:p>
        </p:txBody>
      </p:sp>
      <p:sp>
        <p:nvSpPr>
          <p:cNvPr id="4" name="TextBox 3">
            <a:extLst>
              <a:ext uri="{FF2B5EF4-FFF2-40B4-BE49-F238E27FC236}">
                <a16:creationId xmlns:a16="http://schemas.microsoft.com/office/drawing/2014/main" id="{022940F7-C63A-641C-EF68-ED2617AD2343}"/>
              </a:ext>
            </a:extLst>
          </p:cNvPr>
          <p:cNvSpPr txBox="1"/>
          <p:nvPr/>
        </p:nvSpPr>
        <p:spPr>
          <a:xfrm>
            <a:off x="5773108" y="5241582"/>
            <a:ext cx="4990161" cy="178510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r>
              <a:rPr kumimoji="0" lang="en-US" sz="1800" b="0" i="0" u="none" strike="noStrike" kern="1200" cap="none" spc="0" normalizeH="0" baseline="0" noProof="0">
                <a:ln>
                  <a:noFill/>
                </a:ln>
                <a:solidFill>
                  <a:prstClr val="black"/>
                </a:solidFill>
                <a:effectLst/>
                <a:uLnTx/>
                <a:uFillTx/>
                <a:latin typeface="Helvetica Neue Light"/>
                <a:ea typeface="+mn-ea"/>
                <a:cs typeface="Arial"/>
              </a:rPr>
              <a:t>Positive top-line results from ADORED trial, Phase 2 study of STMC-103H, an oral microbial therapy for prevention of atopic dermatitis and food allergy; &gt;$50M in total funding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Helvetica Neue Light"/>
              <a:ea typeface="+mn-ea"/>
              <a:cs typeface="Arial"/>
            </a:endParaRP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5"/>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1262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D3FB9A3-DDEF-F8D9-A7AD-0D0579105339}"/>
              </a:ext>
            </a:extLst>
          </p:cNvPr>
          <p:cNvSpPr txBox="1"/>
          <p:nvPr/>
        </p:nvSpPr>
        <p:spPr>
          <a:xfrm>
            <a:off x="264641" y="3332204"/>
            <a:ext cx="2573867"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panose="02000403000000020004" pitchFamily="2" charset="0"/>
                <a:ea typeface="+mn-ea"/>
                <a:cs typeface="+mn-cs"/>
              </a:rPr>
              <a:t>Nikole Kimes, PhD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Helvetica Neue Light" panose="02000403000000020004" pitchFamily="2" charset="0"/>
                <a:ea typeface="+mn-ea"/>
                <a:cs typeface="+mn-cs"/>
              </a:rPr>
              <a:t>CEO, </a:t>
            </a:r>
            <a:br>
              <a:rPr kumimoji="0" lang="en-US" sz="1600" b="0" i="0" u="none" strike="noStrike" kern="1200" cap="none" spc="0" normalizeH="0" baseline="0" noProof="0">
                <a:ln>
                  <a:noFill/>
                </a:ln>
                <a:solidFill>
                  <a:prstClr val="black"/>
                </a:solidFill>
                <a:effectLst/>
                <a:uLnTx/>
                <a:uFillTx/>
                <a:latin typeface="Helvetica Neue Light" panose="02000403000000020004" pitchFamily="2" charset="0"/>
                <a:ea typeface="+mn-ea"/>
                <a:cs typeface="+mn-cs"/>
              </a:rPr>
            </a:br>
            <a:r>
              <a:rPr kumimoji="0" lang="en-US" sz="1600" b="0" i="0" u="none" strike="noStrike" kern="1200" cap="none" spc="0" normalizeH="0" baseline="0" noProof="0">
                <a:ln>
                  <a:noFill/>
                </a:ln>
                <a:solidFill>
                  <a:prstClr val="black"/>
                </a:solidFill>
                <a:effectLst/>
                <a:uLnTx/>
                <a:uFillTx/>
                <a:latin typeface="Helvetica Neue Light" panose="02000403000000020004" pitchFamily="2" charset="0"/>
                <a:ea typeface="+mn-ea"/>
                <a:cs typeface="+mn-cs"/>
              </a:rPr>
              <a:t>PhD Postdoc Alum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Helvetica Neue Light"/>
              <a:ea typeface="+mn-ea"/>
              <a:cs typeface="+mn-cs"/>
            </a:endParaRPr>
          </a:p>
        </p:txBody>
      </p:sp>
      <p:sp>
        <p:nvSpPr>
          <p:cNvPr id="26" name="TextBox 25">
            <a:extLst>
              <a:ext uri="{FF2B5EF4-FFF2-40B4-BE49-F238E27FC236}">
                <a16:creationId xmlns:a16="http://schemas.microsoft.com/office/drawing/2014/main" id="{22B59BEC-E4DC-C277-93D9-CBDAA321385C}"/>
              </a:ext>
            </a:extLst>
          </p:cNvPr>
          <p:cNvSpPr txBox="1"/>
          <p:nvPr/>
        </p:nvSpPr>
        <p:spPr>
          <a:xfrm>
            <a:off x="5776735" y="4478540"/>
            <a:ext cx="6581736"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a:ea typeface="+mn-ea"/>
                <a:cs typeface="Segoe UI"/>
              </a:rPr>
              <a:t>SOLUTION:</a:t>
            </a:r>
            <a:r>
              <a:rPr kumimoji="0" lang="en-US" sz="2000" b="0" i="0" u="none" strike="noStrike" kern="1200" cap="none" spc="0" normalizeH="0" baseline="0" noProof="0">
                <a:ln>
                  <a:noFill/>
                </a:ln>
                <a:solidFill>
                  <a:prstClr val="black"/>
                </a:solidFill>
                <a:effectLst/>
                <a:uLnTx/>
                <a:uFillTx/>
                <a:latin typeface="Helvetica Neue Light"/>
                <a:ea typeface="+mn-ea"/>
                <a:cs typeface="Segoe UI"/>
              </a:rPr>
              <a:t>​ </a:t>
            </a:r>
            <a:r>
              <a:rPr kumimoji="0" lang="en-US" sz="1800" b="0" i="0" u="none" strike="noStrike" kern="1200" cap="none" spc="0" normalizeH="0" baseline="0" noProof="0">
                <a:ln>
                  <a:noFill/>
                </a:ln>
                <a:solidFill>
                  <a:prstClr val="black"/>
                </a:solidFill>
                <a:effectLst/>
                <a:uLnTx/>
                <a:uFillTx/>
                <a:latin typeface="Helvetica Neue Light"/>
                <a:ea typeface="+mn-ea"/>
                <a:cs typeface="Segoe UI"/>
              </a:rPr>
              <a:t>STMC-103H </a:t>
            </a:r>
            <a:r>
              <a:rPr kumimoji="0" lang="en-US" sz="1800" b="0" i="0" u="none" strike="noStrike" kern="1200" cap="none" spc="0" normalizeH="0" baseline="0" noProof="0">
                <a:ln>
                  <a:noFill/>
                </a:ln>
                <a:solidFill>
                  <a:prstClr val="black"/>
                </a:solidFill>
                <a:effectLst/>
                <a:uLnTx/>
                <a:uFillTx/>
                <a:latin typeface="Helvetica Neue Light"/>
                <a:ea typeface="+mn-ea"/>
                <a:cs typeface="Arial"/>
              </a:rPr>
              <a:t>multi-strain live biotherapeutic product</a:t>
            </a:r>
          </a:p>
        </p:txBody>
      </p:sp>
      <p:pic>
        <p:nvPicPr>
          <p:cNvPr id="30" name="Picture 29" descr="A qr code on a white background&#10;&#10;Description automatically generated">
            <a:extLst>
              <a:ext uri="{FF2B5EF4-FFF2-40B4-BE49-F238E27FC236}">
                <a16:creationId xmlns:a16="http://schemas.microsoft.com/office/drawing/2014/main" id="{1E1052BF-CA22-D7E4-2EAA-73F8F4F86F3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88402" y="5978114"/>
            <a:ext cx="872151" cy="872151"/>
          </a:xfrm>
          <a:prstGeom prst="rect">
            <a:avLst/>
          </a:prstGeom>
        </p:spPr>
      </p:pic>
      <p:sp>
        <p:nvSpPr>
          <p:cNvPr id="17" name="TextBox 16">
            <a:extLst>
              <a:ext uri="{FF2B5EF4-FFF2-40B4-BE49-F238E27FC236}">
                <a16:creationId xmlns:a16="http://schemas.microsoft.com/office/drawing/2014/main" id="{34FBBC1E-0FD4-7F70-9EA7-BE260C82011D}"/>
              </a:ext>
            </a:extLst>
          </p:cNvPr>
          <p:cNvSpPr txBox="1"/>
          <p:nvPr/>
        </p:nvSpPr>
        <p:spPr>
          <a:xfrm>
            <a:off x="11103554" y="547710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sp>
        <p:nvSpPr>
          <p:cNvPr id="19" name="TextBox 18">
            <a:extLst>
              <a:ext uri="{FF2B5EF4-FFF2-40B4-BE49-F238E27FC236}">
                <a16:creationId xmlns:a16="http://schemas.microsoft.com/office/drawing/2014/main" id="{1255A87E-0073-2127-AB5A-A2AC68C4FB56}"/>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grpSp>
        <p:nvGrpSpPr>
          <p:cNvPr id="14" name="Group 13">
            <a:extLst>
              <a:ext uri="{FF2B5EF4-FFF2-40B4-BE49-F238E27FC236}">
                <a16:creationId xmlns:a16="http://schemas.microsoft.com/office/drawing/2014/main" id="{AAC19A2D-25C1-393D-C49B-CA9571FA54E7}"/>
              </a:ext>
            </a:extLst>
          </p:cNvPr>
          <p:cNvGrpSpPr/>
          <p:nvPr/>
        </p:nvGrpSpPr>
        <p:grpSpPr>
          <a:xfrm>
            <a:off x="5821105" y="1429207"/>
            <a:ext cx="5799395" cy="2974619"/>
            <a:chOff x="5821105" y="3730447"/>
            <a:chExt cx="5799395" cy="2974619"/>
          </a:xfrm>
        </p:grpSpPr>
        <p:graphicFrame>
          <p:nvGraphicFramePr>
            <p:cNvPr id="23" name="Chart 22">
              <a:extLst>
                <a:ext uri="{FF2B5EF4-FFF2-40B4-BE49-F238E27FC236}">
                  <a16:creationId xmlns:a16="http://schemas.microsoft.com/office/drawing/2014/main" id="{C990D4CE-4CEF-CA42-B548-689DC3EA554B}"/>
                </a:ext>
              </a:extLst>
            </p:cNvPr>
            <p:cNvGraphicFramePr>
              <a:graphicFrameLocks/>
            </p:cNvGraphicFramePr>
            <p:nvPr/>
          </p:nvGraphicFramePr>
          <p:xfrm>
            <a:off x="6063820" y="4032138"/>
            <a:ext cx="1894557" cy="261787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7" name="Chart 26">
              <a:extLst>
                <a:ext uri="{FF2B5EF4-FFF2-40B4-BE49-F238E27FC236}">
                  <a16:creationId xmlns:a16="http://schemas.microsoft.com/office/drawing/2014/main" id="{5C69003F-476B-EA4A-A0EC-43CF68245A9B}"/>
                </a:ext>
              </a:extLst>
            </p:cNvPr>
            <p:cNvGraphicFramePr>
              <a:graphicFrameLocks/>
            </p:cNvGraphicFramePr>
            <p:nvPr/>
          </p:nvGraphicFramePr>
          <p:xfrm>
            <a:off x="8263249" y="4180116"/>
            <a:ext cx="2037956" cy="2367218"/>
          </p:xfrm>
          <a:graphic>
            <a:graphicData uri="http://schemas.openxmlformats.org/drawingml/2006/chart">
              <c:chart xmlns:c="http://schemas.openxmlformats.org/drawingml/2006/chart" xmlns:r="http://schemas.openxmlformats.org/officeDocument/2006/relationships" r:id="rId8"/>
            </a:graphicData>
          </a:graphic>
        </p:graphicFrame>
        <p:sp>
          <p:nvSpPr>
            <p:cNvPr id="28" name="TextBox 27">
              <a:extLst>
                <a:ext uri="{FF2B5EF4-FFF2-40B4-BE49-F238E27FC236}">
                  <a16:creationId xmlns:a16="http://schemas.microsoft.com/office/drawing/2014/main" id="{1FAD5D6F-2590-7449-A6AE-CE2DCCA66363}"/>
                </a:ext>
              </a:extLst>
            </p:cNvPr>
            <p:cNvSpPr txBox="1"/>
            <p:nvPr/>
          </p:nvSpPr>
          <p:spPr>
            <a:xfrm>
              <a:off x="8301349" y="3740102"/>
              <a:ext cx="198368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E2841"/>
                  </a:solidFill>
                  <a:effectLst/>
                  <a:uLnTx/>
                  <a:uFillTx/>
                  <a:latin typeface="Aptos" panose="02110004020202020204"/>
                  <a:ea typeface="+mn-ea"/>
                  <a:cs typeface="+mn-cs"/>
                </a:rPr>
                <a:t>Food Allergy (FA)</a:t>
              </a:r>
            </a:p>
          </p:txBody>
        </p:sp>
        <p:sp>
          <p:nvSpPr>
            <p:cNvPr id="29" name="TextBox 28">
              <a:extLst>
                <a:ext uri="{FF2B5EF4-FFF2-40B4-BE49-F238E27FC236}">
                  <a16:creationId xmlns:a16="http://schemas.microsoft.com/office/drawing/2014/main" id="{7B404975-188C-AE4A-B99E-1F5674900648}"/>
                </a:ext>
              </a:extLst>
            </p:cNvPr>
            <p:cNvSpPr txBox="1"/>
            <p:nvPr/>
          </p:nvSpPr>
          <p:spPr>
            <a:xfrm>
              <a:off x="6027977" y="3730447"/>
              <a:ext cx="235585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E2841"/>
                  </a:solidFill>
                  <a:effectLst/>
                  <a:uLnTx/>
                  <a:uFillTx/>
                  <a:latin typeface="Aptos" panose="02110004020202020204"/>
                  <a:ea typeface="+mn-ea"/>
                  <a:cs typeface="+mn-cs"/>
                </a:rPr>
                <a:t>Atopic Dermatitis (AD)</a:t>
              </a:r>
            </a:p>
          </p:txBody>
        </p:sp>
        <p:sp>
          <p:nvSpPr>
            <p:cNvPr id="31" name="Rectangle 30">
              <a:extLst>
                <a:ext uri="{FF2B5EF4-FFF2-40B4-BE49-F238E27FC236}">
                  <a16:creationId xmlns:a16="http://schemas.microsoft.com/office/drawing/2014/main" id="{2F33D3BB-AC89-A343-9ABB-D0D30E1073FA}"/>
                </a:ext>
              </a:extLst>
            </p:cNvPr>
            <p:cNvSpPr/>
            <p:nvPr/>
          </p:nvSpPr>
          <p:spPr>
            <a:xfrm>
              <a:off x="10383021" y="4259733"/>
              <a:ext cx="214766" cy="153336"/>
            </a:xfrm>
            <a:prstGeom prst="rect">
              <a:avLst/>
            </a:prstGeom>
            <a:solidFill>
              <a:srgbClr val="221F72"/>
            </a:solidFill>
            <a:ln>
              <a:no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2" name="Rectangle 31">
              <a:extLst>
                <a:ext uri="{FF2B5EF4-FFF2-40B4-BE49-F238E27FC236}">
                  <a16:creationId xmlns:a16="http://schemas.microsoft.com/office/drawing/2014/main" id="{4158EEDF-DDD4-334A-9884-DA9AA24F865A}"/>
                </a:ext>
              </a:extLst>
            </p:cNvPr>
            <p:cNvSpPr/>
            <p:nvPr/>
          </p:nvSpPr>
          <p:spPr>
            <a:xfrm>
              <a:off x="10383021" y="4792598"/>
              <a:ext cx="214766" cy="153336"/>
            </a:xfrm>
            <a:prstGeom prst="rect">
              <a:avLst/>
            </a:prstGeom>
            <a:solidFill>
              <a:srgbClr val="989898"/>
            </a:solidFill>
            <a:ln>
              <a:no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3" name="TextBox 32">
              <a:extLst>
                <a:ext uri="{FF2B5EF4-FFF2-40B4-BE49-F238E27FC236}">
                  <a16:creationId xmlns:a16="http://schemas.microsoft.com/office/drawing/2014/main" id="{87697D2B-2E5C-BA40-B39B-74F381804B91}"/>
                </a:ext>
              </a:extLst>
            </p:cNvPr>
            <p:cNvSpPr txBox="1"/>
            <p:nvPr/>
          </p:nvSpPr>
          <p:spPr>
            <a:xfrm>
              <a:off x="10575312" y="4179773"/>
              <a:ext cx="104518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E2841"/>
                  </a:solidFill>
                  <a:effectLst/>
                  <a:uLnTx/>
                  <a:uFillTx/>
                  <a:latin typeface="Aptos" panose="02110004020202020204"/>
                  <a:ea typeface="+mn-ea"/>
                  <a:cs typeface="+mn-cs"/>
                </a:rPr>
                <a:t>STMC-103H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E2841"/>
                  </a:solidFill>
                  <a:effectLst/>
                  <a:uLnTx/>
                  <a:uFillTx/>
                  <a:latin typeface="Aptos" panose="02110004020202020204"/>
                  <a:ea typeface="+mn-ea"/>
                  <a:cs typeface="+mn-cs"/>
                </a:rPr>
                <a:t>(n = 86)</a:t>
              </a:r>
            </a:p>
          </p:txBody>
        </p:sp>
        <p:sp>
          <p:nvSpPr>
            <p:cNvPr id="34" name="TextBox 33">
              <a:extLst>
                <a:ext uri="{FF2B5EF4-FFF2-40B4-BE49-F238E27FC236}">
                  <a16:creationId xmlns:a16="http://schemas.microsoft.com/office/drawing/2014/main" id="{FABE1A2B-6653-854E-8A4C-1587FD1A941D}"/>
                </a:ext>
              </a:extLst>
            </p:cNvPr>
            <p:cNvSpPr txBox="1"/>
            <p:nvPr/>
          </p:nvSpPr>
          <p:spPr>
            <a:xfrm>
              <a:off x="10589216" y="4724773"/>
              <a:ext cx="88708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E2841"/>
                  </a:solidFill>
                  <a:effectLst/>
                  <a:uLnTx/>
                  <a:uFillTx/>
                  <a:latin typeface="Aptos" panose="02110004020202020204"/>
                  <a:ea typeface="+mn-ea"/>
                  <a:cs typeface="+mn-cs"/>
                </a:rPr>
                <a:t>Placebo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E2841"/>
                  </a:solidFill>
                  <a:effectLst/>
                  <a:uLnTx/>
                  <a:uFillTx/>
                  <a:latin typeface="Aptos" panose="02110004020202020204"/>
                  <a:ea typeface="+mn-ea"/>
                  <a:cs typeface="+mn-cs"/>
                </a:rPr>
                <a:t> (n = 72)</a:t>
              </a:r>
            </a:p>
          </p:txBody>
        </p:sp>
        <p:sp>
          <p:nvSpPr>
            <p:cNvPr id="35" name="Rectangle 34">
              <a:extLst>
                <a:ext uri="{FF2B5EF4-FFF2-40B4-BE49-F238E27FC236}">
                  <a16:creationId xmlns:a16="http://schemas.microsoft.com/office/drawing/2014/main" id="{5F186834-BFA8-7D4B-9E60-8A0428A4F91F}"/>
                </a:ext>
              </a:extLst>
            </p:cNvPr>
            <p:cNvSpPr/>
            <p:nvPr/>
          </p:nvSpPr>
          <p:spPr>
            <a:xfrm>
              <a:off x="5821105" y="6397289"/>
              <a:ext cx="4532966"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E2841"/>
                  </a:solidFill>
                  <a:effectLst/>
                  <a:uLnTx/>
                  <a:uFillTx/>
                  <a:latin typeface="Aptos" panose="02110004020202020204"/>
                  <a:ea typeface="+mn-ea"/>
                  <a:cs typeface="+mn-cs"/>
                </a:rPr>
                <a:t>*Per protocol population </a:t>
              </a:r>
            </a:p>
          </p:txBody>
        </p:sp>
        <p:sp>
          <p:nvSpPr>
            <p:cNvPr id="36" name="TextBox 35">
              <a:extLst>
                <a:ext uri="{FF2B5EF4-FFF2-40B4-BE49-F238E27FC236}">
                  <a16:creationId xmlns:a16="http://schemas.microsoft.com/office/drawing/2014/main" id="{94971B53-D878-974E-9E81-87AF60A78285}"/>
                </a:ext>
              </a:extLst>
            </p:cNvPr>
            <p:cNvSpPr txBox="1"/>
            <p:nvPr/>
          </p:nvSpPr>
          <p:spPr>
            <a:xfrm>
              <a:off x="6867754" y="3951785"/>
              <a:ext cx="78739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E2841"/>
                  </a:solidFill>
                  <a:effectLst/>
                  <a:uLnTx/>
                  <a:uFillTx/>
                  <a:latin typeface="Aptos" panose="02110004020202020204"/>
                  <a:ea typeface="+mn-ea"/>
                  <a:cs typeface="+mn-cs"/>
                </a:rPr>
                <a:t>(p=0.005)</a:t>
              </a:r>
            </a:p>
          </p:txBody>
        </p:sp>
        <p:sp>
          <p:nvSpPr>
            <p:cNvPr id="37" name="TextBox 36">
              <a:extLst>
                <a:ext uri="{FF2B5EF4-FFF2-40B4-BE49-F238E27FC236}">
                  <a16:creationId xmlns:a16="http://schemas.microsoft.com/office/drawing/2014/main" id="{7533B926-12DE-414A-BDC6-54A75FA056B5}"/>
                </a:ext>
              </a:extLst>
            </p:cNvPr>
            <p:cNvSpPr txBox="1"/>
            <p:nvPr/>
          </p:nvSpPr>
          <p:spPr>
            <a:xfrm>
              <a:off x="8924891" y="3951785"/>
              <a:ext cx="70884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E2841"/>
                  </a:solidFill>
                  <a:effectLst/>
                  <a:uLnTx/>
                  <a:uFillTx/>
                  <a:latin typeface="Aptos" panose="02110004020202020204"/>
                  <a:ea typeface="+mn-ea"/>
                  <a:cs typeface="+mn-cs"/>
                </a:rPr>
                <a:t>(p=0.02)</a:t>
              </a:r>
            </a:p>
          </p:txBody>
        </p:sp>
        <p:sp>
          <p:nvSpPr>
            <p:cNvPr id="38" name="TextBox 37">
              <a:extLst>
                <a:ext uri="{FF2B5EF4-FFF2-40B4-BE49-F238E27FC236}">
                  <a16:creationId xmlns:a16="http://schemas.microsoft.com/office/drawing/2014/main" id="{A6D1AA45-641D-1440-81EA-2E2407AD905C}"/>
                </a:ext>
              </a:extLst>
            </p:cNvPr>
            <p:cNvSpPr txBox="1"/>
            <p:nvPr/>
          </p:nvSpPr>
          <p:spPr>
            <a:xfrm rot="16200000">
              <a:off x="5149607" y="5110531"/>
              <a:ext cx="165077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E2841"/>
                  </a:solidFill>
                  <a:effectLst/>
                  <a:uLnTx/>
                  <a:uFillTx/>
                  <a:latin typeface="Aptos" panose="02110004020202020204"/>
                  <a:ea typeface="+mn-ea"/>
                  <a:cs typeface="+mn-cs"/>
                </a:rPr>
                <a:t>Incidence at 1 year*</a:t>
              </a:r>
              <a:endParaRPr kumimoji="0" lang="en-US" sz="1400" b="0" i="0" u="none" strike="noStrike" kern="1200" cap="none" spc="0" normalizeH="0" baseline="30000" noProof="0">
                <a:ln>
                  <a:noFill/>
                </a:ln>
                <a:solidFill>
                  <a:srgbClr val="0E2841"/>
                </a:solidFill>
                <a:effectLst/>
                <a:uLnTx/>
                <a:uFillTx/>
                <a:latin typeface="Aptos" panose="02110004020202020204"/>
                <a:ea typeface="+mn-ea"/>
                <a:cs typeface="+mn-cs"/>
              </a:endParaRPr>
            </a:p>
          </p:txBody>
        </p:sp>
        <p:sp>
          <p:nvSpPr>
            <p:cNvPr id="39" name="TextBox 38">
              <a:extLst>
                <a:ext uri="{FF2B5EF4-FFF2-40B4-BE49-F238E27FC236}">
                  <a16:creationId xmlns:a16="http://schemas.microsoft.com/office/drawing/2014/main" id="{B9279354-D786-F446-B092-F9E88AB125D4}"/>
                </a:ext>
              </a:extLst>
            </p:cNvPr>
            <p:cNvSpPr txBox="1"/>
            <p:nvPr/>
          </p:nvSpPr>
          <p:spPr>
            <a:xfrm rot="16200000">
              <a:off x="7419104" y="5139384"/>
              <a:ext cx="165077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E2841"/>
                  </a:solidFill>
                  <a:effectLst/>
                  <a:uLnTx/>
                  <a:uFillTx/>
                  <a:latin typeface="Aptos" panose="02110004020202020204"/>
                  <a:ea typeface="+mn-ea"/>
                  <a:cs typeface="+mn-cs"/>
                </a:rPr>
                <a:t>Incidence at 1 year*</a:t>
              </a:r>
              <a:endParaRPr kumimoji="0" lang="en-US" sz="1400" b="0" i="0" u="none" strike="noStrike" kern="1200" cap="none" spc="0" normalizeH="0" baseline="30000" noProof="0">
                <a:ln>
                  <a:noFill/>
                </a:ln>
                <a:solidFill>
                  <a:srgbClr val="0E2841"/>
                </a:solidFill>
                <a:effectLst/>
                <a:uLnTx/>
                <a:uFillTx/>
                <a:latin typeface="Aptos" panose="02110004020202020204"/>
                <a:ea typeface="+mn-ea"/>
                <a:cs typeface="+mn-cs"/>
              </a:endParaRPr>
            </a:p>
          </p:txBody>
        </p:sp>
      </p:grpSp>
      <p:sp>
        <p:nvSpPr>
          <p:cNvPr id="18" name="TextBox 17">
            <a:extLst>
              <a:ext uri="{FF2B5EF4-FFF2-40B4-BE49-F238E27FC236}">
                <a16:creationId xmlns:a16="http://schemas.microsoft.com/office/drawing/2014/main" id="{BD38F0AC-1DFE-9747-9BB4-DADC5A6FE266}"/>
              </a:ext>
            </a:extLst>
          </p:cNvPr>
          <p:cNvSpPr txBox="1"/>
          <p:nvPr/>
        </p:nvSpPr>
        <p:spPr>
          <a:xfrm>
            <a:off x="2694330" y="3373073"/>
            <a:ext cx="285266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panose="02000403000000020004" pitchFamily="2" charset="0"/>
                <a:ea typeface="+mn-ea"/>
                <a:cs typeface="+mn-cs"/>
              </a:rPr>
              <a:t>Susan Lynch, PhD</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Helvetica Neue Light" panose="02000403000000020004" pitchFamily="2" charset="0"/>
                <a:ea typeface="+mn-ea"/>
                <a:cs typeface="+mn-cs"/>
              </a:rPr>
              <a:t>Board,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panose="02000403000000020004" pitchFamily="2" charset="0"/>
                <a:ea typeface="+mn-ea"/>
                <a:cs typeface="+mn-cs"/>
              </a:rPr>
              <a:t>Professor Dir. of Benioff Center for Microbial Medicine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Helvetica Neue Light"/>
              <a:ea typeface="+mn-ea"/>
              <a:cs typeface="+mn-cs"/>
            </a:endParaRPr>
          </a:p>
        </p:txBody>
      </p:sp>
      <p:pic>
        <p:nvPicPr>
          <p:cNvPr id="22" name="Picture 21">
            <a:extLst>
              <a:ext uri="{FF2B5EF4-FFF2-40B4-BE49-F238E27FC236}">
                <a16:creationId xmlns:a16="http://schemas.microsoft.com/office/drawing/2014/main" id="{5F221EC4-1935-7518-239F-8D3F1F4B41FD}"/>
              </a:ext>
            </a:extLst>
          </p:cNvPr>
          <p:cNvPicPr>
            <a:picLocks noChangeAspect="1"/>
          </p:cNvPicPr>
          <p:nvPr/>
        </p:nvPicPr>
        <p:blipFill>
          <a:blip r:embed="rId9"/>
          <a:stretch>
            <a:fillRect/>
          </a:stretch>
        </p:blipFill>
        <p:spPr>
          <a:xfrm>
            <a:off x="108398" y="285172"/>
            <a:ext cx="2507494" cy="615778"/>
          </a:xfrm>
          <a:prstGeom prst="rect">
            <a:avLst/>
          </a:prstGeom>
        </p:spPr>
      </p:pic>
      <p:sp>
        <p:nvSpPr>
          <p:cNvPr id="40" name="TextBox 39">
            <a:extLst>
              <a:ext uri="{FF2B5EF4-FFF2-40B4-BE49-F238E27FC236}">
                <a16:creationId xmlns:a16="http://schemas.microsoft.com/office/drawing/2014/main" id="{BE9D5758-B2EB-B0E0-1E82-DFFE12907C3A}"/>
              </a:ext>
            </a:extLst>
          </p:cNvPr>
          <p:cNvSpPr txBox="1"/>
          <p:nvPr/>
        </p:nvSpPr>
        <p:spPr>
          <a:xfrm>
            <a:off x="1576932" y="1192896"/>
            <a:ext cx="227248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UCSF Co-founders</a:t>
            </a:r>
          </a:p>
        </p:txBody>
      </p:sp>
      <p:cxnSp>
        <p:nvCxnSpPr>
          <p:cNvPr id="43" name="Straight Connector 42">
            <a:extLst>
              <a:ext uri="{FF2B5EF4-FFF2-40B4-BE49-F238E27FC236}">
                <a16:creationId xmlns:a16="http://schemas.microsoft.com/office/drawing/2014/main" id="{4D5C248E-7792-4BA7-51E4-09160D512C1D}"/>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744367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7" name="Google Shape;89;p1">
            <a:extLst>
              <a:ext uri="{FF2B5EF4-FFF2-40B4-BE49-F238E27FC236}">
                <a16:creationId xmlns:a16="http://schemas.microsoft.com/office/drawing/2014/main" id="{8EB127FE-38B1-4738-87E0-BD48B2169102}"/>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10" name="Picture 9">
            <a:extLst>
              <a:ext uri="{FF2B5EF4-FFF2-40B4-BE49-F238E27FC236}">
                <a16:creationId xmlns:a16="http://schemas.microsoft.com/office/drawing/2014/main" id="{B2516D70-1E0F-5968-AAED-DE9B5B4EF002}"/>
              </a:ext>
            </a:extLst>
          </p:cNvPr>
          <p:cNvPicPr>
            <a:picLocks noChangeAspect="1"/>
          </p:cNvPicPr>
          <p:nvPr/>
        </p:nvPicPr>
        <p:blipFill>
          <a:blip r:embed="rId3"/>
          <a:stretch>
            <a:fillRect/>
          </a:stretch>
        </p:blipFill>
        <p:spPr>
          <a:xfrm>
            <a:off x="11321980" y="5987980"/>
            <a:ext cx="870019" cy="870019"/>
          </a:xfrm>
          <a:prstGeom prst="rect">
            <a:avLst/>
          </a:prstGeom>
        </p:spPr>
      </p:pic>
      <p:sp>
        <p:nvSpPr>
          <p:cNvPr id="15" name="TextBox 14">
            <a:extLst>
              <a:ext uri="{FF2B5EF4-FFF2-40B4-BE49-F238E27FC236}">
                <a16:creationId xmlns:a16="http://schemas.microsoft.com/office/drawing/2014/main" id="{DE875891-EB05-6FF9-4788-F4B099373304}"/>
              </a:ext>
            </a:extLst>
          </p:cNvPr>
          <p:cNvSpPr txBox="1"/>
          <p:nvPr/>
        </p:nvSpPr>
        <p:spPr>
          <a:xfrm>
            <a:off x="293306" y="3430899"/>
            <a:ext cx="5027029" cy="141577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2200" b="1" i="1" u="none" strike="noStrike" kern="1200" cap="none" spc="0" normalizeH="0" baseline="0" noProof="0">
                <a:ln>
                  <a:noFill/>
                </a:ln>
                <a:solidFill>
                  <a:prstClr val="black"/>
                </a:solidFill>
                <a:effectLst/>
                <a:uLnTx/>
                <a:uFillTx/>
                <a:latin typeface="Helvetica Neue Light" panose="02000403000000020004"/>
                <a:ea typeface="+mn-ea"/>
                <a:cs typeface="+mn-cs"/>
              </a:rPr>
              <a:t> </a:t>
            </a:r>
            <a:endParaRPr kumimoji="0" lang="en-US" sz="18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mn-ea"/>
                <a:cs typeface="+mn-cs"/>
              </a:rPr>
              <a:t>No effective therapies for brain cancers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1" u="none" strike="noStrike" kern="1200" cap="none" spc="0" normalizeH="0" baseline="0" noProof="0">
              <a:ln>
                <a:noFill/>
              </a:ln>
              <a:solidFill>
                <a:srgbClr val="404040"/>
              </a:solidFill>
              <a:effectLst/>
              <a:uLnTx/>
              <a:uFillTx/>
              <a:latin typeface="Helvetica Neue Light" panose="02000403000000020004"/>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1" u="none" strike="noStrike" kern="1200" cap="none" spc="0" normalizeH="0" baseline="0" noProof="0">
              <a:ln>
                <a:noFill/>
              </a:ln>
              <a:solidFill>
                <a:srgbClr val="404040"/>
              </a:solidFill>
              <a:effectLst/>
              <a:uLnTx/>
              <a:uFillTx/>
              <a:latin typeface="Helvetica Neue Light" panose="02000403000000020004"/>
              <a:ea typeface="+mn-ea"/>
              <a:cs typeface="+mn-cs"/>
            </a:endParaRPr>
          </a:p>
        </p:txBody>
      </p:sp>
      <p:sp>
        <p:nvSpPr>
          <p:cNvPr id="3" name="TextBox 2">
            <a:extLst>
              <a:ext uri="{FF2B5EF4-FFF2-40B4-BE49-F238E27FC236}">
                <a16:creationId xmlns:a16="http://schemas.microsoft.com/office/drawing/2014/main" id="{48D40288-D275-EB70-149D-A93FA9B69D3C}"/>
              </a:ext>
            </a:extLst>
          </p:cNvPr>
          <p:cNvSpPr txBox="1"/>
          <p:nvPr/>
        </p:nvSpPr>
        <p:spPr>
          <a:xfrm>
            <a:off x="3265058" y="150019"/>
            <a:ext cx="7304971" cy="89255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a:ln>
                  <a:noFill/>
                </a:ln>
                <a:solidFill>
                  <a:prstClr val="white"/>
                </a:solidFill>
                <a:effectLst/>
                <a:uLnTx/>
                <a:uFillTx/>
                <a:latin typeface="Helvetica Neue Light" panose="02000403000000020004"/>
                <a:ea typeface="+mn-ea"/>
                <a:cs typeface="+mn-cs"/>
              </a:rPr>
              <a:t>Universal AAV Immuno-Gene Therapy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a:ln>
                  <a:noFill/>
                </a:ln>
                <a:solidFill>
                  <a:prstClr val="white"/>
                </a:solidFill>
                <a:effectLst/>
                <a:uLnTx/>
                <a:uFillTx/>
                <a:latin typeface="Helvetica Neue Light" panose="02000403000000020004"/>
                <a:ea typeface="+mn-ea"/>
                <a:cs typeface="+mn-cs"/>
              </a:rPr>
              <a:t>for Cancer</a:t>
            </a:r>
            <a:endParaRPr kumimoji="0" lang="en-US" sz="2600" b="1" i="0" u="none" strike="noStrike" kern="1200" cap="none" spc="0" normalizeH="0" baseline="0" noProof="0">
              <a:ln>
                <a:noFill/>
              </a:ln>
              <a:solidFill>
                <a:prstClr val="white"/>
              </a:solidFill>
              <a:effectLst/>
              <a:uLnTx/>
              <a:uFillTx/>
              <a:latin typeface="Helvetica Neue Light" panose="02000403000000020004"/>
              <a:ea typeface="+mn-ea"/>
              <a:cs typeface="+mn-cs"/>
            </a:endParaRPr>
          </a:p>
        </p:txBody>
      </p:sp>
      <p:sp>
        <p:nvSpPr>
          <p:cNvPr id="4" name="TextBox 3">
            <a:extLst>
              <a:ext uri="{FF2B5EF4-FFF2-40B4-BE49-F238E27FC236}">
                <a16:creationId xmlns:a16="http://schemas.microsoft.com/office/drawing/2014/main" id="{022940F7-C63A-641C-EF68-ED2617AD2343}"/>
              </a:ext>
            </a:extLst>
          </p:cNvPr>
          <p:cNvSpPr txBox="1"/>
          <p:nvPr/>
        </p:nvSpPr>
        <p:spPr>
          <a:xfrm>
            <a:off x="235708" y="4340708"/>
            <a:ext cx="5162723" cy="181588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endParaRPr kumimoji="0" lang="en-US" sz="2200" b="1"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Transitioning to clinical stage in 2026 with a multi-center Ph1/2 trial in high-grade glioma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$32M in VC funding and $5M in non-dilutive grant funding raised to date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Calibri" panose="020F0502020204030204"/>
              </a:rPr>
              <a:t>Awarded ODD and RPD FDA designations</a:t>
            </a: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4"/>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D3FB9A3-DDEF-F8D9-A7AD-0D0579105339}"/>
              </a:ext>
            </a:extLst>
          </p:cNvPr>
          <p:cNvSpPr txBox="1"/>
          <p:nvPr/>
        </p:nvSpPr>
        <p:spPr>
          <a:xfrm>
            <a:off x="2496431" y="1680743"/>
            <a:ext cx="274320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Nicole K. Paulk, PhD</a:t>
            </a:r>
            <a:endParaRPr kumimoji="0" lang="en-US" sz="18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Helvetica Neue Light"/>
                <a:ea typeface="+mn-ea"/>
                <a:cs typeface="+mn-cs"/>
              </a:rPr>
              <a:t>CEO, Founder, President </a:t>
            </a:r>
            <a:r>
              <a:rPr kumimoji="0" lang="en-US" sz="1600" b="0" i="0" u="none" strike="noStrike" kern="1200" cap="none" spc="0" normalizeH="0" baseline="0" noProof="0">
                <a:ln>
                  <a:noFill/>
                </a:ln>
                <a:solidFill>
                  <a:prstClr val="black"/>
                </a:solidFill>
                <a:effectLst/>
                <a:uLnTx/>
                <a:uFillTx/>
                <a:latin typeface="Helvetica Neue Light"/>
                <a:ea typeface="+mn-ea"/>
                <a:cs typeface="+mn-cs"/>
              </a:rPr>
              <a:t>Former UCSF Professor</a:t>
            </a:r>
          </a:p>
        </p:txBody>
      </p:sp>
      <p:sp>
        <p:nvSpPr>
          <p:cNvPr id="26" name="TextBox 25">
            <a:extLst>
              <a:ext uri="{FF2B5EF4-FFF2-40B4-BE49-F238E27FC236}">
                <a16:creationId xmlns:a16="http://schemas.microsoft.com/office/drawing/2014/main" id="{22B59BEC-E4DC-C277-93D9-CBDAA321385C}"/>
              </a:ext>
            </a:extLst>
          </p:cNvPr>
          <p:cNvSpPr txBox="1"/>
          <p:nvPr/>
        </p:nvSpPr>
        <p:spPr>
          <a:xfrm>
            <a:off x="5520355" y="3248019"/>
            <a:ext cx="6549722" cy="34470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Helvetica Neue Light"/>
                <a:ea typeface="+mn-ea"/>
                <a:cs typeface="Segoe UI"/>
              </a:rPr>
              <a:t>SOLUTION: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Helvetica Neue Light" panose="02000403000000020004"/>
                <a:ea typeface="+mn-ea"/>
                <a:cs typeface="Segoe UI"/>
              </a:rPr>
              <a:t>C</a:t>
            </a:r>
            <a:r>
              <a:rPr kumimoji="0" lang="en-US" sz="1800" b="0" i="0" u="none" strike="noStrike" kern="1200" cap="none" spc="0" normalizeH="0" baseline="0" noProof="0">
                <a:ln>
                  <a:noFill/>
                </a:ln>
                <a:solidFill>
                  <a:srgbClr val="000000"/>
                </a:solidFill>
                <a:effectLst/>
                <a:uLnTx/>
                <a:uFillTx/>
                <a:latin typeface="Helvetica Neue Light" panose="02000403000000020004"/>
                <a:ea typeface="+mn-ea"/>
                <a:cs typeface="+mn-cs"/>
              </a:rPr>
              <a:t>ombining AAV gene therapy and cytokine immunotherapy into a single, reimagined modality overcomes key challenges in destroying tumor cells and eliciting anti-tumor immunity.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solidFill>
                <a:srgbClr val="000000"/>
              </a:solidFill>
              <a:effectLst/>
              <a:uLnTx/>
              <a:uFillTx/>
              <a:latin typeface="Helvetica Neue Light" panose="020004030000000200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Helvetica Neue Light" panose="02000403000000020004"/>
                <a:ea typeface="+mn-ea"/>
                <a:cs typeface="+mn-cs"/>
              </a:rPr>
              <a:t>1</a:t>
            </a:r>
            <a:r>
              <a:rPr kumimoji="0" lang="en-US" sz="1800" b="0" i="0" u="none" strike="noStrike" kern="1200" cap="none" spc="0" normalizeH="0" baseline="30000" noProof="0">
                <a:ln>
                  <a:noFill/>
                </a:ln>
                <a:solidFill>
                  <a:srgbClr val="000000"/>
                </a:solidFill>
                <a:effectLst/>
                <a:uLnTx/>
                <a:uFillTx/>
                <a:latin typeface="Helvetica Neue Light" panose="02000403000000020004"/>
                <a:ea typeface="+mn-ea"/>
                <a:cs typeface="+mn-cs"/>
              </a:rPr>
              <a:t>st</a:t>
            </a:r>
            <a:r>
              <a:rPr kumimoji="0" lang="en-US" sz="1800" b="0" i="0" u="none" strike="noStrike" kern="1200" cap="none" spc="0" normalizeH="0" baseline="0" noProof="0">
                <a:ln>
                  <a:noFill/>
                </a:ln>
                <a:solidFill>
                  <a:srgbClr val="000000"/>
                </a:solidFill>
                <a:effectLst/>
                <a:uLnTx/>
                <a:uFillTx/>
                <a:latin typeface="Helvetica Neue Light" panose="02000403000000020004"/>
                <a:ea typeface="+mn-ea"/>
                <a:cs typeface="+mn-cs"/>
              </a:rPr>
              <a:t> AAV gene therapy that can treat more than one disease.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solidFill>
                <a:srgbClr val="000000"/>
              </a:solidFill>
              <a:effectLst/>
              <a:uLnTx/>
              <a:uFillTx/>
              <a:latin typeface="Helvetica Neue Light" panose="020004030000000200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Helvetica Neue Light" panose="02000403000000020004"/>
                <a:ea typeface="+mn-ea"/>
                <a:cs typeface="+mn-cs"/>
              </a:rPr>
              <a:t>A universal gene therapy reduces clinical development times, manufacturing timelines, and capital needs per program.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 b="0" i="0" u="none" strike="noStrike" kern="1200" cap="none" spc="0" normalizeH="0" baseline="0" noProof="0">
              <a:ln>
                <a:noFill/>
              </a:ln>
              <a:solidFill>
                <a:srgbClr val="000000"/>
              </a:solidFill>
              <a:effectLst/>
              <a:uLnTx/>
              <a:uFillTx/>
              <a:latin typeface="Helvetica Neue Light" panose="020004030000000200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Helvetica Neue Light" panose="02000403000000020004"/>
                <a:ea typeface="+mn-ea"/>
                <a:cs typeface="+mn-cs"/>
              </a:rPr>
              <a:t>Countless solid tumor cancer patients will be eligible regardless of tumor type or mutations with this breakthrough approach.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a:ln>
                <a:noFill/>
              </a:ln>
              <a:solidFill>
                <a:prstClr val="black"/>
              </a:solidFill>
              <a:effectLst/>
              <a:uLnTx/>
              <a:uFillTx/>
              <a:latin typeface="Helvetica Neue Light"/>
              <a:ea typeface="+mn-ea"/>
              <a:cs typeface="Segoe UI"/>
            </a:endParaRPr>
          </a:p>
        </p:txBody>
      </p:sp>
      <p:sp>
        <p:nvSpPr>
          <p:cNvPr id="6" name="TextBox 5">
            <a:extLst>
              <a:ext uri="{FF2B5EF4-FFF2-40B4-BE49-F238E27FC236}">
                <a16:creationId xmlns:a16="http://schemas.microsoft.com/office/drawing/2014/main" id="{B1E60BEF-AD7A-CF4C-9ADB-82A0F07E801E}"/>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pic>
        <p:nvPicPr>
          <p:cNvPr id="5" name="Picture 4">
            <a:extLst>
              <a:ext uri="{FF2B5EF4-FFF2-40B4-BE49-F238E27FC236}">
                <a16:creationId xmlns:a16="http://schemas.microsoft.com/office/drawing/2014/main" id="{58947E7D-C0DA-089F-AAAF-87857363FC74}"/>
              </a:ext>
            </a:extLst>
          </p:cNvPr>
          <p:cNvPicPr>
            <a:picLocks noChangeAspect="1"/>
          </p:cNvPicPr>
          <p:nvPr/>
        </p:nvPicPr>
        <p:blipFill>
          <a:blip r:embed="rId5"/>
          <a:stretch>
            <a:fillRect/>
          </a:stretch>
        </p:blipFill>
        <p:spPr>
          <a:xfrm>
            <a:off x="130942" y="44572"/>
            <a:ext cx="2504724" cy="1077718"/>
          </a:xfrm>
          <a:prstGeom prst="rect">
            <a:avLst/>
          </a:prstGeom>
        </p:spPr>
      </p:pic>
      <p:pic>
        <p:nvPicPr>
          <p:cNvPr id="14" name="Picture 13">
            <a:extLst>
              <a:ext uri="{FF2B5EF4-FFF2-40B4-BE49-F238E27FC236}">
                <a16:creationId xmlns:a16="http://schemas.microsoft.com/office/drawing/2014/main" id="{C4894DEE-1B54-5277-91BF-4A6F88EE5924}"/>
              </a:ext>
            </a:extLst>
          </p:cNvPr>
          <p:cNvPicPr>
            <a:picLocks noChangeAspect="1"/>
          </p:cNvPicPr>
          <p:nvPr/>
        </p:nvPicPr>
        <p:blipFill>
          <a:blip r:embed="rId6"/>
          <a:stretch>
            <a:fillRect/>
          </a:stretch>
        </p:blipFill>
        <p:spPr>
          <a:xfrm>
            <a:off x="6699669" y="1346660"/>
            <a:ext cx="4470833" cy="1861227"/>
          </a:xfrm>
          <a:prstGeom prst="rect">
            <a:avLst/>
          </a:prstGeom>
        </p:spPr>
      </p:pic>
      <p:sp>
        <p:nvSpPr>
          <p:cNvPr id="17" name="TextBox 16">
            <a:extLst>
              <a:ext uri="{FF2B5EF4-FFF2-40B4-BE49-F238E27FC236}">
                <a16:creationId xmlns:a16="http://schemas.microsoft.com/office/drawing/2014/main" id="{65FF6B0F-6D68-255F-59FC-63301A31D278}"/>
              </a:ext>
            </a:extLst>
          </p:cNvPr>
          <p:cNvSpPr txBox="1"/>
          <p:nvPr/>
        </p:nvSpPr>
        <p:spPr>
          <a:xfrm>
            <a:off x="10248663" y="617791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pic>
        <p:nvPicPr>
          <p:cNvPr id="11" name="Picture 10" descr="A person smiling with arms crossed&#10;&#10;AI-generated content may be incorrect.">
            <a:extLst>
              <a:ext uri="{FF2B5EF4-FFF2-40B4-BE49-F238E27FC236}">
                <a16:creationId xmlns:a16="http://schemas.microsoft.com/office/drawing/2014/main" id="{57E7F394-113A-B58C-A0D2-F7566B8680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5476" y="1292439"/>
            <a:ext cx="1920240" cy="1920240"/>
          </a:xfrm>
          <a:prstGeom prst="ellipse">
            <a:avLst/>
          </a:prstGeom>
          <a:ln w="19050">
            <a:solidFill>
              <a:srgbClr val="002060"/>
            </a:solidFill>
          </a:ln>
        </p:spPr>
      </p:pic>
      <p:cxnSp>
        <p:nvCxnSpPr>
          <p:cNvPr id="9" name="Straight Connector 8">
            <a:extLst>
              <a:ext uri="{FF2B5EF4-FFF2-40B4-BE49-F238E27FC236}">
                <a16:creationId xmlns:a16="http://schemas.microsoft.com/office/drawing/2014/main" id="{ACE4E0B1-E4D8-646D-6BD9-EAF9F4D772DE}"/>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728581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5" name="Google Shape;89;p1">
            <a:extLst>
              <a:ext uri="{FF2B5EF4-FFF2-40B4-BE49-F238E27FC236}">
                <a16:creationId xmlns:a16="http://schemas.microsoft.com/office/drawing/2014/main" id="{65FC01B0-17D1-3DA9-7D58-60A04A82467C}"/>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 name="object 8"/>
          <p:cNvSpPr txBox="1"/>
          <p:nvPr/>
        </p:nvSpPr>
        <p:spPr>
          <a:xfrm>
            <a:off x="6048421" y="1415178"/>
            <a:ext cx="5979708" cy="1456168"/>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7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DISEASE/INDICATION: </a:t>
            </a:r>
            <a:r>
              <a:rPr kumimoji="0" sz="17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Oncology, melanoma is the lead indication</a:t>
            </a:r>
          </a:p>
          <a:p>
            <a:pPr marL="0" marR="0" lvl="0" indent="0" algn="l" defTabSz="914400" rtl="0" eaLnBrk="1" fontAlgn="auto" latinLnBrk="0" hangingPunct="1">
              <a:lnSpc>
                <a:spcPct val="100000"/>
              </a:lnSpc>
              <a:spcBef>
                <a:spcPts val="85"/>
              </a:spcBef>
              <a:spcAft>
                <a:spcPts val="0"/>
              </a:spcAft>
              <a:buClrTx/>
              <a:buSzTx/>
              <a:buFontTx/>
              <a:buNone/>
              <a:tabLst/>
              <a:defRPr/>
            </a:pPr>
            <a:endParaRPr kumimoji="0" sz="800" b="0" i="0" u="none" strike="noStrike" kern="0" cap="none" spc="0" normalizeH="0" baseline="0" noProof="0" dirty="0">
              <a:ln>
                <a:noFill/>
              </a:ln>
              <a:solidFill>
                <a:sysClr val="windowText" lastClr="000000"/>
              </a:solidFill>
              <a:effectLst/>
              <a:uLnTx/>
              <a:uFillTx/>
              <a:latin typeface="Arial Narrow"/>
              <a:ea typeface="+mn-ea"/>
              <a:cs typeface="Arial Narrow"/>
            </a:endParaRPr>
          </a:p>
          <a:p>
            <a:pPr marL="12700" marR="5080" lvl="0" indent="-635" algn="l" defTabSz="914400" rtl="0" eaLnBrk="1" fontAlgn="auto" latinLnBrk="0" hangingPunct="1">
              <a:lnSpc>
                <a:spcPct val="100000"/>
              </a:lnSpc>
              <a:spcBef>
                <a:spcPts val="0"/>
              </a:spcBef>
              <a:spcAft>
                <a:spcPts val="0"/>
              </a:spcAft>
              <a:buClrTx/>
              <a:buSzTx/>
              <a:buFontTx/>
              <a:buNone/>
              <a:tabLst/>
              <a:defRPr/>
            </a:pPr>
            <a:r>
              <a:rPr kumimoji="0" sz="17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UNMET NEED</a:t>
            </a:r>
            <a:r>
              <a:rPr kumimoji="0" sz="17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 More than 50% of cancer patients do not respond to either immune or targeted therapies due to initial or acquired treatment resistance</a:t>
            </a:r>
          </a:p>
        </p:txBody>
      </p:sp>
      <p:sp>
        <p:nvSpPr>
          <p:cNvPr id="9" name="object 9"/>
          <p:cNvSpPr txBox="1"/>
          <p:nvPr/>
        </p:nvSpPr>
        <p:spPr>
          <a:xfrm>
            <a:off x="6048421" y="2935528"/>
            <a:ext cx="5979708" cy="797013"/>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00000"/>
              </a:lnSpc>
              <a:spcBef>
                <a:spcPts val="95"/>
              </a:spcBef>
              <a:spcAft>
                <a:spcPts val="0"/>
              </a:spcAft>
              <a:buClrTx/>
              <a:buSzTx/>
              <a:buFontTx/>
              <a:buNone/>
              <a:tabLst/>
              <a:defRPr/>
            </a:pPr>
            <a:r>
              <a:rPr kumimoji="0" sz="17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PRODUCT: </a:t>
            </a:r>
            <a:r>
              <a:rPr kumimoji="0" sz="17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RNA discovery platform to identify and target oncogenic RNAs; a portfolio of novel anti-cancer ASOs for MAPK cancers</a:t>
            </a:r>
          </a:p>
        </p:txBody>
      </p:sp>
      <p:sp>
        <p:nvSpPr>
          <p:cNvPr id="10" name="object 10"/>
          <p:cNvSpPr txBox="1"/>
          <p:nvPr/>
        </p:nvSpPr>
        <p:spPr>
          <a:xfrm>
            <a:off x="6010737" y="3810000"/>
            <a:ext cx="5168193" cy="273793"/>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700" b="1" i="0" u="none" strike="noStrike" kern="0" cap="none" normalizeH="0" baseline="0" noProof="0" dirty="0">
                <a:ln>
                  <a:noFill/>
                </a:ln>
                <a:solidFill>
                  <a:sysClr val="windowText" lastClr="000000"/>
                </a:solidFill>
                <a:effectLst/>
                <a:uLnTx/>
                <a:uFillTx/>
                <a:latin typeface="Helvetica Neue Light" panose="02000403000000020004"/>
                <a:ea typeface="+mn-ea"/>
                <a:cs typeface="Arial Narrow"/>
              </a:rPr>
              <a:t>COMPETITIVE ADVANTAGE:</a:t>
            </a:r>
          </a:p>
        </p:txBody>
      </p:sp>
      <p:sp>
        <p:nvSpPr>
          <p:cNvPr id="11" name="object 11"/>
          <p:cNvSpPr txBox="1"/>
          <p:nvPr/>
        </p:nvSpPr>
        <p:spPr>
          <a:xfrm>
            <a:off x="6031547" y="4187877"/>
            <a:ext cx="5855651" cy="1658787"/>
          </a:xfrm>
          <a:prstGeom prst="rect">
            <a:avLst/>
          </a:prstGeom>
        </p:spPr>
        <p:txBody>
          <a:bodyPr vert="horz" wrap="square" lIns="0" tIns="12065" rIns="0" bIns="0" rtlCol="0">
            <a:spAutoFit/>
          </a:bodyPr>
          <a:lstStyle/>
          <a:p>
            <a:pPr marL="299085" marR="271780" lvl="0" indent="-287020" algn="l" defTabSz="914400" rtl="0" eaLnBrk="1" fontAlgn="auto" latinLnBrk="0" hangingPunct="1">
              <a:lnSpc>
                <a:spcPct val="100000"/>
              </a:lnSpc>
              <a:spcBef>
                <a:spcPts val="95"/>
              </a:spcBef>
              <a:spcAft>
                <a:spcPts val="0"/>
              </a:spcAft>
              <a:buClrTx/>
              <a:buSzTx/>
              <a:buFont typeface="Arial"/>
              <a:buChar char="•"/>
              <a:tabLst>
                <a:tab pos="299085" algn="l"/>
              </a:tabLst>
              <a:defRPr/>
            </a:pPr>
            <a:r>
              <a:rPr kumimoji="0" sz="1700" b="0" i="0" u="none" strike="noStrike" kern="0" cap="none" spc="0" normalizeH="0" baseline="0" noProof="0" dirty="0">
                <a:ln>
                  <a:noFill/>
                </a:ln>
                <a:solidFill>
                  <a:prstClr val="black"/>
                </a:solidFill>
                <a:effectLst/>
                <a:uLnTx/>
                <a:uFillTx/>
                <a:latin typeface="Helvetica Neue Light" panose="02000403000000020004"/>
                <a:ea typeface="+mn-ea"/>
                <a:cs typeface="Arial Narrow"/>
              </a:rPr>
              <a:t>Eliminating oncogenic RNAs specifically and potently kills tumor cells, unlocking a novel class of cancer-selective therapeutics</a:t>
            </a:r>
          </a:p>
          <a:p>
            <a:pPr marL="299085" marR="5080" lvl="0" indent="-287020" algn="l" defTabSz="914400" rtl="0" eaLnBrk="1" fontAlgn="auto" latinLnBrk="0" hangingPunct="1">
              <a:lnSpc>
                <a:spcPct val="100000"/>
              </a:lnSpc>
              <a:spcBef>
                <a:spcPts val="600"/>
              </a:spcBef>
              <a:spcAft>
                <a:spcPts val="0"/>
              </a:spcAft>
              <a:buClrTx/>
              <a:buSzTx/>
              <a:buFont typeface="Arial"/>
              <a:buChar char="•"/>
              <a:tabLst>
                <a:tab pos="299085" algn="l"/>
              </a:tabLst>
              <a:defRPr/>
            </a:pPr>
            <a:r>
              <a:rPr kumimoji="0" sz="1700" b="0" i="0" u="none" strike="noStrike" kern="0" cap="none" spc="0" normalizeH="0" baseline="0" noProof="0" dirty="0">
                <a:ln>
                  <a:noFill/>
                </a:ln>
                <a:solidFill>
                  <a:prstClr val="black"/>
                </a:solidFill>
                <a:effectLst/>
                <a:uLnTx/>
                <a:uFillTx/>
                <a:latin typeface="Helvetica Neue Light" panose="02000403000000020004"/>
                <a:ea typeface="+mn-ea"/>
                <a:cs typeface="Arial Narrow"/>
              </a:rPr>
              <a:t>Oncogenic coding/non-coding RNAs are a drug target class that may overcome resistance and toxicity seen in current MAPK drugs</a:t>
            </a:r>
          </a:p>
        </p:txBody>
      </p:sp>
      <p:sp>
        <p:nvSpPr>
          <p:cNvPr id="12" name="object 12"/>
          <p:cNvSpPr txBox="1"/>
          <p:nvPr/>
        </p:nvSpPr>
        <p:spPr>
          <a:xfrm>
            <a:off x="6031547" y="5938629"/>
            <a:ext cx="5855651" cy="535403"/>
          </a:xfrm>
          <a:prstGeom prst="rect">
            <a:avLst/>
          </a:prstGeom>
        </p:spPr>
        <p:txBody>
          <a:bodyPr vert="horz" wrap="square" lIns="0" tIns="12065" rIns="0" bIns="0" rtlCol="0">
            <a:spAutoFit/>
          </a:bodyPr>
          <a:lstStyle/>
          <a:p>
            <a:pPr marL="12700" marR="5080" lvl="0" indent="-635" algn="l" defTabSz="914400" rtl="0" eaLnBrk="1" fontAlgn="auto" latinLnBrk="0" hangingPunct="1">
              <a:lnSpc>
                <a:spcPct val="100000"/>
              </a:lnSpc>
              <a:spcBef>
                <a:spcPts val="95"/>
              </a:spcBef>
              <a:spcAft>
                <a:spcPts val="0"/>
              </a:spcAft>
              <a:buClrTx/>
              <a:buSzTx/>
              <a:buFontTx/>
              <a:buNone/>
              <a:tabLst/>
              <a:defRPr/>
            </a:pPr>
            <a:r>
              <a:rPr kumimoji="0" sz="1700" b="1" i="0" u="none" strike="noStrike" kern="0" cap="none" spc="0" normalizeH="0" baseline="0" noProof="0" dirty="0">
                <a:ln>
                  <a:noFill/>
                </a:ln>
                <a:solidFill>
                  <a:prstClr val="black"/>
                </a:solidFill>
                <a:effectLst/>
                <a:uLnTx/>
                <a:uFillTx/>
                <a:latin typeface="Helvetica Neue Light" panose="02000403000000020004"/>
                <a:ea typeface="+mn-ea"/>
                <a:cs typeface="Arial Narrow"/>
              </a:rPr>
              <a:t>DATA: </a:t>
            </a:r>
            <a:r>
              <a:rPr kumimoji="0" sz="1700" b="0" i="0" u="none" strike="noStrike" kern="0" cap="none" spc="0" normalizeH="0" baseline="0" noProof="0" dirty="0">
                <a:ln>
                  <a:noFill/>
                </a:ln>
                <a:solidFill>
                  <a:prstClr val="black"/>
                </a:solidFill>
                <a:effectLst/>
                <a:uLnTx/>
                <a:uFillTx/>
                <a:latin typeface="Helvetica Neue Light" panose="02000403000000020004"/>
                <a:ea typeface="+mn-ea"/>
                <a:cs typeface="Arial Narrow"/>
              </a:rPr>
              <a:t>Preclinical data demonstrating mechanism, efficacy, and preliminary safety in cell line and rodent models</a:t>
            </a:r>
          </a:p>
        </p:txBody>
      </p:sp>
      <p:sp>
        <p:nvSpPr>
          <p:cNvPr id="19" name="object 19"/>
          <p:cNvSpPr txBox="1"/>
          <p:nvPr/>
        </p:nvSpPr>
        <p:spPr>
          <a:xfrm>
            <a:off x="2495112" y="1791785"/>
            <a:ext cx="3322705" cy="751488"/>
          </a:xfrm>
          <a:prstGeom prst="rect">
            <a:avLst/>
          </a:prstGeom>
        </p:spPr>
        <p:txBody>
          <a:bodyPr vert="horz" wrap="square" lIns="0" tIns="12700" rIns="0" bIns="0" rtlCol="0">
            <a:spAutoFit/>
          </a:bodyPr>
          <a:lstStyle/>
          <a:p>
            <a:pPr marL="12065" marR="5080" lvl="0" indent="0" algn="l" defTabSz="914400" rtl="0" eaLnBrk="1" fontAlgn="auto" latinLnBrk="0" hangingPunct="1">
              <a:lnSpc>
                <a:spcPct val="100000"/>
              </a:lnSpc>
              <a:spcBef>
                <a:spcPts val="100"/>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Susana Ortiz-Urda, MD/PhD</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 </a:t>
            </a:r>
            <a:r>
              <a:rPr kumimoji="0"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MBA</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 UCSF Associate Professor, Dermatology</a:t>
            </a:r>
          </a:p>
        </p:txBody>
      </p:sp>
      <p:grpSp>
        <p:nvGrpSpPr>
          <p:cNvPr id="20" name="object 20"/>
          <p:cNvGrpSpPr/>
          <p:nvPr/>
        </p:nvGrpSpPr>
        <p:grpSpPr>
          <a:xfrm>
            <a:off x="824827" y="3493925"/>
            <a:ext cx="1455420" cy="2008505"/>
            <a:chOff x="824827" y="4026271"/>
            <a:chExt cx="1455420" cy="2008505"/>
          </a:xfrm>
        </p:grpSpPr>
        <p:sp>
          <p:nvSpPr>
            <p:cNvPr id="21" name="object 21"/>
            <p:cNvSpPr/>
            <p:nvPr/>
          </p:nvSpPr>
          <p:spPr>
            <a:xfrm>
              <a:off x="873293" y="5379859"/>
              <a:ext cx="1405255" cy="0"/>
            </a:xfrm>
            <a:custGeom>
              <a:avLst/>
              <a:gdLst/>
              <a:ahLst/>
              <a:cxnLst/>
              <a:rect l="l" t="t" r="r" b="b"/>
              <a:pathLst>
                <a:path w="1405255">
                  <a:moveTo>
                    <a:pt x="0" y="0"/>
                  </a:moveTo>
                  <a:lnTo>
                    <a:pt x="763804" y="0"/>
                  </a:lnTo>
                </a:path>
                <a:path w="1405255">
                  <a:moveTo>
                    <a:pt x="904059" y="0"/>
                  </a:moveTo>
                  <a:lnTo>
                    <a:pt x="1404893" y="0"/>
                  </a:lnTo>
                </a:path>
              </a:pathLst>
            </a:custGeom>
            <a:ln w="3521">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pic>
          <p:nvPicPr>
            <p:cNvPr id="22" name="object 22"/>
            <p:cNvPicPr/>
            <p:nvPr/>
          </p:nvPicPr>
          <p:blipFill>
            <a:blip r:embed="rId3" cstate="print"/>
            <a:stretch>
              <a:fillRect/>
            </a:stretch>
          </p:blipFill>
          <p:spPr>
            <a:xfrm>
              <a:off x="824827" y="5412207"/>
              <a:ext cx="1033585" cy="622045"/>
            </a:xfrm>
            <a:prstGeom prst="rect">
              <a:avLst/>
            </a:prstGeom>
          </p:spPr>
        </p:pic>
        <p:sp>
          <p:nvSpPr>
            <p:cNvPr id="23" name="object 23"/>
            <p:cNvSpPr/>
            <p:nvPr/>
          </p:nvSpPr>
          <p:spPr>
            <a:xfrm>
              <a:off x="967932" y="4026271"/>
              <a:ext cx="133985" cy="1353820"/>
            </a:xfrm>
            <a:custGeom>
              <a:avLst/>
              <a:gdLst/>
              <a:ahLst/>
              <a:cxnLst/>
              <a:rect l="l" t="t" r="r" b="b"/>
              <a:pathLst>
                <a:path w="133984" h="1353820">
                  <a:moveTo>
                    <a:pt x="133494" y="1353573"/>
                  </a:moveTo>
                  <a:lnTo>
                    <a:pt x="0" y="1353573"/>
                  </a:lnTo>
                  <a:lnTo>
                    <a:pt x="0" y="0"/>
                  </a:lnTo>
                  <a:lnTo>
                    <a:pt x="133494" y="0"/>
                  </a:lnTo>
                  <a:lnTo>
                    <a:pt x="133494" y="1353573"/>
                  </a:lnTo>
                  <a:close/>
                </a:path>
              </a:pathLst>
            </a:custGeom>
            <a:solidFill>
              <a:srgbClr val="44536A"/>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24" name="object 24"/>
          <p:cNvSpPr txBox="1"/>
          <p:nvPr/>
        </p:nvSpPr>
        <p:spPr>
          <a:xfrm>
            <a:off x="759216" y="4803415"/>
            <a:ext cx="137795" cy="118745"/>
          </a:xfrm>
          <a:prstGeom prst="rect">
            <a:avLst/>
          </a:prstGeom>
        </p:spPr>
        <p:txBody>
          <a:bodyPr vert="horz" wrap="square" lIns="0" tIns="13970" rIns="0" bIns="0" rtlCol="0">
            <a:spAutoFit/>
          </a:bodyPr>
          <a:lstStyle/>
          <a:p>
            <a:pPr marL="12700" marR="0" lvl="0" indent="0" algn="l" defTabSz="914400" rtl="0" eaLnBrk="1" fontAlgn="auto" latinLnBrk="0" hangingPunct="1">
              <a:lnSpc>
                <a:spcPct val="100000"/>
              </a:lnSpc>
              <a:spcBef>
                <a:spcPts val="110"/>
              </a:spcBef>
              <a:spcAft>
                <a:spcPts val="0"/>
              </a:spcAft>
              <a:buClrTx/>
              <a:buSzTx/>
              <a:buFontTx/>
              <a:buNone/>
              <a:tabLst/>
              <a:defRPr/>
            </a:pPr>
            <a:r>
              <a:rPr kumimoji="0" sz="600" b="1" i="0" u="none" strike="noStrike" kern="0" cap="none" spc="-25" normalizeH="0" baseline="0" noProof="0" dirty="0">
                <a:ln>
                  <a:noFill/>
                </a:ln>
                <a:solidFill>
                  <a:sysClr val="windowText" lastClr="000000"/>
                </a:solidFill>
                <a:effectLst/>
                <a:uLnTx/>
                <a:uFillTx/>
                <a:latin typeface="Arial"/>
                <a:ea typeface="+mn-ea"/>
                <a:cs typeface="Arial"/>
              </a:rPr>
              <a:t>0%</a:t>
            </a:r>
            <a:endParaRPr kumimoji="0" sz="600" b="0" i="0" u="none" strike="noStrike" kern="0" cap="none" spc="0" normalizeH="0" baseline="0" noProof="0">
              <a:ln>
                <a:noFill/>
              </a:ln>
              <a:solidFill>
                <a:sysClr val="windowText" lastClr="000000"/>
              </a:solidFill>
              <a:effectLst/>
              <a:uLnTx/>
              <a:uFillTx/>
              <a:latin typeface="Arial"/>
              <a:ea typeface="+mn-ea"/>
              <a:cs typeface="Arial"/>
            </a:endParaRPr>
          </a:p>
        </p:txBody>
      </p:sp>
      <p:sp>
        <p:nvSpPr>
          <p:cNvPr id="25" name="object 25"/>
          <p:cNvSpPr txBox="1"/>
          <p:nvPr/>
        </p:nvSpPr>
        <p:spPr>
          <a:xfrm>
            <a:off x="673033" y="3461655"/>
            <a:ext cx="224154" cy="118745"/>
          </a:xfrm>
          <a:prstGeom prst="rect">
            <a:avLst/>
          </a:prstGeom>
        </p:spPr>
        <p:txBody>
          <a:bodyPr vert="horz" wrap="square" lIns="0" tIns="13970" rIns="0" bIns="0" rtlCol="0">
            <a:spAutoFit/>
          </a:bodyPr>
          <a:lstStyle/>
          <a:p>
            <a:pPr marL="12700" marR="0" lvl="0" indent="0" algn="l" defTabSz="914400" rtl="0" eaLnBrk="1" fontAlgn="auto" latinLnBrk="0" hangingPunct="1">
              <a:lnSpc>
                <a:spcPct val="100000"/>
              </a:lnSpc>
              <a:spcBef>
                <a:spcPts val="110"/>
              </a:spcBef>
              <a:spcAft>
                <a:spcPts val="0"/>
              </a:spcAft>
              <a:buClrTx/>
              <a:buSzTx/>
              <a:buFontTx/>
              <a:buNone/>
              <a:tabLst/>
              <a:defRPr/>
            </a:pPr>
            <a:r>
              <a:rPr kumimoji="0" sz="600" b="1" i="0" u="none" strike="noStrike" kern="0" cap="none" spc="-20" normalizeH="0" baseline="0" noProof="0" dirty="0">
                <a:ln>
                  <a:noFill/>
                </a:ln>
                <a:solidFill>
                  <a:sysClr val="windowText" lastClr="000000"/>
                </a:solidFill>
                <a:effectLst/>
                <a:uLnTx/>
                <a:uFillTx/>
                <a:latin typeface="Arial"/>
                <a:ea typeface="+mn-ea"/>
                <a:cs typeface="Arial"/>
              </a:rPr>
              <a:t>100%</a:t>
            </a:r>
            <a:endParaRPr kumimoji="0" sz="600" b="0" i="0" u="none" strike="noStrike" kern="0" cap="none" spc="0" normalizeH="0" baseline="0" noProof="0">
              <a:ln>
                <a:noFill/>
              </a:ln>
              <a:solidFill>
                <a:sysClr val="windowText" lastClr="000000"/>
              </a:solidFill>
              <a:effectLst/>
              <a:uLnTx/>
              <a:uFillTx/>
              <a:latin typeface="Arial"/>
              <a:ea typeface="+mn-ea"/>
              <a:cs typeface="Arial"/>
            </a:endParaRPr>
          </a:p>
        </p:txBody>
      </p:sp>
      <p:sp>
        <p:nvSpPr>
          <p:cNvPr id="26" name="object 26"/>
          <p:cNvSpPr txBox="1"/>
          <p:nvPr/>
        </p:nvSpPr>
        <p:spPr>
          <a:xfrm>
            <a:off x="656927" y="3887225"/>
            <a:ext cx="151130" cy="622300"/>
          </a:xfrm>
          <a:prstGeom prst="rect">
            <a:avLst/>
          </a:prstGeom>
        </p:spPr>
        <p:txBody>
          <a:bodyPr vert="vert270" wrap="square" lIns="0" tIns="6350" rIns="0" bIns="0" rtlCol="0">
            <a:spAutoFit/>
          </a:bodyPr>
          <a:lstStyle/>
          <a:p>
            <a:pPr marL="12700" marR="0" lvl="0" indent="0" algn="l" defTabSz="914400" rtl="0" eaLnBrk="1" fontAlgn="auto" latinLnBrk="0" hangingPunct="1">
              <a:lnSpc>
                <a:spcPct val="100000"/>
              </a:lnSpc>
              <a:spcBef>
                <a:spcPts val="50"/>
              </a:spcBef>
              <a:spcAft>
                <a:spcPts val="0"/>
              </a:spcAft>
              <a:buClrTx/>
              <a:buSzTx/>
              <a:buFontTx/>
              <a:buNone/>
              <a:tabLst/>
              <a:defRPr/>
            </a:pPr>
            <a:r>
              <a:rPr kumimoji="0" sz="850" b="1" i="0" u="none" strike="noStrike" kern="0" cap="none" spc="0" normalizeH="0" baseline="0" noProof="0" dirty="0">
                <a:ln>
                  <a:noFill/>
                </a:ln>
                <a:solidFill>
                  <a:sysClr val="windowText" lastClr="000000"/>
                </a:solidFill>
                <a:effectLst/>
                <a:uLnTx/>
                <a:uFillTx/>
                <a:latin typeface="Arial"/>
                <a:ea typeface="+mn-ea"/>
                <a:cs typeface="Arial"/>
              </a:rPr>
              <a:t>cell</a:t>
            </a:r>
            <a:r>
              <a:rPr kumimoji="0" sz="850" b="1" i="0" u="none" strike="noStrike" kern="0" cap="none" spc="55" normalizeH="0" baseline="0" noProof="0" dirty="0">
                <a:ln>
                  <a:noFill/>
                </a:ln>
                <a:solidFill>
                  <a:sysClr val="windowText" lastClr="000000"/>
                </a:solidFill>
                <a:effectLst/>
                <a:uLnTx/>
                <a:uFillTx/>
                <a:latin typeface="Arial"/>
                <a:ea typeface="+mn-ea"/>
                <a:cs typeface="Arial"/>
              </a:rPr>
              <a:t> </a:t>
            </a:r>
            <a:r>
              <a:rPr kumimoji="0" sz="850" b="1" i="0" u="none" strike="noStrike" kern="0" cap="none" spc="-10" normalizeH="0" baseline="0" noProof="0" dirty="0">
                <a:ln>
                  <a:noFill/>
                </a:ln>
                <a:solidFill>
                  <a:sysClr val="windowText" lastClr="000000"/>
                </a:solidFill>
                <a:effectLst/>
                <a:uLnTx/>
                <a:uFillTx/>
                <a:latin typeface="Arial"/>
                <a:ea typeface="+mn-ea"/>
                <a:cs typeface="Arial"/>
              </a:rPr>
              <a:t>growth</a:t>
            </a:r>
            <a:endParaRPr kumimoji="0" sz="850" b="0" i="0" u="none" strike="noStrike" kern="0" cap="none" spc="0" normalizeH="0" baseline="0" noProof="0">
              <a:ln>
                <a:noFill/>
              </a:ln>
              <a:solidFill>
                <a:sysClr val="windowText" lastClr="000000"/>
              </a:solidFill>
              <a:effectLst/>
              <a:uLnTx/>
              <a:uFillTx/>
              <a:latin typeface="Arial"/>
              <a:ea typeface="+mn-ea"/>
              <a:cs typeface="Arial"/>
            </a:endParaRPr>
          </a:p>
        </p:txBody>
      </p:sp>
      <p:grpSp>
        <p:nvGrpSpPr>
          <p:cNvPr id="27" name="object 27"/>
          <p:cNvGrpSpPr/>
          <p:nvPr/>
        </p:nvGrpSpPr>
        <p:grpSpPr>
          <a:xfrm>
            <a:off x="921392" y="3440695"/>
            <a:ext cx="855980" cy="1412875"/>
            <a:chOff x="921392" y="3973041"/>
            <a:chExt cx="855980" cy="1412875"/>
          </a:xfrm>
        </p:grpSpPr>
        <p:sp>
          <p:nvSpPr>
            <p:cNvPr id="28" name="object 28"/>
            <p:cNvSpPr/>
            <p:nvPr/>
          </p:nvSpPr>
          <p:spPr>
            <a:xfrm>
              <a:off x="1309268" y="4399737"/>
              <a:ext cx="468630" cy="986155"/>
            </a:xfrm>
            <a:custGeom>
              <a:avLst/>
              <a:gdLst/>
              <a:ahLst/>
              <a:cxnLst/>
              <a:rect l="l" t="t" r="r" b="b"/>
              <a:pathLst>
                <a:path w="468630" h="986154">
                  <a:moveTo>
                    <a:pt x="133489" y="0"/>
                  </a:moveTo>
                  <a:lnTo>
                    <a:pt x="0" y="0"/>
                  </a:lnTo>
                  <a:lnTo>
                    <a:pt x="0" y="980109"/>
                  </a:lnTo>
                  <a:lnTo>
                    <a:pt x="133489" y="980109"/>
                  </a:lnTo>
                  <a:lnTo>
                    <a:pt x="133489" y="0"/>
                  </a:lnTo>
                  <a:close/>
                </a:path>
                <a:path w="468630" h="986154">
                  <a:moveTo>
                    <a:pt x="468083" y="800163"/>
                  </a:moveTo>
                  <a:lnTo>
                    <a:pt x="327825" y="800163"/>
                  </a:lnTo>
                  <a:lnTo>
                    <a:pt x="327825" y="986040"/>
                  </a:lnTo>
                  <a:lnTo>
                    <a:pt x="468083" y="986040"/>
                  </a:lnTo>
                  <a:lnTo>
                    <a:pt x="468083" y="800163"/>
                  </a:lnTo>
                  <a:close/>
                </a:path>
              </a:pathLst>
            </a:custGeom>
            <a:solidFill>
              <a:srgbClr val="FF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9" name="object 29"/>
            <p:cNvSpPr/>
            <p:nvPr/>
          </p:nvSpPr>
          <p:spPr>
            <a:xfrm>
              <a:off x="923152" y="3973041"/>
              <a:ext cx="0" cy="1403350"/>
            </a:xfrm>
            <a:custGeom>
              <a:avLst/>
              <a:gdLst/>
              <a:ahLst/>
              <a:cxnLst/>
              <a:rect l="l" t="t" r="r" b="b"/>
              <a:pathLst>
                <a:path h="1403350">
                  <a:moveTo>
                    <a:pt x="0" y="0"/>
                  </a:moveTo>
                  <a:lnTo>
                    <a:pt x="0" y="1403221"/>
                  </a:lnTo>
                </a:path>
                <a:path h="1403350">
                  <a:moveTo>
                    <a:pt x="0" y="0"/>
                  </a:moveTo>
                  <a:lnTo>
                    <a:pt x="0" y="1403221"/>
                  </a:lnTo>
                </a:path>
              </a:pathLst>
            </a:custGeom>
            <a:ln w="352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0" name="object 30"/>
            <p:cNvSpPr/>
            <p:nvPr/>
          </p:nvSpPr>
          <p:spPr>
            <a:xfrm>
              <a:off x="1035525" y="3990776"/>
              <a:ext cx="635" cy="75565"/>
            </a:xfrm>
            <a:custGeom>
              <a:avLst/>
              <a:gdLst/>
              <a:ahLst/>
              <a:cxnLst/>
              <a:rect l="l" t="t" r="r" b="b"/>
              <a:pathLst>
                <a:path w="634" h="75564">
                  <a:moveTo>
                    <a:pt x="0" y="75117"/>
                  </a:moveTo>
                  <a:lnTo>
                    <a:pt x="195" y="0"/>
                  </a:lnTo>
                </a:path>
              </a:pathLst>
            </a:custGeom>
            <a:ln w="352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1" name="object 31"/>
            <p:cNvSpPr/>
            <p:nvPr/>
          </p:nvSpPr>
          <p:spPr>
            <a:xfrm>
              <a:off x="1010162" y="4065983"/>
              <a:ext cx="50165" cy="0"/>
            </a:xfrm>
            <a:custGeom>
              <a:avLst/>
              <a:gdLst/>
              <a:ahLst/>
              <a:cxnLst/>
              <a:rect l="l" t="t" r="r" b="b"/>
              <a:pathLst>
                <a:path w="50165">
                  <a:moveTo>
                    <a:pt x="49751" y="0"/>
                  </a:moveTo>
                  <a:lnTo>
                    <a:pt x="0" y="0"/>
                  </a:lnTo>
                </a:path>
              </a:pathLst>
            </a:custGeom>
            <a:ln w="3521">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2" name="object 32"/>
            <p:cNvSpPr/>
            <p:nvPr/>
          </p:nvSpPr>
          <p:spPr>
            <a:xfrm>
              <a:off x="1351519" y="4369316"/>
              <a:ext cx="50165" cy="0"/>
            </a:xfrm>
            <a:custGeom>
              <a:avLst/>
              <a:gdLst/>
              <a:ahLst/>
              <a:cxnLst/>
              <a:rect l="l" t="t" r="r" b="b"/>
              <a:pathLst>
                <a:path w="50165">
                  <a:moveTo>
                    <a:pt x="0" y="0"/>
                  </a:moveTo>
                  <a:lnTo>
                    <a:pt x="49751" y="0"/>
                  </a:lnTo>
                </a:path>
              </a:pathLst>
            </a:custGeom>
            <a:ln w="3521">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3" name="object 33"/>
            <p:cNvSpPr/>
            <p:nvPr/>
          </p:nvSpPr>
          <p:spPr>
            <a:xfrm>
              <a:off x="1376021" y="4369323"/>
              <a:ext cx="635" cy="61594"/>
            </a:xfrm>
            <a:custGeom>
              <a:avLst/>
              <a:gdLst/>
              <a:ahLst/>
              <a:cxnLst/>
              <a:rect l="l" t="t" r="r" b="b"/>
              <a:pathLst>
                <a:path w="634" h="61595">
                  <a:moveTo>
                    <a:pt x="0" y="61333"/>
                  </a:moveTo>
                  <a:lnTo>
                    <a:pt x="195" y="0"/>
                  </a:lnTo>
                </a:path>
              </a:pathLst>
            </a:custGeom>
            <a:ln w="352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4" name="object 34"/>
            <p:cNvSpPr/>
            <p:nvPr/>
          </p:nvSpPr>
          <p:spPr>
            <a:xfrm>
              <a:off x="1350659" y="4430151"/>
              <a:ext cx="50165" cy="0"/>
            </a:xfrm>
            <a:custGeom>
              <a:avLst/>
              <a:gdLst/>
              <a:ahLst/>
              <a:cxnLst/>
              <a:rect l="l" t="t" r="r" b="b"/>
              <a:pathLst>
                <a:path w="50165">
                  <a:moveTo>
                    <a:pt x="49751" y="0"/>
                  </a:moveTo>
                  <a:lnTo>
                    <a:pt x="0" y="0"/>
                  </a:lnTo>
                </a:path>
              </a:pathLst>
            </a:custGeom>
            <a:ln w="3521">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5" name="object 35"/>
            <p:cNvSpPr/>
            <p:nvPr/>
          </p:nvSpPr>
          <p:spPr>
            <a:xfrm>
              <a:off x="1710604" y="5177907"/>
              <a:ext cx="0" cy="46355"/>
            </a:xfrm>
            <a:custGeom>
              <a:avLst/>
              <a:gdLst/>
              <a:ahLst/>
              <a:cxnLst/>
              <a:rect l="l" t="t" r="r" b="b"/>
              <a:pathLst>
                <a:path h="46354">
                  <a:moveTo>
                    <a:pt x="0" y="46232"/>
                  </a:moveTo>
                  <a:lnTo>
                    <a:pt x="0" y="0"/>
                  </a:lnTo>
                </a:path>
              </a:pathLst>
            </a:custGeom>
            <a:ln w="3521">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6" name="object 36"/>
            <p:cNvSpPr/>
            <p:nvPr/>
          </p:nvSpPr>
          <p:spPr>
            <a:xfrm>
              <a:off x="1685242" y="5224390"/>
              <a:ext cx="50165" cy="0"/>
            </a:xfrm>
            <a:custGeom>
              <a:avLst/>
              <a:gdLst/>
              <a:ahLst/>
              <a:cxnLst/>
              <a:rect l="l" t="t" r="r" b="b"/>
              <a:pathLst>
                <a:path w="50164">
                  <a:moveTo>
                    <a:pt x="49751" y="0"/>
                  </a:moveTo>
                  <a:lnTo>
                    <a:pt x="0" y="0"/>
                  </a:lnTo>
                </a:path>
              </a:pathLst>
            </a:custGeom>
            <a:ln w="3521">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7" name="object 37"/>
            <p:cNvSpPr/>
            <p:nvPr/>
          </p:nvSpPr>
          <p:spPr>
            <a:xfrm>
              <a:off x="1686102" y="5177920"/>
              <a:ext cx="50165" cy="0"/>
            </a:xfrm>
            <a:custGeom>
              <a:avLst/>
              <a:gdLst/>
              <a:ahLst/>
              <a:cxnLst/>
              <a:rect l="l" t="t" r="r" b="b"/>
              <a:pathLst>
                <a:path w="50164">
                  <a:moveTo>
                    <a:pt x="0" y="0"/>
                  </a:moveTo>
                  <a:lnTo>
                    <a:pt x="49751" y="0"/>
                  </a:lnTo>
                </a:path>
              </a:pathLst>
            </a:custGeom>
            <a:ln w="3521">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8" name="object 38"/>
            <p:cNvSpPr/>
            <p:nvPr/>
          </p:nvSpPr>
          <p:spPr>
            <a:xfrm>
              <a:off x="1010177" y="3990784"/>
              <a:ext cx="50165" cy="0"/>
            </a:xfrm>
            <a:custGeom>
              <a:avLst/>
              <a:gdLst/>
              <a:ahLst/>
              <a:cxnLst/>
              <a:rect l="l" t="t" r="r" b="b"/>
              <a:pathLst>
                <a:path w="50165">
                  <a:moveTo>
                    <a:pt x="0" y="0"/>
                  </a:moveTo>
                  <a:lnTo>
                    <a:pt x="49751" y="0"/>
                  </a:lnTo>
                </a:path>
              </a:pathLst>
            </a:custGeom>
            <a:ln w="3521">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39" name="object 39"/>
          <p:cNvSpPr txBox="1"/>
          <p:nvPr/>
        </p:nvSpPr>
        <p:spPr>
          <a:xfrm>
            <a:off x="254392" y="5649565"/>
            <a:ext cx="2258695" cy="474489"/>
          </a:xfrm>
          <a:prstGeom prst="rect">
            <a:avLst/>
          </a:prstGeom>
        </p:spPr>
        <p:txBody>
          <a:bodyPr vert="horz" wrap="square" lIns="0" tIns="12700" rIns="0" bIns="0" rtlCol="0">
            <a:spAutoFit/>
          </a:bodyPr>
          <a:lstStyle/>
          <a:p>
            <a:pPr marL="67310" marR="5080" lvl="0" indent="-55244" algn="l" defTabSz="914400" rtl="0" eaLnBrk="1" fontAlgn="auto" latinLnBrk="0" hangingPunct="1">
              <a:lnSpc>
                <a:spcPct val="100000"/>
              </a:lnSpc>
              <a:spcBef>
                <a:spcPts val="100"/>
              </a:spcBef>
              <a:spcAft>
                <a:spcPts val="0"/>
              </a:spcAft>
              <a:buClrTx/>
              <a:buSzTx/>
              <a:buFontTx/>
              <a:buNone/>
              <a:tabLst/>
              <a:defRPr/>
            </a:pPr>
            <a:r>
              <a:rPr kumimoji="0" sz="10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ACHILLES-ASOs work together with standard melanoma treatments for increased efficacy in mouse models</a:t>
            </a:r>
          </a:p>
        </p:txBody>
      </p:sp>
      <p:sp>
        <p:nvSpPr>
          <p:cNvPr id="40" name="object 40"/>
          <p:cNvSpPr txBox="1"/>
          <p:nvPr/>
        </p:nvSpPr>
        <p:spPr>
          <a:xfrm>
            <a:off x="2905316" y="3838489"/>
            <a:ext cx="905510" cy="694690"/>
          </a:xfrm>
          <a:prstGeom prst="rect">
            <a:avLst/>
          </a:prstGeom>
        </p:spPr>
        <p:txBody>
          <a:bodyPr vert="horz" wrap="square" lIns="0" tIns="12065" rIns="0" bIns="0" rtlCol="0">
            <a:spAutoFit/>
          </a:bodyPr>
          <a:lstStyle/>
          <a:p>
            <a:pPr marL="12065" marR="5080" lvl="0" indent="0" algn="ctr" defTabSz="914400" rtl="0" eaLnBrk="1" fontAlgn="auto" latinLnBrk="0" hangingPunct="1">
              <a:lnSpc>
                <a:spcPct val="100000"/>
              </a:lnSpc>
              <a:spcBef>
                <a:spcPts val="95"/>
              </a:spcBef>
              <a:spcAft>
                <a:spcPts val="0"/>
              </a:spcAft>
              <a:buClrTx/>
              <a:buSzTx/>
              <a:buFontTx/>
              <a:buNone/>
              <a:tabLst/>
              <a:defRPr/>
            </a:pPr>
            <a:r>
              <a:rPr kumimoji="0" sz="1100" b="1" i="0" u="none" strike="noStrike" kern="0" cap="none" spc="-10" normalizeH="0" baseline="0" noProof="0" dirty="0">
                <a:ln>
                  <a:noFill/>
                </a:ln>
                <a:solidFill>
                  <a:sysClr val="windowText" lastClr="000000"/>
                </a:solidFill>
                <a:effectLst/>
                <a:uLnTx/>
                <a:uFillTx/>
                <a:latin typeface="Calibri"/>
                <a:ea typeface="+mn-ea"/>
                <a:cs typeface="Calibri"/>
              </a:rPr>
              <a:t>Resistant </a:t>
            </a:r>
            <a:r>
              <a:rPr kumimoji="0" sz="1100" b="1" i="0" u="none" strike="noStrike" kern="0" cap="none" spc="0" normalizeH="0" baseline="0" noProof="0" dirty="0">
                <a:ln>
                  <a:noFill/>
                </a:ln>
                <a:solidFill>
                  <a:sysClr val="windowText" lastClr="000000"/>
                </a:solidFill>
                <a:effectLst/>
                <a:uLnTx/>
                <a:uFillTx/>
                <a:latin typeface="Calibri"/>
                <a:ea typeface="+mn-ea"/>
                <a:cs typeface="Calibri"/>
              </a:rPr>
              <a:t>Cancer</a:t>
            </a:r>
            <a:r>
              <a:rPr kumimoji="0" sz="1100" b="1" i="0" u="none" strike="noStrike" kern="0" cap="none" spc="-50" normalizeH="0" baseline="0" noProof="0" dirty="0">
                <a:ln>
                  <a:noFill/>
                </a:ln>
                <a:solidFill>
                  <a:sysClr val="windowText" lastClr="000000"/>
                </a:solidFill>
                <a:effectLst/>
                <a:uLnTx/>
                <a:uFillTx/>
                <a:latin typeface="Calibri"/>
                <a:ea typeface="+mn-ea"/>
                <a:cs typeface="Calibri"/>
              </a:rPr>
              <a:t> </a:t>
            </a:r>
            <a:r>
              <a:rPr kumimoji="0" sz="1100" b="1" i="0" u="none" strike="noStrike" kern="0" cap="none" spc="-10" normalizeH="0" baseline="0" noProof="0" dirty="0">
                <a:ln>
                  <a:noFill/>
                </a:ln>
                <a:solidFill>
                  <a:sysClr val="windowText" lastClr="000000"/>
                </a:solidFill>
                <a:effectLst/>
                <a:uLnTx/>
                <a:uFillTx/>
                <a:latin typeface="Calibri"/>
                <a:ea typeface="+mn-ea"/>
                <a:cs typeface="Calibri"/>
              </a:rPr>
              <a:t>Cells </a:t>
            </a:r>
            <a:r>
              <a:rPr kumimoji="0" sz="1100" b="1" i="0" u="none" strike="noStrike" kern="0" cap="none" spc="-10" normalizeH="0" baseline="0" noProof="0" dirty="0">
                <a:ln>
                  <a:noFill/>
                </a:ln>
                <a:solidFill>
                  <a:srgbClr val="FF0000"/>
                </a:solidFill>
                <a:effectLst/>
                <a:uLnTx/>
                <a:uFillTx/>
                <a:latin typeface="Calibri"/>
                <a:ea typeface="+mn-ea"/>
                <a:cs typeface="Calibri"/>
              </a:rPr>
              <a:t>stay</a:t>
            </a:r>
            <a:r>
              <a:rPr kumimoji="0" sz="1100" b="1" i="0" u="none" strike="noStrike" kern="0" cap="none" spc="-30" normalizeH="0" baseline="0" noProof="0" dirty="0">
                <a:ln>
                  <a:noFill/>
                </a:ln>
                <a:solidFill>
                  <a:srgbClr val="FF0000"/>
                </a:solidFill>
                <a:effectLst/>
                <a:uLnTx/>
                <a:uFillTx/>
                <a:latin typeface="Calibri"/>
                <a:ea typeface="+mn-ea"/>
                <a:cs typeface="Calibri"/>
              </a:rPr>
              <a:t> </a:t>
            </a:r>
            <a:r>
              <a:rPr kumimoji="0" sz="1100" b="1" i="0" u="none" strike="noStrike" kern="0" cap="none" spc="-10" normalizeH="0" baseline="0" noProof="0" dirty="0">
                <a:ln>
                  <a:noFill/>
                </a:ln>
                <a:solidFill>
                  <a:srgbClr val="FF0000"/>
                </a:solidFill>
                <a:effectLst/>
                <a:uLnTx/>
                <a:uFillTx/>
                <a:latin typeface="Calibri"/>
                <a:ea typeface="+mn-ea"/>
                <a:cs typeface="Calibri"/>
              </a:rPr>
              <a:t>vulnerable </a:t>
            </a:r>
            <a:r>
              <a:rPr kumimoji="0" sz="1100" b="1" i="0" u="none" strike="noStrike" kern="0" cap="none" spc="0" normalizeH="0" baseline="0" noProof="0" dirty="0">
                <a:ln>
                  <a:noFill/>
                </a:ln>
                <a:solidFill>
                  <a:sysClr val="windowText" lastClr="000000"/>
                </a:solidFill>
                <a:effectLst/>
                <a:uLnTx/>
                <a:uFillTx/>
                <a:latin typeface="Calibri"/>
                <a:ea typeface="+mn-ea"/>
                <a:cs typeface="Calibri"/>
              </a:rPr>
              <a:t>to</a:t>
            </a:r>
            <a:r>
              <a:rPr kumimoji="0" sz="1100" b="1" i="0" u="none" strike="noStrike" kern="0" cap="none" spc="-15" normalizeH="0" baseline="0" noProof="0" dirty="0">
                <a:ln>
                  <a:noFill/>
                </a:ln>
                <a:solidFill>
                  <a:sysClr val="windowText" lastClr="000000"/>
                </a:solidFill>
                <a:effectLst/>
                <a:uLnTx/>
                <a:uFillTx/>
                <a:latin typeface="Calibri"/>
                <a:ea typeface="+mn-ea"/>
                <a:cs typeface="Calibri"/>
              </a:rPr>
              <a:t> </a:t>
            </a:r>
            <a:r>
              <a:rPr kumimoji="0" sz="1100" b="1" i="0" u="none" strike="noStrike" kern="0" cap="none" spc="-10" normalizeH="0" baseline="0" noProof="0" dirty="0">
                <a:ln>
                  <a:noFill/>
                </a:ln>
                <a:solidFill>
                  <a:sysClr val="windowText" lastClr="000000"/>
                </a:solidFill>
                <a:effectLst/>
                <a:uLnTx/>
                <a:uFillTx/>
                <a:latin typeface="Calibri"/>
                <a:ea typeface="+mn-ea"/>
                <a:cs typeface="Calibri"/>
              </a:rPr>
              <a:t>ACHILLES</a:t>
            </a:r>
            <a:r>
              <a:rPr kumimoji="0" sz="1100" b="1" i="0" u="none" strike="noStrike" kern="0" cap="none" spc="-5" normalizeH="0" baseline="0" noProof="0" dirty="0">
                <a:ln>
                  <a:noFill/>
                </a:ln>
                <a:solidFill>
                  <a:sysClr val="windowText" lastClr="000000"/>
                </a:solidFill>
                <a:effectLst/>
                <a:uLnTx/>
                <a:uFillTx/>
                <a:latin typeface="Calibri"/>
                <a:ea typeface="+mn-ea"/>
                <a:cs typeface="Calibri"/>
              </a:rPr>
              <a:t> </a:t>
            </a:r>
            <a:r>
              <a:rPr kumimoji="0" sz="1100" b="1" i="0" u="none" strike="noStrike" kern="0" cap="none" spc="-25" normalizeH="0" baseline="0" noProof="0" dirty="0">
                <a:ln>
                  <a:noFill/>
                </a:ln>
                <a:solidFill>
                  <a:sysClr val="windowText" lastClr="000000"/>
                </a:solidFill>
                <a:effectLst/>
                <a:uLnTx/>
                <a:uFillTx/>
                <a:latin typeface="Calibri"/>
                <a:ea typeface="+mn-ea"/>
                <a:cs typeface="Calibri"/>
              </a:rPr>
              <a:t>Tx</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p:txBody>
      </p:sp>
      <p:grpSp>
        <p:nvGrpSpPr>
          <p:cNvPr id="41" name="object 41"/>
          <p:cNvGrpSpPr/>
          <p:nvPr/>
        </p:nvGrpSpPr>
        <p:grpSpPr>
          <a:xfrm>
            <a:off x="2973204" y="5200254"/>
            <a:ext cx="147955" cy="176530"/>
            <a:chOff x="2973204" y="5717624"/>
            <a:chExt cx="147955" cy="176530"/>
          </a:xfrm>
        </p:grpSpPr>
        <p:sp>
          <p:nvSpPr>
            <p:cNvPr id="42" name="object 42"/>
            <p:cNvSpPr/>
            <p:nvPr/>
          </p:nvSpPr>
          <p:spPr>
            <a:xfrm>
              <a:off x="2973204" y="5717624"/>
              <a:ext cx="147955" cy="83820"/>
            </a:xfrm>
            <a:custGeom>
              <a:avLst/>
              <a:gdLst/>
              <a:ahLst/>
              <a:cxnLst/>
              <a:rect l="l" t="t" r="r" b="b"/>
              <a:pathLst>
                <a:path w="147955" h="83820">
                  <a:moveTo>
                    <a:pt x="147750" y="83612"/>
                  </a:moveTo>
                  <a:lnTo>
                    <a:pt x="0" y="83612"/>
                  </a:lnTo>
                  <a:lnTo>
                    <a:pt x="0" y="0"/>
                  </a:lnTo>
                  <a:lnTo>
                    <a:pt x="147750" y="0"/>
                  </a:lnTo>
                  <a:lnTo>
                    <a:pt x="147750" y="83612"/>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43" name="object 43"/>
            <p:cNvSpPr/>
            <p:nvPr/>
          </p:nvSpPr>
          <p:spPr>
            <a:xfrm>
              <a:off x="2973204" y="5810530"/>
              <a:ext cx="147955" cy="83820"/>
            </a:xfrm>
            <a:custGeom>
              <a:avLst/>
              <a:gdLst/>
              <a:ahLst/>
              <a:cxnLst/>
              <a:rect l="l" t="t" r="r" b="b"/>
              <a:pathLst>
                <a:path w="147955" h="83820">
                  <a:moveTo>
                    <a:pt x="147750" y="83612"/>
                  </a:moveTo>
                  <a:lnTo>
                    <a:pt x="0" y="83612"/>
                  </a:lnTo>
                  <a:lnTo>
                    <a:pt x="0" y="0"/>
                  </a:lnTo>
                  <a:lnTo>
                    <a:pt x="147750" y="0"/>
                  </a:lnTo>
                  <a:lnTo>
                    <a:pt x="147750" y="83612"/>
                  </a:lnTo>
                  <a:close/>
                </a:path>
              </a:pathLst>
            </a:custGeom>
            <a:solidFill>
              <a:srgbClr val="FF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44" name="object 44"/>
          <p:cNvSpPr txBox="1"/>
          <p:nvPr/>
        </p:nvSpPr>
        <p:spPr>
          <a:xfrm>
            <a:off x="3134570" y="5146317"/>
            <a:ext cx="793750" cy="229235"/>
          </a:xfrm>
          <a:prstGeom prst="rect">
            <a:avLst/>
          </a:prstGeom>
        </p:spPr>
        <p:txBody>
          <a:bodyPr vert="horz" wrap="square" lIns="0" tIns="31115" rIns="0" bIns="0" rtlCol="0">
            <a:spAutoFit/>
          </a:bodyPr>
          <a:lstStyle/>
          <a:p>
            <a:pPr marL="12700" marR="5080" lvl="0" indent="0" algn="l" defTabSz="914400" rtl="0" eaLnBrk="1" fontAlgn="auto" latinLnBrk="0" hangingPunct="1">
              <a:lnSpc>
                <a:spcPts val="730"/>
              </a:lnSpc>
              <a:spcBef>
                <a:spcPts val="245"/>
              </a:spcBef>
              <a:spcAft>
                <a:spcPts val="0"/>
              </a:spcAft>
              <a:buClrTx/>
              <a:buSzTx/>
              <a:buFontTx/>
              <a:buNone/>
              <a:tabLst/>
              <a:defRPr/>
            </a:pPr>
            <a:r>
              <a:rPr kumimoji="0" sz="700" b="1" i="0" u="none" strike="noStrike" kern="0" cap="none" spc="0" normalizeH="0" baseline="0" noProof="0" dirty="0">
                <a:ln>
                  <a:noFill/>
                </a:ln>
                <a:solidFill>
                  <a:sysClr val="windowText" lastClr="000000"/>
                </a:solidFill>
                <a:effectLst/>
                <a:uLnTx/>
                <a:uFillTx/>
                <a:latin typeface="Arial"/>
                <a:ea typeface="+mn-ea"/>
                <a:cs typeface="Arial"/>
              </a:rPr>
              <a:t>Control</a:t>
            </a:r>
            <a:r>
              <a:rPr kumimoji="0" sz="700" b="1" i="0" u="none" strike="noStrike" kern="0" cap="none" spc="70" normalizeH="0" baseline="0" noProof="0" dirty="0">
                <a:ln>
                  <a:noFill/>
                </a:ln>
                <a:solidFill>
                  <a:sysClr val="windowText" lastClr="000000"/>
                </a:solidFill>
                <a:effectLst/>
                <a:uLnTx/>
                <a:uFillTx/>
                <a:latin typeface="Arial"/>
                <a:ea typeface="+mn-ea"/>
                <a:cs typeface="Arial"/>
              </a:rPr>
              <a:t> </a:t>
            </a:r>
            <a:r>
              <a:rPr kumimoji="0" sz="700" b="1" i="0" u="none" strike="noStrike" kern="0" cap="none" spc="-25" normalizeH="0" baseline="0" noProof="0" dirty="0">
                <a:ln>
                  <a:noFill/>
                </a:ln>
                <a:solidFill>
                  <a:sysClr val="windowText" lastClr="000000"/>
                </a:solidFill>
                <a:effectLst/>
                <a:uLnTx/>
                <a:uFillTx/>
                <a:latin typeface="Arial"/>
                <a:ea typeface="+mn-ea"/>
                <a:cs typeface="Arial"/>
              </a:rPr>
              <a:t>ASO</a:t>
            </a:r>
            <a:r>
              <a:rPr kumimoji="0" sz="700" b="1" i="0" u="none" strike="noStrike" kern="0" cap="none" spc="500" normalizeH="0" baseline="0" noProof="0" dirty="0">
                <a:ln>
                  <a:noFill/>
                </a:ln>
                <a:solidFill>
                  <a:sysClr val="windowText" lastClr="000000"/>
                </a:solidFill>
                <a:effectLst/>
                <a:uLnTx/>
                <a:uFillTx/>
                <a:latin typeface="Arial"/>
                <a:ea typeface="+mn-ea"/>
                <a:cs typeface="Arial"/>
              </a:rPr>
              <a:t> </a:t>
            </a:r>
            <a:r>
              <a:rPr kumimoji="0" sz="700" b="1" i="0" u="none" strike="noStrike" kern="0" cap="none" spc="0" normalizeH="0" baseline="0" noProof="0" dirty="0">
                <a:ln>
                  <a:noFill/>
                </a:ln>
                <a:solidFill>
                  <a:sysClr val="windowText" lastClr="000000"/>
                </a:solidFill>
                <a:effectLst/>
                <a:uLnTx/>
                <a:uFillTx/>
                <a:latin typeface="Arial"/>
                <a:ea typeface="+mn-ea"/>
                <a:cs typeface="Arial"/>
              </a:rPr>
              <a:t>ACHILLES-1</a:t>
            </a:r>
            <a:r>
              <a:rPr kumimoji="0" sz="700" b="1" i="0" u="none" strike="noStrike" kern="0" cap="none" spc="150" normalizeH="0" baseline="0" noProof="0" dirty="0">
                <a:ln>
                  <a:noFill/>
                </a:ln>
                <a:solidFill>
                  <a:sysClr val="windowText" lastClr="000000"/>
                </a:solidFill>
                <a:effectLst/>
                <a:uLnTx/>
                <a:uFillTx/>
                <a:latin typeface="Arial"/>
                <a:ea typeface="+mn-ea"/>
                <a:cs typeface="Arial"/>
              </a:rPr>
              <a:t> </a:t>
            </a:r>
            <a:r>
              <a:rPr kumimoji="0" sz="700" b="1" i="0" u="none" strike="noStrike" kern="0" cap="none" spc="-25" normalizeH="0" baseline="0" noProof="0" dirty="0">
                <a:ln>
                  <a:noFill/>
                </a:ln>
                <a:solidFill>
                  <a:sysClr val="windowText" lastClr="000000"/>
                </a:solidFill>
                <a:effectLst/>
                <a:uLnTx/>
                <a:uFillTx/>
                <a:latin typeface="Arial"/>
                <a:ea typeface="+mn-ea"/>
                <a:cs typeface="Arial"/>
              </a:rPr>
              <a:t>ASO</a:t>
            </a:r>
            <a:endParaRPr kumimoji="0" sz="700" b="0" i="0" u="none" strike="noStrike" kern="0" cap="none" spc="0" normalizeH="0" baseline="0" noProof="0">
              <a:ln>
                <a:noFill/>
              </a:ln>
              <a:solidFill>
                <a:sysClr val="windowText" lastClr="000000"/>
              </a:solidFill>
              <a:effectLst/>
              <a:uLnTx/>
              <a:uFillTx/>
              <a:latin typeface="Arial"/>
              <a:ea typeface="+mn-ea"/>
              <a:cs typeface="Arial"/>
            </a:endParaRPr>
          </a:p>
        </p:txBody>
      </p:sp>
      <p:sp>
        <p:nvSpPr>
          <p:cNvPr id="45" name="object 45"/>
          <p:cNvSpPr/>
          <p:nvPr/>
        </p:nvSpPr>
        <p:spPr>
          <a:xfrm>
            <a:off x="3788130" y="3398683"/>
            <a:ext cx="314325" cy="1363980"/>
          </a:xfrm>
          <a:custGeom>
            <a:avLst/>
            <a:gdLst/>
            <a:ahLst/>
            <a:cxnLst/>
            <a:rect l="l" t="t" r="r" b="b"/>
            <a:pathLst>
              <a:path w="314325" h="1363979">
                <a:moveTo>
                  <a:pt x="314076" y="1363856"/>
                </a:moveTo>
                <a:lnTo>
                  <a:pt x="252950" y="1361800"/>
                </a:lnTo>
                <a:lnTo>
                  <a:pt x="203033" y="1356192"/>
                </a:lnTo>
                <a:lnTo>
                  <a:pt x="169379" y="1347874"/>
                </a:lnTo>
                <a:lnTo>
                  <a:pt x="157038" y="1337689"/>
                </a:lnTo>
                <a:lnTo>
                  <a:pt x="157038" y="725239"/>
                </a:lnTo>
                <a:lnTo>
                  <a:pt x="144697" y="715053"/>
                </a:lnTo>
                <a:lnTo>
                  <a:pt x="111042" y="706736"/>
                </a:lnTo>
                <a:lnTo>
                  <a:pt x="61126" y="701128"/>
                </a:lnTo>
                <a:lnTo>
                  <a:pt x="0" y="699072"/>
                </a:lnTo>
                <a:lnTo>
                  <a:pt x="61126" y="697015"/>
                </a:lnTo>
                <a:lnTo>
                  <a:pt x="111042" y="691407"/>
                </a:lnTo>
                <a:lnTo>
                  <a:pt x="144697" y="683090"/>
                </a:lnTo>
                <a:lnTo>
                  <a:pt x="157038" y="672904"/>
                </a:lnTo>
                <a:lnTo>
                  <a:pt x="157038" y="26167"/>
                </a:lnTo>
                <a:lnTo>
                  <a:pt x="169379" y="15981"/>
                </a:lnTo>
                <a:lnTo>
                  <a:pt x="203033" y="7664"/>
                </a:lnTo>
                <a:lnTo>
                  <a:pt x="252950" y="2056"/>
                </a:lnTo>
                <a:lnTo>
                  <a:pt x="314076" y="0"/>
                </a:lnTo>
              </a:path>
            </a:pathLst>
          </a:custGeom>
          <a:ln w="3871">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grpSp>
        <p:nvGrpSpPr>
          <p:cNvPr id="46" name="object 46"/>
          <p:cNvGrpSpPr/>
          <p:nvPr/>
        </p:nvGrpSpPr>
        <p:grpSpPr>
          <a:xfrm>
            <a:off x="4296003" y="3200400"/>
            <a:ext cx="1122680" cy="1565910"/>
            <a:chOff x="4296003" y="3732746"/>
            <a:chExt cx="1122680" cy="1565910"/>
          </a:xfrm>
        </p:grpSpPr>
        <p:sp>
          <p:nvSpPr>
            <p:cNvPr id="47" name="object 47"/>
            <p:cNvSpPr/>
            <p:nvPr/>
          </p:nvSpPr>
          <p:spPr>
            <a:xfrm>
              <a:off x="4346587" y="3939400"/>
              <a:ext cx="879475" cy="1355090"/>
            </a:xfrm>
            <a:custGeom>
              <a:avLst/>
              <a:gdLst/>
              <a:ahLst/>
              <a:cxnLst/>
              <a:rect l="l" t="t" r="r" b="b"/>
              <a:pathLst>
                <a:path w="879475" h="1355089">
                  <a:moveTo>
                    <a:pt x="101282" y="0"/>
                  </a:moveTo>
                  <a:lnTo>
                    <a:pt x="0" y="0"/>
                  </a:lnTo>
                  <a:lnTo>
                    <a:pt x="0" y="1354569"/>
                  </a:lnTo>
                  <a:lnTo>
                    <a:pt x="101282" y="1354569"/>
                  </a:lnTo>
                  <a:lnTo>
                    <a:pt x="101282" y="0"/>
                  </a:lnTo>
                  <a:close/>
                </a:path>
                <a:path w="879475" h="1355089">
                  <a:moveTo>
                    <a:pt x="360540" y="0"/>
                  </a:moveTo>
                  <a:lnTo>
                    <a:pt x="258318" y="0"/>
                  </a:lnTo>
                  <a:lnTo>
                    <a:pt x="258318" y="1354569"/>
                  </a:lnTo>
                  <a:lnTo>
                    <a:pt x="360540" y="1354569"/>
                  </a:lnTo>
                  <a:lnTo>
                    <a:pt x="360540" y="0"/>
                  </a:lnTo>
                  <a:close/>
                </a:path>
                <a:path w="879475" h="1355089">
                  <a:moveTo>
                    <a:pt x="619785" y="0"/>
                  </a:moveTo>
                  <a:lnTo>
                    <a:pt x="517575" y="0"/>
                  </a:lnTo>
                  <a:lnTo>
                    <a:pt x="517575" y="1354569"/>
                  </a:lnTo>
                  <a:lnTo>
                    <a:pt x="619785" y="1354569"/>
                  </a:lnTo>
                  <a:lnTo>
                    <a:pt x="619785" y="0"/>
                  </a:lnTo>
                  <a:close/>
                </a:path>
                <a:path w="879475" h="1355089">
                  <a:moveTo>
                    <a:pt x="879043" y="0"/>
                  </a:moveTo>
                  <a:lnTo>
                    <a:pt x="776820" y="0"/>
                  </a:lnTo>
                  <a:lnTo>
                    <a:pt x="776820" y="1354569"/>
                  </a:lnTo>
                  <a:lnTo>
                    <a:pt x="879043" y="1354569"/>
                  </a:lnTo>
                  <a:lnTo>
                    <a:pt x="879043"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48" name="object 48"/>
            <p:cNvSpPr/>
            <p:nvPr/>
          </p:nvSpPr>
          <p:spPr>
            <a:xfrm>
              <a:off x="4458093" y="4939080"/>
              <a:ext cx="879475" cy="354965"/>
            </a:xfrm>
            <a:custGeom>
              <a:avLst/>
              <a:gdLst/>
              <a:ahLst/>
              <a:cxnLst/>
              <a:rect l="l" t="t" r="r" b="b"/>
              <a:pathLst>
                <a:path w="879475" h="354964">
                  <a:moveTo>
                    <a:pt x="102209" y="0"/>
                  </a:moveTo>
                  <a:lnTo>
                    <a:pt x="0" y="0"/>
                  </a:lnTo>
                  <a:lnTo>
                    <a:pt x="0" y="354901"/>
                  </a:lnTo>
                  <a:lnTo>
                    <a:pt x="102209" y="354901"/>
                  </a:lnTo>
                  <a:lnTo>
                    <a:pt x="102209" y="0"/>
                  </a:lnTo>
                  <a:close/>
                </a:path>
                <a:path w="879475" h="354964">
                  <a:moveTo>
                    <a:pt x="361467" y="70612"/>
                  </a:moveTo>
                  <a:lnTo>
                    <a:pt x="259245" y="70612"/>
                  </a:lnTo>
                  <a:lnTo>
                    <a:pt x="259245" y="354901"/>
                  </a:lnTo>
                  <a:lnTo>
                    <a:pt x="361467" y="354901"/>
                  </a:lnTo>
                  <a:lnTo>
                    <a:pt x="361467" y="70612"/>
                  </a:lnTo>
                  <a:close/>
                </a:path>
                <a:path w="879475" h="354964">
                  <a:moveTo>
                    <a:pt x="619785" y="301015"/>
                  </a:moveTo>
                  <a:lnTo>
                    <a:pt x="518502" y="301015"/>
                  </a:lnTo>
                  <a:lnTo>
                    <a:pt x="518502" y="354901"/>
                  </a:lnTo>
                  <a:lnTo>
                    <a:pt x="619785" y="354901"/>
                  </a:lnTo>
                  <a:lnTo>
                    <a:pt x="619785" y="301015"/>
                  </a:lnTo>
                  <a:close/>
                </a:path>
                <a:path w="879475" h="354964">
                  <a:moveTo>
                    <a:pt x="879030" y="84543"/>
                  </a:moveTo>
                  <a:lnTo>
                    <a:pt x="776820" y="84543"/>
                  </a:lnTo>
                  <a:lnTo>
                    <a:pt x="776820" y="354901"/>
                  </a:lnTo>
                  <a:lnTo>
                    <a:pt x="879030" y="354901"/>
                  </a:lnTo>
                  <a:lnTo>
                    <a:pt x="879030" y="84543"/>
                  </a:lnTo>
                  <a:close/>
                </a:path>
              </a:pathLst>
            </a:custGeom>
            <a:solidFill>
              <a:srgbClr val="FF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49" name="object 49"/>
            <p:cNvSpPr/>
            <p:nvPr/>
          </p:nvSpPr>
          <p:spPr>
            <a:xfrm>
              <a:off x="4323361" y="3736873"/>
              <a:ext cx="0" cy="1557655"/>
            </a:xfrm>
            <a:custGeom>
              <a:avLst/>
              <a:gdLst/>
              <a:ahLst/>
              <a:cxnLst/>
              <a:rect l="l" t="t" r="r" b="b"/>
              <a:pathLst>
                <a:path h="1557654">
                  <a:moveTo>
                    <a:pt x="0" y="1557096"/>
                  </a:moveTo>
                  <a:lnTo>
                    <a:pt x="0" y="0"/>
                  </a:lnTo>
                </a:path>
              </a:pathLst>
            </a:custGeom>
            <a:ln w="7743">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50" name="object 50"/>
            <p:cNvSpPr/>
            <p:nvPr/>
          </p:nvSpPr>
          <p:spPr>
            <a:xfrm>
              <a:off x="4300130" y="3939391"/>
              <a:ext cx="23495" cy="1355090"/>
            </a:xfrm>
            <a:custGeom>
              <a:avLst/>
              <a:gdLst/>
              <a:ahLst/>
              <a:cxnLst/>
              <a:rect l="l" t="t" r="r" b="b"/>
              <a:pathLst>
                <a:path w="23495" h="1355089">
                  <a:moveTo>
                    <a:pt x="0" y="1354567"/>
                  </a:moveTo>
                  <a:lnTo>
                    <a:pt x="23230" y="1354567"/>
                  </a:lnTo>
                </a:path>
                <a:path w="23495" h="1355089">
                  <a:moveTo>
                    <a:pt x="0" y="0"/>
                  </a:moveTo>
                  <a:lnTo>
                    <a:pt x="23230" y="0"/>
                  </a:lnTo>
                </a:path>
              </a:pathLst>
            </a:custGeom>
            <a:ln w="7742">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51" name="object 51"/>
            <p:cNvSpPr/>
            <p:nvPr/>
          </p:nvSpPr>
          <p:spPr>
            <a:xfrm>
              <a:off x="4301080" y="5294899"/>
              <a:ext cx="1115060" cy="0"/>
            </a:xfrm>
            <a:custGeom>
              <a:avLst/>
              <a:gdLst/>
              <a:ahLst/>
              <a:cxnLst/>
              <a:rect l="l" t="t" r="r" b="b"/>
              <a:pathLst>
                <a:path w="1115060">
                  <a:moveTo>
                    <a:pt x="1115043" y="0"/>
                  </a:moveTo>
                  <a:lnTo>
                    <a:pt x="0" y="0"/>
                  </a:lnTo>
                </a:path>
              </a:pathLst>
            </a:custGeom>
            <a:ln w="3871">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52" name="object 52"/>
          <p:cNvSpPr txBox="1"/>
          <p:nvPr/>
        </p:nvSpPr>
        <p:spPr>
          <a:xfrm>
            <a:off x="4402675" y="4745207"/>
            <a:ext cx="887730" cy="528955"/>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tab pos="273050" algn="l"/>
                <a:tab pos="532765" algn="l"/>
                <a:tab pos="789305" algn="l"/>
              </a:tabLst>
              <a:defRPr/>
            </a:pPr>
            <a:r>
              <a:rPr kumimoji="0" sz="1100" b="1" i="0" u="none" strike="noStrike" kern="0" cap="none" spc="-50" normalizeH="0" baseline="0" noProof="0" dirty="0">
                <a:ln>
                  <a:noFill/>
                </a:ln>
                <a:solidFill>
                  <a:sysClr val="windowText" lastClr="000000"/>
                </a:solidFill>
                <a:effectLst/>
                <a:uLnTx/>
                <a:uFillTx/>
                <a:latin typeface="Calibri"/>
                <a:ea typeface="+mn-ea"/>
                <a:cs typeface="Calibri"/>
              </a:rPr>
              <a:t>1</a:t>
            </a:r>
            <a:r>
              <a:rPr kumimoji="0" sz="1100" b="1" i="0" u="none" strike="noStrike" kern="0" cap="none" spc="0" normalizeH="0" baseline="0" noProof="0" dirty="0">
                <a:ln>
                  <a:noFill/>
                </a:ln>
                <a:solidFill>
                  <a:sysClr val="windowText" lastClr="000000"/>
                </a:solidFill>
                <a:effectLst/>
                <a:uLnTx/>
                <a:uFillTx/>
                <a:latin typeface="Calibri"/>
                <a:ea typeface="+mn-ea"/>
                <a:cs typeface="Calibri"/>
              </a:rPr>
              <a:t>	</a:t>
            </a:r>
            <a:r>
              <a:rPr kumimoji="0" sz="1100" b="1" i="0" u="none" strike="noStrike" kern="0" cap="none" spc="-50" normalizeH="0" baseline="0" noProof="0" dirty="0">
                <a:ln>
                  <a:noFill/>
                </a:ln>
                <a:solidFill>
                  <a:sysClr val="windowText" lastClr="000000"/>
                </a:solidFill>
                <a:effectLst/>
                <a:uLnTx/>
                <a:uFillTx/>
                <a:latin typeface="Calibri"/>
                <a:ea typeface="+mn-ea"/>
                <a:cs typeface="Calibri"/>
              </a:rPr>
              <a:t>2</a:t>
            </a:r>
            <a:r>
              <a:rPr kumimoji="0" sz="1100" b="1" i="0" u="none" strike="noStrike" kern="0" cap="none" spc="0" normalizeH="0" baseline="0" noProof="0" dirty="0">
                <a:ln>
                  <a:noFill/>
                </a:ln>
                <a:solidFill>
                  <a:sysClr val="windowText" lastClr="000000"/>
                </a:solidFill>
                <a:effectLst/>
                <a:uLnTx/>
                <a:uFillTx/>
                <a:latin typeface="Calibri"/>
                <a:ea typeface="+mn-ea"/>
                <a:cs typeface="Calibri"/>
              </a:rPr>
              <a:t>	</a:t>
            </a:r>
            <a:r>
              <a:rPr kumimoji="0" sz="1100" b="1" i="0" u="none" strike="noStrike" kern="0" cap="none" spc="-50" normalizeH="0" baseline="0" noProof="0" dirty="0">
                <a:ln>
                  <a:noFill/>
                </a:ln>
                <a:solidFill>
                  <a:sysClr val="windowText" lastClr="000000"/>
                </a:solidFill>
                <a:effectLst/>
                <a:uLnTx/>
                <a:uFillTx/>
                <a:latin typeface="Calibri"/>
                <a:ea typeface="+mn-ea"/>
                <a:cs typeface="Calibri"/>
              </a:rPr>
              <a:t>3</a:t>
            </a:r>
            <a:r>
              <a:rPr kumimoji="0" sz="1100" b="1" i="0" u="none" strike="noStrike" kern="0" cap="none" spc="0" normalizeH="0" baseline="0" noProof="0" dirty="0">
                <a:ln>
                  <a:noFill/>
                </a:ln>
                <a:solidFill>
                  <a:sysClr val="windowText" lastClr="000000"/>
                </a:solidFill>
                <a:effectLst/>
                <a:uLnTx/>
                <a:uFillTx/>
                <a:latin typeface="Calibri"/>
                <a:ea typeface="+mn-ea"/>
                <a:cs typeface="Calibri"/>
              </a:rPr>
              <a:t>	</a:t>
            </a:r>
            <a:r>
              <a:rPr kumimoji="0" sz="1100" b="1" i="0" u="none" strike="noStrike" kern="0" cap="none" spc="-50" normalizeH="0" baseline="0" noProof="0" dirty="0">
                <a:ln>
                  <a:noFill/>
                </a:ln>
                <a:solidFill>
                  <a:sysClr val="windowText" lastClr="000000"/>
                </a:solidFill>
                <a:effectLst/>
                <a:uLnTx/>
                <a:uFillTx/>
                <a:latin typeface="Calibri"/>
                <a:ea typeface="+mn-ea"/>
                <a:cs typeface="Calibri"/>
              </a:rPr>
              <a:t>4</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a:p>
            <a:pPr marL="104775" marR="5080" lvl="0" indent="-69215" algn="l" defTabSz="914400" rtl="0" eaLnBrk="1" fontAlgn="auto" latinLnBrk="0" hangingPunct="1">
              <a:lnSpc>
                <a:spcPct val="100000"/>
              </a:lnSpc>
              <a:spcBef>
                <a:spcPts val="10"/>
              </a:spcBef>
              <a:spcAft>
                <a:spcPts val="0"/>
              </a:spcAft>
              <a:buClrTx/>
              <a:buSzTx/>
              <a:buFontTx/>
              <a:buNone/>
              <a:tabLst/>
              <a:defRPr/>
            </a:pPr>
            <a:r>
              <a:rPr kumimoji="0" sz="1100" b="1" i="0" u="none" strike="noStrike" kern="0" cap="none" spc="0" normalizeH="0" baseline="0" noProof="0" dirty="0">
                <a:ln>
                  <a:noFill/>
                </a:ln>
                <a:solidFill>
                  <a:sysClr val="windowText" lastClr="000000"/>
                </a:solidFill>
                <a:effectLst/>
                <a:uLnTx/>
                <a:uFillTx/>
                <a:latin typeface="Calibri"/>
                <a:ea typeface="+mn-ea"/>
                <a:cs typeface="Calibri"/>
              </a:rPr>
              <a:t>Drug</a:t>
            </a:r>
            <a:r>
              <a:rPr kumimoji="0" sz="1100" b="1" i="0" u="none" strike="noStrike" kern="0" cap="none" spc="-30" normalizeH="0" baseline="0" noProof="0" dirty="0">
                <a:ln>
                  <a:noFill/>
                </a:ln>
                <a:solidFill>
                  <a:sysClr val="windowText" lastClr="000000"/>
                </a:solidFill>
                <a:effectLst/>
                <a:uLnTx/>
                <a:uFillTx/>
                <a:latin typeface="Calibri"/>
                <a:ea typeface="+mn-ea"/>
                <a:cs typeface="Calibri"/>
              </a:rPr>
              <a:t> </a:t>
            </a:r>
            <a:r>
              <a:rPr kumimoji="0" sz="1100" b="1" i="0" u="none" strike="noStrike" kern="0" cap="none" spc="-10" normalizeH="0" baseline="0" noProof="0" dirty="0">
                <a:ln>
                  <a:noFill/>
                </a:ln>
                <a:solidFill>
                  <a:sysClr val="windowText" lastClr="000000"/>
                </a:solidFill>
                <a:effectLst/>
                <a:uLnTx/>
                <a:uFillTx/>
                <a:latin typeface="Calibri"/>
                <a:ea typeface="+mn-ea"/>
                <a:cs typeface="Calibri"/>
              </a:rPr>
              <a:t>Resistant patient</a:t>
            </a:r>
            <a:r>
              <a:rPr kumimoji="0" sz="1100" b="1" i="0" u="none" strike="noStrike" kern="0" cap="none" spc="0" normalizeH="0" baseline="0" noProof="0" dirty="0">
                <a:ln>
                  <a:noFill/>
                </a:ln>
                <a:solidFill>
                  <a:sysClr val="windowText" lastClr="000000"/>
                </a:solidFill>
                <a:effectLst/>
                <a:uLnTx/>
                <a:uFillTx/>
                <a:latin typeface="Calibri"/>
                <a:ea typeface="+mn-ea"/>
                <a:cs typeface="Calibri"/>
              </a:rPr>
              <a:t> </a:t>
            </a:r>
            <a:r>
              <a:rPr kumimoji="0" sz="1100" b="1" i="0" u="none" strike="noStrike" kern="0" cap="none" spc="-10" normalizeH="0" baseline="0" noProof="0" dirty="0">
                <a:ln>
                  <a:noFill/>
                </a:ln>
                <a:solidFill>
                  <a:sysClr val="windowText" lastClr="000000"/>
                </a:solidFill>
                <a:effectLst/>
                <a:uLnTx/>
                <a:uFillTx/>
                <a:latin typeface="Calibri"/>
                <a:ea typeface="+mn-ea"/>
                <a:cs typeface="Calibri"/>
              </a:rPr>
              <a:t>cells</a:t>
            </a:r>
            <a:endParaRPr kumimoji="0" sz="1100" b="0" i="0" u="none" strike="noStrike" kern="0" cap="none" spc="0" normalizeH="0" baseline="0" noProof="0">
              <a:ln>
                <a:noFill/>
              </a:ln>
              <a:solidFill>
                <a:sysClr val="windowText" lastClr="000000"/>
              </a:solidFill>
              <a:effectLst/>
              <a:uLnTx/>
              <a:uFillTx/>
              <a:latin typeface="Calibri"/>
              <a:ea typeface="+mn-ea"/>
              <a:cs typeface="Calibri"/>
            </a:endParaRPr>
          </a:p>
        </p:txBody>
      </p:sp>
      <p:sp>
        <p:nvSpPr>
          <p:cNvPr id="53" name="object 53"/>
          <p:cNvSpPr txBox="1"/>
          <p:nvPr/>
        </p:nvSpPr>
        <p:spPr>
          <a:xfrm>
            <a:off x="4132553" y="4711259"/>
            <a:ext cx="137160" cy="11811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600" b="1" i="0" u="none" strike="noStrike" kern="0" cap="none" spc="-25" normalizeH="0" baseline="0" noProof="0" dirty="0">
                <a:ln>
                  <a:noFill/>
                </a:ln>
                <a:solidFill>
                  <a:sysClr val="windowText" lastClr="000000"/>
                </a:solidFill>
                <a:effectLst/>
                <a:uLnTx/>
                <a:uFillTx/>
                <a:latin typeface="Arial"/>
                <a:ea typeface="+mn-ea"/>
                <a:cs typeface="Arial"/>
              </a:rPr>
              <a:t>0%</a:t>
            </a:r>
            <a:endParaRPr kumimoji="0" sz="600" b="0" i="0" u="none" strike="noStrike" kern="0" cap="none" spc="0" normalizeH="0" baseline="0" noProof="0">
              <a:ln>
                <a:noFill/>
              </a:ln>
              <a:solidFill>
                <a:sysClr val="windowText" lastClr="000000"/>
              </a:solidFill>
              <a:effectLst/>
              <a:uLnTx/>
              <a:uFillTx/>
              <a:latin typeface="Arial"/>
              <a:ea typeface="+mn-ea"/>
              <a:cs typeface="Arial"/>
            </a:endParaRPr>
          </a:p>
        </p:txBody>
      </p:sp>
      <p:sp>
        <p:nvSpPr>
          <p:cNvPr id="54" name="object 54"/>
          <p:cNvSpPr txBox="1"/>
          <p:nvPr/>
        </p:nvSpPr>
        <p:spPr>
          <a:xfrm>
            <a:off x="4046446" y="3356801"/>
            <a:ext cx="223520" cy="11811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600" b="1" i="0" u="none" strike="noStrike" kern="0" cap="none" spc="-20" normalizeH="0" baseline="0" noProof="0" dirty="0">
                <a:ln>
                  <a:noFill/>
                </a:ln>
                <a:solidFill>
                  <a:sysClr val="windowText" lastClr="000000"/>
                </a:solidFill>
                <a:effectLst/>
                <a:uLnTx/>
                <a:uFillTx/>
                <a:latin typeface="Arial"/>
                <a:ea typeface="+mn-ea"/>
                <a:cs typeface="Arial"/>
              </a:rPr>
              <a:t>100%</a:t>
            </a:r>
            <a:endParaRPr kumimoji="0" sz="600" b="0" i="0" u="none" strike="noStrike" kern="0" cap="none" spc="0" normalizeH="0" baseline="0" noProof="0">
              <a:ln>
                <a:noFill/>
              </a:ln>
              <a:solidFill>
                <a:sysClr val="windowText" lastClr="000000"/>
              </a:solidFill>
              <a:effectLst/>
              <a:uLnTx/>
              <a:uFillTx/>
              <a:latin typeface="Arial"/>
              <a:ea typeface="+mn-ea"/>
              <a:cs typeface="Arial"/>
            </a:endParaRPr>
          </a:p>
        </p:txBody>
      </p:sp>
      <p:grpSp>
        <p:nvGrpSpPr>
          <p:cNvPr id="55" name="object 55"/>
          <p:cNvGrpSpPr/>
          <p:nvPr/>
        </p:nvGrpSpPr>
        <p:grpSpPr>
          <a:xfrm>
            <a:off x="4301080" y="3377349"/>
            <a:ext cx="1115060" cy="1402715"/>
            <a:chOff x="4301080" y="3894719"/>
            <a:chExt cx="1115060" cy="1402715"/>
          </a:xfrm>
        </p:grpSpPr>
        <p:sp>
          <p:nvSpPr>
            <p:cNvPr id="56" name="object 56"/>
            <p:cNvSpPr/>
            <p:nvPr/>
          </p:nvSpPr>
          <p:spPr>
            <a:xfrm>
              <a:off x="4394911" y="3909661"/>
              <a:ext cx="635" cy="67310"/>
            </a:xfrm>
            <a:custGeom>
              <a:avLst/>
              <a:gdLst/>
              <a:ahLst/>
              <a:cxnLst/>
              <a:rect l="l" t="t" r="r" b="b"/>
              <a:pathLst>
                <a:path w="635" h="67310">
                  <a:moveTo>
                    <a:pt x="214" y="0"/>
                  </a:moveTo>
                  <a:lnTo>
                    <a:pt x="0" y="66781"/>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57" name="object 57"/>
            <p:cNvSpPr/>
            <p:nvPr/>
          </p:nvSpPr>
          <p:spPr>
            <a:xfrm>
              <a:off x="4367963" y="3909661"/>
              <a:ext cx="55244" cy="0"/>
            </a:xfrm>
            <a:custGeom>
              <a:avLst/>
              <a:gdLst/>
              <a:ahLst/>
              <a:cxnLst/>
              <a:rect l="l" t="t" r="r" b="b"/>
              <a:pathLst>
                <a:path w="55245">
                  <a:moveTo>
                    <a:pt x="0" y="0"/>
                  </a:moveTo>
                  <a:lnTo>
                    <a:pt x="54689" y="0"/>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58" name="object 58"/>
            <p:cNvSpPr/>
            <p:nvPr/>
          </p:nvSpPr>
          <p:spPr>
            <a:xfrm>
              <a:off x="4656951" y="3935675"/>
              <a:ext cx="635" cy="67310"/>
            </a:xfrm>
            <a:custGeom>
              <a:avLst/>
              <a:gdLst/>
              <a:ahLst/>
              <a:cxnLst/>
              <a:rect l="l" t="t" r="r" b="b"/>
              <a:pathLst>
                <a:path w="635" h="67310">
                  <a:moveTo>
                    <a:pt x="214" y="0"/>
                  </a:moveTo>
                  <a:lnTo>
                    <a:pt x="0" y="66781"/>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59" name="object 59"/>
            <p:cNvSpPr/>
            <p:nvPr/>
          </p:nvSpPr>
          <p:spPr>
            <a:xfrm>
              <a:off x="4630004" y="3935675"/>
              <a:ext cx="55244" cy="0"/>
            </a:xfrm>
            <a:custGeom>
              <a:avLst/>
              <a:gdLst/>
              <a:ahLst/>
              <a:cxnLst/>
              <a:rect l="l" t="t" r="r" b="b"/>
              <a:pathLst>
                <a:path w="55245">
                  <a:moveTo>
                    <a:pt x="0" y="0"/>
                  </a:moveTo>
                  <a:lnTo>
                    <a:pt x="54689" y="0"/>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60" name="object 60"/>
            <p:cNvSpPr/>
            <p:nvPr/>
          </p:nvSpPr>
          <p:spPr>
            <a:xfrm>
              <a:off x="4914345" y="3922668"/>
              <a:ext cx="635" cy="67310"/>
            </a:xfrm>
            <a:custGeom>
              <a:avLst/>
              <a:gdLst/>
              <a:ahLst/>
              <a:cxnLst/>
              <a:rect l="l" t="t" r="r" b="b"/>
              <a:pathLst>
                <a:path w="635" h="67310">
                  <a:moveTo>
                    <a:pt x="214" y="0"/>
                  </a:moveTo>
                  <a:lnTo>
                    <a:pt x="0" y="66781"/>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61" name="object 61"/>
            <p:cNvSpPr/>
            <p:nvPr/>
          </p:nvSpPr>
          <p:spPr>
            <a:xfrm>
              <a:off x="4887398" y="3922668"/>
              <a:ext cx="55244" cy="0"/>
            </a:xfrm>
            <a:custGeom>
              <a:avLst/>
              <a:gdLst/>
              <a:ahLst/>
              <a:cxnLst/>
              <a:rect l="l" t="t" r="r" b="b"/>
              <a:pathLst>
                <a:path w="55245">
                  <a:moveTo>
                    <a:pt x="0" y="0"/>
                  </a:moveTo>
                  <a:lnTo>
                    <a:pt x="54689" y="0"/>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62" name="object 62"/>
            <p:cNvSpPr/>
            <p:nvPr/>
          </p:nvSpPr>
          <p:spPr>
            <a:xfrm>
              <a:off x="5172668" y="3896654"/>
              <a:ext cx="635" cy="93345"/>
            </a:xfrm>
            <a:custGeom>
              <a:avLst/>
              <a:gdLst/>
              <a:ahLst/>
              <a:cxnLst/>
              <a:rect l="l" t="t" r="r" b="b"/>
              <a:pathLst>
                <a:path w="635" h="93345">
                  <a:moveTo>
                    <a:pt x="214" y="0"/>
                  </a:moveTo>
                  <a:lnTo>
                    <a:pt x="0" y="92903"/>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63" name="object 63"/>
            <p:cNvSpPr/>
            <p:nvPr/>
          </p:nvSpPr>
          <p:spPr>
            <a:xfrm>
              <a:off x="5145721" y="3896654"/>
              <a:ext cx="55244" cy="0"/>
            </a:xfrm>
            <a:custGeom>
              <a:avLst/>
              <a:gdLst/>
              <a:ahLst/>
              <a:cxnLst/>
              <a:rect l="l" t="t" r="r" b="b"/>
              <a:pathLst>
                <a:path w="55245">
                  <a:moveTo>
                    <a:pt x="0" y="0"/>
                  </a:moveTo>
                  <a:lnTo>
                    <a:pt x="54689" y="0"/>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64" name="object 64"/>
            <p:cNvSpPr/>
            <p:nvPr/>
          </p:nvSpPr>
          <p:spPr>
            <a:xfrm>
              <a:off x="4301080" y="5294899"/>
              <a:ext cx="1115060" cy="0"/>
            </a:xfrm>
            <a:custGeom>
              <a:avLst/>
              <a:gdLst/>
              <a:ahLst/>
              <a:cxnLst/>
              <a:rect l="l" t="t" r="r" b="b"/>
              <a:pathLst>
                <a:path w="1115060">
                  <a:moveTo>
                    <a:pt x="1115043" y="0"/>
                  </a:moveTo>
                  <a:lnTo>
                    <a:pt x="0" y="0"/>
                  </a:lnTo>
                </a:path>
              </a:pathLst>
            </a:custGeom>
            <a:ln w="3871">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65" name="object 65"/>
            <p:cNvSpPr/>
            <p:nvPr/>
          </p:nvSpPr>
          <p:spPr>
            <a:xfrm>
              <a:off x="4509205" y="4914911"/>
              <a:ext cx="0" cy="49530"/>
            </a:xfrm>
            <a:custGeom>
              <a:avLst/>
              <a:gdLst/>
              <a:ahLst/>
              <a:cxnLst/>
              <a:rect l="l" t="t" r="r" b="b"/>
              <a:pathLst>
                <a:path h="49529">
                  <a:moveTo>
                    <a:pt x="0" y="0"/>
                  </a:moveTo>
                  <a:lnTo>
                    <a:pt x="0" y="48913"/>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66" name="object 66"/>
            <p:cNvSpPr/>
            <p:nvPr/>
          </p:nvSpPr>
          <p:spPr>
            <a:xfrm>
              <a:off x="4482258" y="4914911"/>
              <a:ext cx="55244" cy="0"/>
            </a:xfrm>
            <a:custGeom>
              <a:avLst/>
              <a:gdLst/>
              <a:ahLst/>
              <a:cxnLst/>
              <a:rect l="l" t="t" r="r" b="b"/>
              <a:pathLst>
                <a:path w="55245">
                  <a:moveTo>
                    <a:pt x="0" y="0"/>
                  </a:moveTo>
                  <a:lnTo>
                    <a:pt x="54689" y="0"/>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67" name="object 67"/>
            <p:cNvSpPr/>
            <p:nvPr/>
          </p:nvSpPr>
          <p:spPr>
            <a:xfrm>
              <a:off x="4766599" y="4995739"/>
              <a:ext cx="635" cy="33020"/>
            </a:xfrm>
            <a:custGeom>
              <a:avLst/>
              <a:gdLst/>
              <a:ahLst/>
              <a:cxnLst/>
              <a:rect l="l" t="t" r="r" b="b"/>
              <a:pathLst>
                <a:path w="635" h="33020">
                  <a:moveTo>
                    <a:pt x="214" y="0"/>
                  </a:moveTo>
                  <a:lnTo>
                    <a:pt x="0" y="32439"/>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68" name="object 68"/>
            <p:cNvSpPr/>
            <p:nvPr/>
          </p:nvSpPr>
          <p:spPr>
            <a:xfrm>
              <a:off x="4739652" y="4995739"/>
              <a:ext cx="55244" cy="0"/>
            </a:xfrm>
            <a:custGeom>
              <a:avLst/>
              <a:gdLst/>
              <a:ahLst/>
              <a:cxnLst/>
              <a:rect l="l" t="t" r="r" b="b"/>
              <a:pathLst>
                <a:path w="55245">
                  <a:moveTo>
                    <a:pt x="0" y="0"/>
                  </a:moveTo>
                  <a:lnTo>
                    <a:pt x="54689" y="0"/>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69" name="object 69"/>
            <p:cNvSpPr/>
            <p:nvPr/>
          </p:nvSpPr>
          <p:spPr>
            <a:xfrm>
              <a:off x="5028639" y="5225219"/>
              <a:ext cx="635" cy="27940"/>
            </a:xfrm>
            <a:custGeom>
              <a:avLst/>
              <a:gdLst/>
              <a:ahLst/>
              <a:cxnLst/>
              <a:rect l="l" t="t" r="r" b="b"/>
              <a:pathLst>
                <a:path w="635" h="27939">
                  <a:moveTo>
                    <a:pt x="214" y="0"/>
                  </a:moveTo>
                  <a:lnTo>
                    <a:pt x="0" y="27870"/>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70" name="object 70"/>
            <p:cNvSpPr/>
            <p:nvPr/>
          </p:nvSpPr>
          <p:spPr>
            <a:xfrm>
              <a:off x="5000762" y="5225219"/>
              <a:ext cx="55244" cy="0"/>
            </a:xfrm>
            <a:custGeom>
              <a:avLst/>
              <a:gdLst/>
              <a:ahLst/>
              <a:cxnLst/>
              <a:rect l="l" t="t" r="r" b="b"/>
              <a:pathLst>
                <a:path w="55245">
                  <a:moveTo>
                    <a:pt x="0" y="0"/>
                  </a:moveTo>
                  <a:lnTo>
                    <a:pt x="54689" y="0"/>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71" name="object 71"/>
            <p:cNvSpPr/>
            <p:nvPr/>
          </p:nvSpPr>
          <p:spPr>
            <a:xfrm>
              <a:off x="5285104" y="5000385"/>
              <a:ext cx="635" cy="55880"/>
            </a:xfrm>
            <a:custGeom>
              <a:avLst/>
              <a:gdLst/>
              <a:ahLst/>
              <a:cxnLst/>
              <a:rect l="l" t="t" r="r" b="b"/>
              <a:pathLst>
                <a:path w="635" h="55879">
                  <a:moveTo>
                    <a:pt x="214" y="0"/>
                  </a:moveTo>
                  <a:lnTo>
                    <a:pt x="0" y="55493"/>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72" name="object 72"/>
            <p:cNvSpPr/>
            <p:nvPr/>
          </p:nvSpPr>
          <p:spPr>
            <a:xfrm>
              <a:off x="5258156" y="5000385"/>
              <a:ext cx="55244" cy="0"/>
            </a:xfrm>
            <a:custGeom>
              <a:avLst/>
              <a:gdLst/>
              <a:ahLst/>
              <a:cxnLst/>
              <a:rect l="l" t="t" r="r" b="b"/>
              <a:pathLst>
                <a:path w="55245">
                  <a:moveTo>
                    <a:pt x="0" y="0"/>
                  </a:moveTo>
                  <a:lnTo>
                    <a:pt x="54689" y="0"/>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73" name="object 73"/>
            <p:cNvSpPr/>
            <p:nvPr/>
          </p:nvSpPr>
          <p:spPr>
            <a:xfrm>
              <a:off x="4483198" y="4964151"/>
              <a:ext cx="55244" cy="0"/>
            </a:xfrm>
            <a:custGeom>
              <a:avLst/>
              <a:gdLst/>
              <a:ahLst/>
              <a:cxnLst/>
              <a:rect l="l" t="t" r="r" b="b"/>
              <a:pathLst>
                <a:path w="55245">
                  <a:moveTo>
                    <a:pt x="54689" y="0"/>
                  </a:moveTo>
                  <a:lnTo>
                    <a:pt x="0" y="0"/>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74" name="object 74"/>
            <p:cNvSpPr/>
            <p:nvPr/>
          </p:nvSpPr>
          <p:spPr>
            <a:xfrm>
              <a:off x="4739663" y="5029185"/>
              <a:ext cx="55244" cy="0"/>
            </a:xfrm>
            <a:custGeom>
              <a:avLst/>
              <a:gdLst/>
              <a:ahLst/>
              <a:cxnLst/>
              <a:rect l="l" t="t" r="r" b="b"/>
              <a:pathLst>
                <a:path w="55245">
                  <a:moveTo>
                    <a:pt x="54689" y="0"/>
                  </a:moveTo>
                  <a:lnTo>
                    <a:pt x="0" y="0"/>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75" name="object 75"/>
            <p:cNvSpPr/>
            <p:nvPr/>
          </p:nvSpPr>
          <p:spPr>
            <a:xfrm>
              <a:off x="5000774" y="5253090"/>
              <a:ext cx="55244" cy="0"/>
            </a:xfrm>
            <a:custGeom>
              <a:avLst/>
              <a:gdLst/>
              <a:ahLst/>
              <a:cxnLst/>
              <a:rect l="l" t="t" r="r" b="b"/>
              <a:pathLst>
                <a:path w="55245">
                  <a:moveTo>
                    <a:pt x="54689" y="0"/>
                  </a:moveTo>
                  <a:lnTo>
                    <a:pt x="0" y="0"/>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76" name="object 76"/>
            <p:cNvSpPr/>
            <p:nvPr/>
          </p:nvSpPr>
          <p:spPr>
            <a:xfrm>
              <a:off x="5258168" y="5055199"/>
              <a:ext cx="55244" cy="0"/>
            </a:xfrm>
            <a:custGeom>
              <a:avLst/>
              <a:gdLst/>
              <a:ahLst/>
              <a:cxnLst/>
              <a:rect l="l" t="t" r="r" b="b"/>
              <a:pathLst>
                <a:path w="55245">
                  <a:moveTo>
                    <a:pt x="54689" y="0"/>
                  </a:moveTo>
                  <a:lnTo>
                    <a:pt x="0" y="0"/>
                  </a:lnTo>
                </a:path>
              </a:pathLst>
            </a:custGeom>
            <a:ln w="387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77" name="object 77"/>
          <p:cNvSpPr txBox="1"/>
          <p:nvPr/>
        </p:nvSpPr>
        <p:spPr>
          <a:xfrm>
            <a:off x="3146824" y="5638800"/>
            <a:ext cx="2183130" cy="474489"/>
          </a:xfrm>
          <a:prstGeom prst="rect">
            <a:avLst/>
          </a:prstGeom>
        </p:spPr>
        <p:txBody>
          <a:bodyPr vert="horz" wrap="square" lIns="0" tIns="12700" rIns="0" bIns="0" rtlCol="0">
            <a:spAutoFit/>
          </a:bodyPr>
          <a:lstStyle/>
          <a:p>
            <a:pPr marL="12700" marR="5080" lvl="0" indent="-2540" algn="l" defTabSz="914400" rtl="0" eaLnBrk="1" fontAlgn="auto" latinLnBrk="0" hangingPunct="1">
              <a:lnSpc>
                <a:spcPct val="100000"/>
              </a:lnSpc>
              <a:spcBef>
                <a:spcPts val="100"/>
              </a:spcBef>
              <a:spcAft>
                <a:spcPts val="0"/>
              </a:spcAft>
              <a:buClrTx/>
              <a:buSzTx/>
              <a:buFontTx/>
              <a:buNone/>
              <a:tabLst/>
              <a:defRPr/>
            </a:pPr>
            <a:r>
              <a:rPr kumimoji="0" sz="10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Cancer cells retain sensitivity to repeated ACHILLES-ASO treatment to avoid resistance mechanisms</a:t>
            </a:r>
          </a:p>
        </p:txBody>
      </p:sp>
      <p:pic>
        <p:nvPicPr>
          <p:cNvPr id="79" name="Picture 78" descr="A white letters on a black background&#10;&#10;Description automatically generated">
            <a:extLst>
              <a:ext uri="{FF2B5EF4-FFF2-40B4-BE49-F238E27FC236}">
                <a16:creationId xmlns:a16="http://schemas.microsoft.com/office/drawing/2014/main" id="{B5481827-8699-D337-842A-50BDD6B48CF8}"/>
              </a:ext>
            </a:extLst>
          </p:cNvPr>
          <p:cNvPicPr>
            <a:picLocks noChangeAspect="1"/>
          </p:cNvPicPr>
          <p:nvPr/>
        </p:nvPicPr>
        <p:blipFill>
          <a:blip r:embed="rId4"/>
          <a:stretch>
            <a:fillRect/>
          </a:stretch>
        </p:blipFill>
        <p:spPr>
          <a:xfrm>
            <a:off x="10328671" y="208358"/>
            <a:ext cx="1649017" cy="791767"/>
          </a:xfrm>
          <a:prstGeom prst="rect">
            <a:avLst/>
          </a:prstGeom>
        </p:spPr>
      </p:pic>
      <p:cxnSp>
        <p:nvCxnSpPr>
          <p:cNvPr id="80" name="Straight Arrow Connector 79">
            <a:extLst>
              <a:ext uri="{FF2B5EF4-FFF2-40B4-BE49-F238E27FC236}">
                <a16:creationId xmlns:a16="http://schemas.microsoft.com/office/drawing/2014/main" id="{8F487114-06D5-9FC8-7417-6CC4C8ADC06F}"/>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object 13"/>
          <p:cNvSpPr txBox="1"/>
          <p:nvPr/>
        </p:nvSpPr>
        <p:spPr>
          <a:xfrm>
            <a:off x="3505200" y="177557"/>
            <a:ext cx="5808707" cy="825867"/>
          </a:xfrm>
          <a:prstGeom prst="rect">
            <a:avLst/>
          </a:prstGeom>
        </p:spPr>
        <p:txBody>
          <a:bodyPr vert="horz" wrap="square" lIns="0" tIns="12700" rIns="0" bIns="0" rtlCol="0">
            <a:spAutoFit/>
          </a:bodyPr>
          <a:lstStyle/>
          <a:p>
            <a:pPr marL="428625" marR="5080" lvl="0" indent="-416559" algn="l" defTabSz="914400" rtl="0" eaLnBrk="1" fontAlgn="auto" latinLnBrk="0" hangingPunct="1">
              <a:lnSpc>
                <a:spcPct val="100000"/>
              </a:lnSpc>
              <a:spcBef>
                <a:spcPts val="100"/>
              </a:spcBef>
              <a:spcAft>
                <a:spcPts val="0"/>
              </a:spcAft>
              <a:buClrTx/>
              <a:buSzTx/>
              <a:buFontTx/>
              <a:buNone/>
              <a:tabLst/>
              <a:defRPr/>
            </a:pPr>
            <a:r>
              <a:rPr kumimoji="0" sz="2600" b="1" i="1" u="none" strike="noStrike" kern="0" cap="none" spc="0" normalizeH="0" baseline="0" noProof="0" dirty="0">
                <a:ln>
                  <a:noFill/>
                </a:ln>
                <a:solidFill>
                  <a:srgbClr val="FFFFFF"/>
                </a:solidFill>
                <a:effectLst/>
                <a:uLnTx/>
                <a:uFillTx/>
                <a:latin typeface="Helvetica Neue Light" panose="02000403000000020004"/>
                <a:ea typeface="+mn-ea"/>
                <a:cs typeface="Arial Narrow"/>
              </a:rPr>
              <a:t>Targeting oncogenic RNAs for the</a:t>
            </a:r>
            <a:endParaRPr kumimoji="0" lang="en-US" sz="2600" b="1" i="1" u="none" strike="noStrike" kern="0" cap="none" spc="0" normalizeH="0" baseline="0" noProof="0" dirty="0">
              <a:ln>
                <a:noFill/>
              </a:ln>
              <a:solidFill>
                <a:srgbClr val="FFFFFF"/>
              </a:solidFill>
              <a:effectLst/>
              <a:uLnTx/>
              <a:uFillTx/>
              <a:latin typeface="Helvetica Neue Light" panose="02000403000000020004"/>
              <a:ea typeface="+mn-ea"/>
              <a:cs typeface="Arial Narrow"/>
            </a:endParaRPr>
          </a:p>
          <a:p>
            <a:pPr marL="428625" marR="5080" lvl="0" indent="-416559" algn="l" defTabSz="914400" rtl="0" eaLnBrk="1" fontAlgn="auto" latinLnBrk="0" hangingPunct="1">
              <a:lnSpc>
                <a:spcPct val="100000"/>
              </a:lnSpc>
              <a:spcBef>
                <a:spcPts val="100"/>
              </a:spcBef>
              <a:spcAft>
                <a:spcPts val="0"/>
              </a:spcAft>
              <a:buClrTx/>
              <a:buSzTx/>
              <a:buFontTx/>
              <a:buNone/>
              <a:tabLst/>
              <a:defRPr/>
            </a:pPr>
            <a:r>
              <a:rPr kumimoji="0" sz="2600" b="1" i="1" u="none" strike="noStrike" kern="0" cap="none" spc="0" normalizeH="0" baseline="0" noProof="0" dirty="0">
                <a:ln>
                  <a:noFill/>
                </a:ln>
                <a:solidFill>
                  <a:srgbClr val="FFFFFF"/>
                </a:solidFill>
                <a:effectLst/>
                <a:uLnTx/>
                <a:uFillTx/>
                <a:latin typeface="Helvetica Neue Light" panose="02000403000000020004"/>
                <a:ea typeface="+mn-ea"/>
                <a:cs typeface="Arial Narrow"/>
              </a:rPr>
              <a:t>treatment of cancer</a:t>
            </a:r>
            <a:endParaRPr kumimoji="0" sz="2600" b="1" i="1"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endParaRPr>
          </a:p>
        </p:txBody>
      </p:sp>
      <p:sp>
        <p:nvSpPr>
          <p:cNvPr id="18" name="object 18"/>
          <p:cNvSpPr txBox="1">
            <a:spLocks noGrp="1"/>
          </p:cNvSpPr>
          <p:nvPr>
            <p:ph type="title"/>
          </p:nvPr>
        </p:nvSpPr>
        <p:spPr>
          <a:xfrm>
            <a:off x="332106" y="152400"/>
            <a:ext cx="2573210" cy="918199"/>
          </a:xfrm>
          <a:prstGeom prst="rect">
            <a:avLst/>
          </a:prstGeom>
          <a:noFill/>
        </p:spPr>
        <p:txBody>
          <a:bodyPr vert="horz" wrap="square" lIns="0" tIns="45719" rIns="0" bIns="0" rtlCol="0">
            <a:spAutoFit/>
          </a:bodyPr>
          <a:lstStyle/>
          <a:p>
            <a:pPr marL="12700" marR="5080" algn="ctr">
              <a:lnSpc>
                <a:spcPts val="3360"/>
              </a:lnSpc>
              <a:spcBef>
                <a:spcPts val="359"/>
              </a:spcBef>
            </a:pPr>
            <a:r>
              <a:rPr sz="3000" i="1" dirty="0">
                <a:latin typeface="Helvetica Neue Light" panose="02000403000000020004"/>
                <a:cs typeface="Arial Narrow"/>
              </a:rPr>
              <a:t>Spartia Therapeutics</a:t>
            </a:r>
            <a:endParaRPr sz="3000" dirty="0">
              <a:latin typeface="Helvetica Neue Light" panose="02000403000000020004"/>
              <a:cs typeface="Arial Narrow"/>
            </a:endParaRPr>
          </a:p>
        </p:txBody>
      </p:sp>
      <p:sp>
        <p:nvSpPr>
          <p:cNvPr id="82" name="TextBox 81">
            <a:extLst>
              <a:ext uri="{FF2B5EF4-FFF2-40B4-BE49-F238E27FC236}">
                <a16:creationId xmlns:a16="http://schemas.microsoft.com/office/drawing/2014/main" id="{6D896A1A-2BE0-3927-93FD-C48DFE135AF7}"/>
              </a:ext>
            </a:extLst>
          </p:cNvPr>
          <p:cNvSpPr txBox="1"/>
          <p:nvPr/>
        </p:nvSpPr>
        <p:spPr>
          <a:xfrm>
            <a:off x="331269" y="653260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Helvetica Neue Light"/>
                <a:ea typeface="+mn-lt"/>
                <a:cs typeface="Calibri"/>
              </a:rPr>
              <a:t>© 2025 The Regents of the University of California</a:t>
            </a:r>
            <a:endParaRPr kumimoji="0" lang="en-US" sz="1400" b="0" i="0" u="none" strike="noStrike" kern="0" cap="none" spc="0" normalizeH="0" baseline="0" noProof="0" dirty="0">
              <a:ln>
                <a:noFill/>
              </a:ln>
              <a:solidFill>
                <a:sysClr val="windowText" lastClr="000000"/>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pic>
        <p:nvPicPr>
          <p:cNvPr id="84" name="Picture 83">
            <a:extLst>
              <a:ext uri="{FF2B5EF4-FFF2-40B4-BE49-F238E27FC236}">
                <a16:creationId xmlns:a16="http://schemas.microsoft.com/office/drawing/2014/main" id="{FD669A17-78C2-DB8E-AAB0-06395355FB71}"/>
              </a:ext>
            </a:extLst>
          </p:cNvPr>
          <p:cNvPicPr>
            <a:picLocks noChangeAspect="1"/>
          </p:cNvPicPr>
          <p:nvPr/>
        </p:nvPicPr>
        <p:blipFill>
          <a:blip r:embed="rId5"/>
          <a:stretch>
            <a:fillRect/>
          </a:stretch>
        </p:blipFill>
        <p:spPr>
          <a:xfrm>
            <a:off x="765547" y="1347206"/>
            <a:ext cx="1596646" cy="1596646"/>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cxnSp>
        <p:nvCxnSpPr>
          <p:cNvPr id="4" name="Straight Connector 3">
            <a:extLst>
              <a:ext uri="{FF2B5EF4-FFF2-40B4-BE49-F238E27FC236}">
                <a16:creationId xmlns:a16="http://schemas.microsoft.com/office/drawing/2014/main" id="{3AB85C8E-8091-2902-CE6E-20CB4CA18E60}"/>
              </a:ext>
            </a:extLst>
          </p:cNvPr>
          <p:cNvCxnSpPr/>
          <p:nvPr/>
        </p:nvCxnSpPr>
        <p:spPr>
          <a:xfrm>
            <a:off x="5790825"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722F6A55-CCC7-566E-A3B3-8C9E2BF5915F}"/>
              </a:ext>
            </a:extLst>
          </p:cNvPr>
          <p:cNvPicPr>
            <a:picLocks noChangeAspect="1"/>
          </p:cNvPicPr>
          <p:nvPr/>
        </p:nvPicPr>
        <p:blipFill>
          <a:blip r:embed="rId3"/>
          <a:stretch>
            <a:fillRect/>
          </a:stretch>
        </p:blipFill>
        <p:spPr>
          <a:xfrm>
            <a:off x="209303" y="1545259"/>
            <a:ext cx="1337517" cy="1337517"/>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pic>
        <p:nvPicPr>
          <p:cNvPr id="31" name="Picture 30">
            <a:extLst>
              <a:ext uri="{FF2B5EF4-FFF2-40B4-BE49-F238E27FC236}">
                <a16:creationId xmlns:a16="http://schemas.microsoft.com/office/drawing/2014/main" id="{6F7CA7B5-165B-52F0-2D8C-9C5DEA375E36}"/>
              </a:ext>
            </a:extLst>
          </p:cNvPr>
          <p:cNvPicPr>
            <a:picLocks noChangeAspect="1"/>
          </p:cNvPicPr>
          <p:nvPr/>
        </p:nvPicPr>
        <p:blipFill rotWithShape="1">
          <a:blip r:embed="rId4"/>
          <a:srcRect b="6939"/>
          <a:stretch/>
        </p:blipFill>
        <p:spPr>
          <a:xfrm>
            <a:off x="2085988" y="1545260"/>
            <a:ext cx="1378950" cy="1344944"/>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pic>
        <p:nvPicPr>
          <p:cNvPr id="30" name="Google Shape;98;p1">
            <a:extLst>
              <a:ext uri="{FF2B5EF4-FFF2-40B4-BE49-F238E27FC236}">
                <a16:creationId xmlns:a16="http://schemas.microsoft.com/office/drawing/2014/main" id="{21F7F481-6937-B69B-A3BF-22E2612CCE9A}"/>
              </a:ext>
            </a:extLst>
          </p:cNvPr>
          <p:cNvPicPr preferRelativeResize="0"/>
          <p:nvPr/>
        </p:nvPicPr>
        <p:blipFill rotWithShape="1">
          <a:blip r:embed="rId5">
            <a:alphaModFix/>
          </a:blip>
          <a:srcRect l="8552" r="4285" b="26603"/>
          <a:stretch/>
        </p:blipFill>
        <p:spPr>
          <a:xfrm>
            <a:off x="3934963" y="1531452"/>
            <a:ext cx="1354519" cy="1362102"/>
          </a:xfrm>
          <a:prstGeom prst="ellipse">
            <a:avLst/>
          </a:prstGeom>
          <a:noFill/>
          <a:ln w="25400" cap="rnd" cmpd="sng">
            <a:solidFill>
              <a:srgbClr val="002060"/>
            </a:solidFill>
            <a:prstDash val="solid"/>
            <a:round/>
            <a:headEnd type="none" w="sm" len="sm"/>
            <a:tailEnd type="none" w="sm" len="sm"/>
          </a:ln>
        </p:spPr>
      </p:pic>
      <p:sp>
        <p:nvSpPr>
          <p:cNvPr id="20" name="Google Shape;89;p1">
            <a:extLst>
              <a:ext uri="{FF2B5EF4-FFF2-40B4-BE49-F238E27FC236}">
                <a16:creationId xmlns:a16="http://schemas.microsoft.com/office/drawing/2014/main" id="{0958EA1B-5B46-7A26-1005-6545F74D2757}"/>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5" name="TextBox 14">
            <a:extLst>
              <a:ext uri="{FF2B5EF4-FFF2-40B4-BE49-F238E27FC236}">
                <a16:creationId xmlns:a16="http://schemas.microsoft.com/office/drawing/2014/main" id="{DE875891-EB05-6FF9-4788-F4B099373304}"/>
              </a:ext>
            </a:extLst>
          </p:cNvPr>
          <p:cNvSpPr txBox="1"/>
          <p:nvPr/>
        </p:nvSpPr>
        <p:spPr>
          <a:xfrm>
            <a:off x="214315" y="3906990"/>
            <a:ext cx="5325551" cy="261610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2000" b="1" i="1" u="none" strike="noStrike" kern="1200" cap="none" spc="0" normalizeH="0" baseline="0" noProof="0">
                <a:ln>
                  <a:noFill/>
                </a:ln>
                <a:solidFill>
                  <a:prstClr val="black"/>
                </a:solidFill>
                <a:effectLst/>
                <a:uLnTx/>
                <a:uFillTx/>
                <a:latin typeface="Helvetica Neue Light" panose="02000403000000020004"/>
                <a:ea typeface="+mn-ea"/>
                <a:cs typeface="+mn-cs"/>
              </a:rPr>
              <a:t> </a:t>
            </a:r>
            <a:endParaRPr kumimoji="0" lang="en-US" sz="20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Most drugs fail in humans because simplified lab models cannot replicate complex human biology.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Traditional discovery ignores patient diversity, leading to treatments that only work for a small fraction of people.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AI models in drug discovery lack the massive, high-quality biological datasets needed to make accurate predictions</a:t>
            </a:r>
            <a:endParaRPr kumimoji="0" lang="en-US" sz="2200" b="0" i="1" u="none" strike="noStrike" kern="1200" cap="none" spc="0" normalizeH="0" baseline="0" noProof="0">
              <a:ln>
                <a:noFill/>
              </a:ln>
              <a:solidFill>
                <a:prstClr val="black"/>
              </a:solidFill>
              <a:effectLst/>
              <a:uLnTx/>
              <a:uFillTx/>
              <a:latin typeface="Helvetica Neue Light" panose="02000403000000020004"/>
              <a:ea typeface="+mn-ea"/>
              <a:cs typeface="+mn-cs"/>
            </a:endParaRPr>
          </a:p>
        </p:txBody>
      </p:sp>
      <p:sp>
        <p:nvSpPr>
          <p:cNvPr id="3" name="TextBox 2">
            <a:extLst>
              <a:ext uri="{FF2B5EF4-FFF2-40B4-BE49-F238E27FC236}">
                <a16:creationId xmlns:a16="http://schemas.microsoft.com/office/drawing/2014/main" id="{48D40288-D275-EB70-149D-A93FA9B69D3C}"/>
              </a:ext>
            </a:extLst>
          </p:cNvPr>
          <p:cNvSpPr txBox="1"/>
          <p:nvPr/>
        </p:nvSpPr>
        <p:spPr>
          <a:xfrm>
            <a:off x="3269857" y="210816"/>
            <a:ext cx="6469169" cy="83099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a:ln>
                  <a:noFill/>
                </a:ln>
                <a:solidFill>
                  <a:srgbClr val="FFFFFF"/>
                </a:solidFill>
                <a:effectLst/>
                <a:uLnTx/>
                <a:uFillTx/>
                <a:latin typeface="Helvetica Neue Light" panose="02000403000000020004"/>
                <a:ea typeface="+mn-ea"/>
                <a:cs typeface="+mn-cs"/>
              </a:rPr>
              <a:t>Mapping how chemistry perturbs biology to build a virtual model of the human cell</a:t>
            </a:r>
          </a:p>
        </p:txBody>
      </p:sp>
      <p:sp>
        <p:nvSpPr>
          <p:cNvPr id="4" name="TextBox 3">
            <a:extLst>
              <a:ext uri="{FF2B5EF4-FFF2-40B4-BE49-F238E27FC236}">
                <a16:creationId xmlns:a16="http://schemas.microsoft.com/office/drawing/2014/main" id="{022940F7-C63A-641C-EF68-ED2617AD2343}"/>
              </a:ext>
            </a:extLst>
          </p:cNvPr>
          <p:cNvSpPr txBox="1"/>
          <p:nvPr/>
        </p:nvSpPr>
        <p:spPr>
          <a:xfrm>
            <a:off x="5829664" y="5009164"/>
            <a:ext cx="5404312" cy="178510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endParaRPr kumimoji="0" lang="en-US" sz="2000" b="1"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Raised $42M to date, including a $30M financing round to scale their AI-driven dataset.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Generated the Tahoe-100M dataset, capturing over 100 million single-cell data points across diverse patient backgrounds.</a:t>
            </a:r>
            <a:endPar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endParaRP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6"/>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D3FB9A3-DDEF-F8D9-A7AD-0D0579105339}"/>
              </a:ext>
            </a:extLst>
          </p:cNvPr>
          <p:cNvSpPr txBox="1"/>
          <p:nvPr/>
        </p:nvSpPr>
        <p:spPr>
          <a:xfrm>
            <a:off x="125536" y="2901468"/>
            <a:ext cx="1822018"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Johnny Yu, PhD</a:t>
            </a:r>
            <a:endParaRPr kumimoji="0" lang="en-US" sz="18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Helvetica Neue Light"/>
                <a:ea typeface="+mn-ea"/>
                <a:cs typeface="+mn-cs"/>
              </a:rPr>
              <a:t>CSO,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UCSF Alum</a:t>
            </a:r>
          </a:p>
        </p:txBody>
      </p:sp>
      <p:sp>
        <p:nvSpPr>
          <p:cNvPr id="18" name="TextBox 17">
            <a:extLst>
              <a:ext uri="{FF2B5EF4-FFF2-40B4-BE49-F238E27FC236}">
                <a16:creationId xmlns:a16="http://schemas.microsoft.com/office/drawing/2014/main" id="{B11803AF-3B1F-2B58-2598-A9C01001F3E3}"/>
              </a:ext>
            </a:extLst>
          </p:cNvPr>
          <p:cNvSpPr txBox="1"/>
          <p:nvPr/>
        </p:nvSpPr>
        <p:spPr>
          <a:xfrm>
            <a:off x="1987990" y="2911364"/>
            <a:ext cx="1819644"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Kevan Shokat, PhD</a:t>
            </a:r>
            <a:endParaRPr kumimoji="0" lang="en-US" sz="18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UCSF Professor</a:t>
            </a:r>
          </a:p>
        </p:txBody>
      </p:sp>
      <p:sp>
        <p:nvSpPr>
          <p:cNvPr id="19" name="TextBox 18">
            <a:extLst>
              <a:ext uri="{FF2B5EF4-FFF2-40B4-BE49-F238E27FC236}">
                <a16:creationId xmlns:a16="http://schemas.microsoft.com/office/drawing/2014/main" id="{62DE0C04-EF95-589B-6A43-FB70B971E639}"/>
              </a:ext>
            </a:extLst>
          </p:cNvPr>
          <p:cNvSpPr txBox="1"/>
          <p:nvPr/>
        </p:nvSpPr>
        <p:spPr>
          <a:xfrm>
            <a:off x="3755428" y="2921264"/>
            <a:ext cx="2064121"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Tx/>
              <a:buNone/>
              <a:tabLst/>
              <a:defRPr/>
            </a:pPr>
            <a:r>
              <a:rPr kumimoji="0" lang="en-US" sz="1800" b="1"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Hani Goodarzi, PhD</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
                <a:srgbClr val="000000"/>
              </a:buClr>
              <a:buSzPts val="1600"/>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UCSF Professor</a:t>
            </a:r>
          </a:p>
        </p:txBody>
      </p:sp>
      <p:cxnSp>
        <p:nvCxnSpPr>
          <p:cNvPr id="11" name="Straight Connector 10">
            <a:extLst>
              <a:ext uri="{FF2B5EF4-FFF2-40B4-BE49-F238E27FC236}">
                <a16:creationId xmlns:a16="http://schemas.microsoft.com/office/drawing/2014/main" id="{BFC09D45-BBB9-E8B9-9271-51F87A585B5C}"/>
              </a:ext>
            </a:extLst>
          </p:cNvPr>
          <p:cNvCxnSpPr/>
          <p:nvPr/>
        </p:nvCxnSpPr>
        <p:spPr>
          <a:xfrm>
            <a:off x="5684764"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567336D-3CBA-C9D3-F9B1-A11795E5941A}"/>
              </a:ext>
            </a:extLst>
          </p:cNvPr>
          <p:cNvSpPr txBox="1"/>
          <p:nvPr/>
        </p:nvSpPr>
        <p:spPr>
          <a:xfrm>
            <a:off x="11089076" y="5467511"/>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sp>
        <p:nvSpPr>
          <p:cNvPr id="2" name="TextBox 1">
            <a:extLst>
              <a:ext uri="{FF2B5EF4-FFF2-40B4-BE49-F238E27FC236}">
                <a16:creationId xmlns:a16="http://schemas.microsoft.com/office/drawing/2014/main" id="{F89A7A25-C5C9-F877-C54C-D670C8386511}"/>
              </a:ext>
            </a:extLst>
          </p:cNvPr>
          <p:cNvSpPr txBox="1"/>
          <p:nvPr/>
        </p:nvSpPr>
        <p:spPr>
          <a:xfrm>
            <a:off x="331269" y="65369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sp>
        <p:nvSpPr>
          <p:cNvPr id="6" name="TextBox 5">
            <a:extLst>
              <a:ext uri="{FF2B5EF4-FFF2-40B4-BE49-F238E27FC236}">
                <a16:creationId xmlns:a16="http://schemas.microsoft.com/office/drawing/2014/main" id="{93DA50E0-2104-87E5-8923-460A3BA06CDA}"/>
              </a:ext>
            </a:extLst>
          </p:cNvPr>
          <p:cNvSpPr txBox="1"/>
          <p:nvPr/>
        </p:nvSpPr>
        <p:spPr>
          <a:xfrm>
            <a:off x="1706236" y="1192896"/>
            <a:ext cx="227248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UCSF Co-founders</a:t>
            </a:r>
          </a:p>
        </p:txBody>
      </p:sp>
      <p:pic>
        <p:nvPicPr>
          <p:cNvPr id="7" name="Picture 6">
            <a:extLst>
              <a:ext uri="{FF2B5EF4-FFF2-40B4-BE49-F238E27FC236}">
                <a16:creationId xmlns:a16="http://schemas.microsoft.com/office/drawing/2014/main" id="{2E109BD4-5073-D270-BC43-BDD83A547D7C}"/>
              </a:ext>
            </a:extLst>
          </p:cNvPr>
          <p:cNvPicPr>
            <a:picLocks noChangeAspect="1"/>
          </p:cNvPicPr>
          <p:nvPr/>
        </p:nvPicPr>
        <p:blipFill>
          <a:blip r:embed="rId7"/>
          <a:stretch>
            <a:fillRect/>
          </a:stretch>
        </p:blipFill>
        <p:spPr>
          <a:xfrm>
            <a:off x="149685" y="-614476"/>
            <a:ext cx="2387854" cy="2387854"/>
          </a:xfrm>
          <a:prstGeom prst="rect">
            <a:avLst/>
          </a:prstGeom>
        </p:spPr>
      </p:pic>
      <p:pic>
        <p:nvPicPr>
          <p:cNvPr id="33" name="Picture 32">
            <a:extLst>
              <a:ext uri="{FF2B5EF4-FFF2-40B4-BE49-F238E27FC236}">
                <a16:creationId xmlns:a16="http://schemas.microsoft.com/office/drawing/2014/main" id="{9AF10A57-0DBC-8209-DB4B-07C24F249FC1}"/>
              </a:ext>
            </a:extLst>
          </p:cNvPr>
          <p:cNvPicPr>
            <a:picLocks noChangeAspect="1"/>
          </p:cNvPicPr>
          <p:nvPr/>
        </p:nvPicPr>
        <p:blipFill>
          <a:blip r:embed="rId8"/>
          <a:stretch>
            <a:fillRect/>
          </a:stretch>
        </p:blipFill>
        <p:spPr>
          <a:xfrm>
            <a:off x="5857399" y="1309821"/>
            <a:ext cx="5858245" cy="2119952"/>
          </a:xfrm>
          <a:prstGeom prst="rect">
            <a:avLst/>
          </a:prstGeom>
        </p:spPr>
      </p:pic>
      <p:sp>
        <p:nvSpPr>
          <p:cNvPr id="26" name="TextBox 25">
            <a:extLst>
              <a:ext uri="{FF2B5EF4-FFF2-40B4-BE49-F238E27FC236}">
                <a16:creationId xmlns:a16="http://schemas.microsoft.com/office/drawing/2014/main" id="{22B59BEC-E4DC-C277-93D9-CBDAA321385C}"/>
              </a:ext>
            </a:extLst>
          </p:cNvPr>
          <p:cNvSpPr txBox="1"/>
          <p:nvPr/>
        </p:nvSpPr>
        <p:spPr>
          <a:xfrm>
            <a:off x="5791828" y="3436170"/>
            <a:ext cx="6300392"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a:ea typeface="+mn-ea"/>
                <a:cs typeface="Segoe UI"/>
              </a:rPr>
              <a:t>SOLUTION:</a:t>
            </a:r>
            <a:r>
              <a:rPr kumimoji="0" lang="en-US" sz="2000" b="0" i="0" u="none" strike="noStrike" kern="1200" cap="none" spc="0" normalizeH="0" baseline="0" noProof="0">
                <a:ln>
                  <a:noFill/>
                </a:ln>
                <a:solidFill>
                  <a:prstClr val="black"/>
                </a:solidFill>
                <a:effectLst/>
                <a:uLnTx/>
                <a:uFillTx/>
                <a:latin typeface="Helvetica Neue Light"/>
                <a:ea typeface="+mn-ea"/>
                <a:cs typeface="Segoe UI"/>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mn-ea"/>
                <a:cs typeface="Segoe UI"/>
              </a:rPr>
              <a:t>A "wet-lab" technology that measures how drugs affect cells from hundreds of diverse patients at once.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mn-ea"/>
                <a:cs typeface="Segoe UI"/>
              </a:rPr>
              <a:t>AI foundation models trained on millions of single-cell data points to simulate drug responses before clinical trials.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Helvetica Neue Light"/>
              <a:ea typeface="+mn-ea"/>
              <a:cs typeface="Segoe UI"/>
            </a:endParaRPr>
          </a:p>
        </p:txBody>
      </p:sp>
      <p:pic>
        <p:nvPicPr>
          <p:cNvPr id="8" name="Picture 7" descr="A qr code on a black background&#10;&#10;AI-generated content may be incorrect.">
            <a:extLst>
              <a:ext uri="{FF2B5EF4-FFF2-40B4-BE49-F238E27FC236}">
                <a16:creationId xmlns:a16="http://schemas.microsoft.com/office/drawing/2014/main" id="{6D6F2724-8FCD-BD00-B78B-0112FF79D50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43336" y="5995523"/>
            <a:ext cx="1144616" cy="859536"/>
          </a:xfrm>
          <a:prstGeom prst="rect">
            <a:avLst/>
          </a:prstGeom>
        </p:spPr>
      </p:pic>
    </p:spTree>
    <p:extLst>
      <p:ext uri="{BB962C8B-B14F-4D97-AF65-F5344CB8AC3E}">
        <p14:creationId xmlns:p14="http://schemas.microsoft.com/office/powerpoint/2010/main" val="4107399209"/>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20" name="Google Shape;89;p1">
            <a:extLst>
              <a:ext uri="{FF2B5EF4-FFF2-40B4-BE49-F238E27FC236}">
                <a16:creationId xmlns:a16="http://schemas.microsoft.com/office/drawing/2014/main" id="{AEAE9FBA-5CCF-DE8F-1510-C81444F6BBA8}"/>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33" name="Picture 32" descr="A person in a blue shirt&#10;&#10;Description automatically generated">
            <a:extLst>
              <a:ext uri="{FF2B5EF4-FFF2-40B4-BE49-F238E27FC236}">
                <a16:creationId xmlns:a16="http://schemas.microsoft.com/office/drawing/2014/main" id="{D783FD06-2CEB-5CA3-8DF0-D9396CD40F36}"/>
              </a:ext>
            </a:extLst>
          </p:cNvPr>
          <p:cNvPicPr>
            <a:picLocks noChangeAspect="1"/>
          </p:cNvPicPr>
          <p:nvPr/>
        </p:nvPicPr>
        <p:blipFill>
          <a:blip r:embed="rId3"/>
          <a:stretch>
            <a:fillRect/>
          </a:stretch>
        </p:blipFill>
        <p:spPr>
          <a:xfrm>
            <a:off x="419712" y="1624356"/>
            <a:ext cx="1677770" cy="1677770"/>
          </a:xfrm>
          <a:prstGeom prst="ellipse">
            <a:avLst/>
          </a:prstGeom>
          <a:ln w="25400">
            <a:solidFill>
              <a:srgbClr val="002060"/>
            </a:solidFill>
          </a:ln>
        </p:spPr>
      </p:pic>
      <p:pic>
        <p:nvPicPr>
          <p:cNvPr id="2" name="Picture 1">
            <a:extLst>
              <a:ext uri="{FF2B5EF4-FFF2-40B4-BE49-F238E27FC236}">
                <a16:creationId xmlns:a16="http://schemas.microsoft.com/office/drawing/2014/main" id="{60771CD8-69C2-77D2-A66C-C987EDC5B797}"/>
              </a:ext>
            </a:extLst>
          </p:cNvPr>
          <p:cNvPicPr>
            <a:picLocks noChangeAspect="1"/>
          </p:cNvPicPr>
          <p:nvPr/>
        </p:nvPicPr>
        <p:blipFill rotWithShape="1">
          <a:blip r:embed="rId4"/>
          <a:srcRect t="3749" r="-562" b="15001"/>
          <a:stretch/>
        </p:blipFill>
        <p:spPr>
          <a:xfrm>
            <a:off x="3170426" y="1552869"/>
            <a:ext cx="1677769" cy="1807418"/>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sp>
        <p:nvSpPr>
          <p:cNvPr id="15" name="TextBox 14">
            <a:extLst>
              <a:ext uri="{FF2B5EF4-FFF2-40B4-BE49-F238E27FC236}">
                <a16:creationId xmlns:a16="http://schemas.microsoft.com/office/drawing/2014/main" id="{DE875891-EB05-6FF9-4788-F4B099373304}"/>
              </a:ext>
            </a:extLst>
          </p:cNvPr>
          <p:cNvSpPr txBox="1"/>
          <p:nvPr/>
        </p:nvSpPr>
        <p:spPr>
          <a:xfrm>
            <a:off x="282929" y="4932756"/>
            <a:ext cx="5027029" cy="19082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2000" b="1" i="1" u="none" strike="noStrike" kern="1200" cap="none" spc="0" normalizeH="0" baseline="0" noProof="0">
                <a:ln>
                  <a:noFill/>
                </a:ln>
                <a:solidFill>
                  <a:srgbClr val="FF0000"/>
                </a:solidFill>
                <a:effectLst/>
                <a:uLnTx/>
                <a:uFillTx/>
                <a:latin typeface="Helvetica Neue Light" panose="02000403000000020004"/>
                <a:ea typeface="+mn-ea"/>
                <a:cs typeface="+mn-cs"/>
              </a:rPr>
              <a:t> </a:t>
            </a:r>
            <a:endParaRPr kumimoji="0" lang="en-US" sz="2000" b="1" i="1" u="none" strike="noStrike" kern="1200" cap="none" spc="0" normalizeH="0" baseline="0" noProof="0">
              <a:ln>
                <a:noFill/>
              </a:ln>
              <a:solidFill>
                <a:srgbClr val="FF0000"/>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Helvetica Neue" panose="02000503000000020004" pitchFamily="2" charset="0"/>
                <a:cs typeface="Helvetica Neue" panose="02000503000000020004" pitchFamily="2" charset="0"/>
              </a:rPr>
              <a:t>Cancer therapeutics act systemically, with systemic toxicities that reduce therapeutic index and limit efficacy.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1" u="none" strike="noStrike" kern="1200" cap="none" spc="0" normalizeH="0" baseline="0" noProof="0">
              <a:ln>
                <a:noFill/>
              </a:ln>
              <a:solidFill>
                <a:srgbClr val="404040"/>
              </a:solidFill>
              <a:effectLst/>
              <a:uLnTx/>
              <a:uFillTx/>
              <a:latin typeface="Helvetica Neue Light" panose="02000403000000020004"/>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1" u="none" strike="noStrike" kern="1200" cap="none" spc="0" normalizeH="0" baseline="0" noProof="0">
              <a:ln>
                <a:noFill/>
              </a:ln>
              <a:solidFill>
                <a:srgbClr val="404040"/>
              </a:solidFill>
              <a:effectLst/>
              <a:uLnTx/>
              <a:uFillTx/>
              <a:latin typeface="Helvetica Neue Light" panose="02000403000000020004"/>
              <a:ea typeface="+mn-ea"/>
              <a:cs typeface="+mn-cs"/>
            </a:endParaRPr>
          </a:p>
        </p:txBody>
      </p:sp>
      <p:sp>
        <p:nvSpPr>
          <p:cNvPr id="3" name="TextBox 2">
            <a:extLst>
              <a:ext uri="{FF2B5EF4-FFF2-40B4-BE49-F238E27FC236}">
                <a16:creationId xmlns:a16="http://schemas.microsoft.com/office/drawing/2014/main" id="{48D40288-D275-EB70-149D-A93FA9B69D3C}"/>
              </a:ext>
            </a:extLst>
          </p:cNvPr>
          <p:cNvSpPr txBox="1"/>
          <p:nvPr/>
        </p:nvSpPr>
        <p:spPr>
          <a:xfrm>
            <a:off x="1532870" y="141103"/>
            <a:ext cx="8385630" cy="93782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2600" b="1" i="1" u="none" strike="noStrike" kern="1200" cap="none" spc="0" normalizeH="0" baseline="0" noProof="0">
                <a:ln>
                  <a:noFill/>
                </a:ln>
                <a:solidFill>
                  <a:prstClr val="white"/>
                </a:solidFill>
                <a:effectLst/>
                <a:uLnTx/>
                <a:uFillTx/>
                <a:latin typeface="Helvetica Neue Light" panose="02000403000000020004"/>
                <a:ea typeface="Helvetica Neue" panose="02000503000000020004" pitchFamily="2" charset="0"/>
                <a:cs typeface="Helvetica Neue" panose="02000503000000020004" pitchFamily="2" charset="0"/>
              </a:rPr>
              <a:t>Exploiting Ferro-Addiction in Tumors with Proprietary Ferrous Iron </a:t>
            </a:r>
            <a:r>
              <a:rPr kumimoji="0" lang="en-US" sz="2600" b="1" i="1" u="none" strike="noStrike" kern="1200" cap="none" spc="0" normalizeH="0" baseline="0" noProof="0" err="1">
                <a:ln>
                  <a:noFill/>
                </a:ln>
                <a:solidFill>
                  <a:prstClr val="white"/>
                </a:solidFill>
                <a:effectLst/>
                <a:uLnTx/>
                <a:uFillTx/>
                <a:latin typeface="Helvetica Neue Light" panose="02000403000000020004"/>
                <a:ea typeface="Helvetica Neue" panose="02000503000000020004" pitchFamily="2" charset="0"/>
                <a:cs typeface="Helvetica Neue" panose="02000503000000020004" pitchFamily="2" charset="0"/>
              </a:rPr>
              <a:t>REactive</a:t>
            </a:r>
            <a:r>
              <a:rPr kumimoji="0" lang="en-US" sz="2600" b="1" i="1" u="none" strike="noStrike" kern="1200" cap="none" spc="0" normalizeH="0" baseline="0" noProof="0">
                <a:ln>
                  <a:noFill/>
                </a:ln>
                <a:solidFill>
                  <a:prstClr val="white"/>
                </a:solidFill>
                <a:effectLst/>
                <a:uLnTx/>
                <a:uFillTx/>
                <a:latin typeface="Helvetica Neue Light" panose="02000403000000020004"/>
                <a:ea typeface="Helvetica Neue" panose="02000503000000020004" pitchFamily="2" charset="0"/>
                <a:cs typeface="Helvetica Neue" panose="02000503000000020004" pitchFamily="2" charset="0"/>
              </a:rPr>
              <a:t> (FIRE) Linker Technology</a:t>
            </a:r>
          </a:p>
        </p:txBody>
      </p:sp>
      <p:sp>
        <p:nvSpPr>
          <p:cNvPr id="4" name="TextBox 3">
            <a:extLst>
              <a:ext uri="{FF2B5EF4-FFF2-40B4-BE49-F238E27FC236}">
                <a16:creationId xmlns:a16="http://schemas.microsoft.com/office/drawing/2014/main" id="{022940F7-C63A-641C-EF68-ED2617AD2343}"/>
              </a:ext>
            </a:extLst>
          </p:cNvPr>
          <p:cNvSpPr txBox="1"/>
          <p:nvPr/>
        </p:nvSpPr>
        <p:spPr>
          <a:xfrm>
            <a:off x="5655057" y="5257800"/>
            <a:ext cx="5510407" cy="153888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endParaRPr kumimoji="0" lang="en-US" sz="2000" b="1"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203454"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Helvetica Neue" panose="02000503000000020004" pitchFamily="2" charset="0"/>
                <a:cs typeface="Helvetica Neue" panose="02000503000000020004" pitchFamily="2" charset="0"/>
              </a:rPr>
              <a:t>~$6M in VC and home office investment to date</a:t>
            </a:r>
          </a:p>
          <a:p>
            <a:pPr marL="203454"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Helvetica Neue" panose="02000503000000020004" pitchFamily="2" charset="0"/>
                <a:cs typeface="Helvetica Neue" panose="02000503000000020004" pitchFamily="2" charset="0"/>
              </a:rPr>
              <a:t>Multiple patent families: US 11,014,955; 11,072,594; WO 2023/049829</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5"/>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2B59BEC-E4DC-C277-93D9-CBDAA321385C}"/>
              </a:ext>
            </a:extLst>
          </p:cNvPr>
          <p:cNvSpPr txBox="1"/>
          <p:nvPr/>
        </p:nvSpPr>
        <p:spPr>
          <a:xfrm>
            <a:off x="5643563" y="4495800"/>
            <a:ext cx="624363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01168"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Helvetica Neue" panose="02000503000000020004" pitchFamily="2" charset="0"/>
                <a:cs typeface="Helvetica Neue" panose="02000503000000020004" pitchFamily="2" charset="0"/>
              </a:rPr>
              <a:t>Broad scope of utility across multiple Tx modalities</a:t>
            </a:r>
          </a:p>
          <a:p>
            <a:pPr marL="201168"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Helvetica Neue" panose="02000503000000020004" pitchFamily="2" charset="0"/>
                <a:cs typeface="Helvetica Neue" panose="02000503000000020004" pitchFamily="2" charset="0"/>
              </a:rPr>
              <a:t>Current focus on topoisomerase-I payload delivery</a:t>
            </a:r>
          </a:p>
        </p:txBody>
      </p:sp>
      <p:sp>
        <p:nvSpPr>
          <p:cNvPr id="6" name="TextBox 5">
            <a:extLst>
              <a:ext uri="{FF2B5EF4-FFF2-40B4-BE49-F238E27FC236}">
                <a16:creationId xmlns:a16="http://schemas.microsoft.com/office/drawing/2014/main" id="{B1E60BEF-AD7A-CF4C-9ADB-82A0F07E801E}"/>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pic>
        <p:nvPicPr>
          <p:cNvPr id="5" name="Picture 4">
            <a:extLst>
              <a:ext uri="{FF2B5EF4-FFF2-40B4-BE49-F238E27FC236}">
                <a16:creationId xmlns:a16="http://schemas.microsoft.com/office/drawing/2014/main" id="{2A00A106-B68E-3CA4-25E2-29F8BD35D492}"/>
              </a:ext>
            </a:extLst>
          </p:cNvPr>
          <p:cNvPicPr>
            <a:picLocks noChangeAspect="1"/>
          </p:cNvPicPr>
          <p:nvPr/>
        </p:nvPicPr>
        <p:blipFill>
          <a:blip r:embed="rId6"/>
          <a:stretch>
            <a:fillRect/>
          </a:stretch>
        </p:blipFill>
        <p:spPr>
          <a:xfrm>
            <a:off x="127224" y="105625"/>
            <a:ext cx="973300" cy="973300"/>
          </a:xfrm>
          <a:prstGeom prst="rect">
            <a:avLst/>
          </a:prstGeom>
          <a:solidFill>
            <a:schemeClr val="bg1"/>
          </a:solidFill>
        </p:spPr>
      </p:pic>
      <p:grpSp>
        <p:nvGrpSpPr>
          <p:cNvPr id="7" name="Group 6">
            <a:extLst>
              <a:ext uri="{FF2B5EF4-FFF2-40B4-BE49-F238E27FC236}">
                <a16:creationId xmlns:a16="http://schemas.microsoft.com/office/drawing/2014/main" id="{2FB13DF0-2069-B556-FE1D-BA6177D41D7A}"/>
              </a:ext>
            </a:extLst>
          </p:cNvPr>
          <p:cNvGrpSpPr/>
          <p:nvPr/>
        </p:nvGrpSpPr>
        <p:grpSpPr>
          <a:xfrm>
            <a:off x="7506493" y="1600200"/>
            <a:ext cx="4611530" cy="2720266"/>
            <a:chOff x="6618723" y="959370"/>
            <a:chExt cx="4611530" cy="2720266"/>
          </a:xfrm>
        </p:grpSpPr>
        <p:pic>
          <p:nvPicPr>
            <p:cNvPr id="10" name="Picture 9">
              <a:extLst>
                <a:ext uri="{FF2B5EF4-FFF2-40B4-BE49-F238E27FC236}">
                  <a16:creationId xmlns:a16="http://schemas.microsoft.com/office/drawing/2014/main" id="{5BD6E54A-5C13-8AAC-7DD3-2A9C471E06CC}"/>
                </a:ext>
              </a:extLst>
            </p:cNvPr>
            <p:cNvPicPr>
              <a:picLocks noChangeAspect="1"/>
            </p:cNvPicPr>
            <p:nvPr/>
          </p:nvPicPr>
          <p:blipFill>
            <a:blip r:embed="rId7"/>
            <a:stretch>
              <a:fillRect/>
            </a:stretch>
          </p:blipFill>
          <p:spPr>
            <a:xfrm>
              <a:off x="7942053" y="2210313"/>
              <a:ext cx="3288200" cy="1411396"/>
            </a:xfrm>
            <a:prstGeom prst="rect">
              <a:avLst/>
            </a:prstGeom>
          </p:spPr>
        </p:pic>
        <p:sp>
          <p:nvSpPr>
            <p:cNvPr id="14" name="TextBox 13">
              <a:extLst>
                <a:ext uri="{FF2B5EF4-FFF2-40B4-BE49-F238E27FC236}">
                  <a16:creationId xmlns:a16="http://schemas.microsoft.com/office/drawing/2014/main" id="{796F6800-2978-4AB5-597A-C8F2B1E6C122}"/>
                </a:ext>
              </a:extLst>
            </p:cNvPr>
            <p:cNvSpPr txBox="1"/>
            <p:nvPr/>
          </p:nvSpPr>
          <p:spPr>
            <a:xfrm>
              <a:off x="6618723" y="2218373"/>
              <a:ext cx="79861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E66B3F"/>
                  </a:solidFill>
                  <a:effectLst/>
                  <a:uLnTx/>
                  <a:uFillTx/>
                  <a:latin typeface="Helvetica Neue" panose="02000503000000020004" pitchFamily="2" charset="0"/>
                  <a:ea typeface="Helvetica Neue" panose="02000503000000020004" pitchFamily="2" charset="0"/>
                  <a:cs typeface="Helvetica Neue" panose="02000503000000020004" pitchFamily="2" charset="0"/>
                </a:rPr>
                <a:t>[Fe</a:t>
              </a:r>
              <a:r>
                <a:rPr kumimoji="0" lang="en-US" sz="2000" b="0" i="0" u="none" strike="noStrike" kern="1200" cap="none" spc="0" normalizeH="0" baseline="30000" noProof="0">
                  <a:ln>
                    <a:noFill/>
                  </a:ln>
                  <a:solidFill>
                    <a:srgbClr val="E66B3F"/>
                  </a:solidFill>
                  <a:effectLst/>
                  <a:uLnTx/>
                  <a:uFillTx/>
                  <a:latin typeface="Helvetica Neue" panose="02000503000000020004" pitchFamily="2" charset="0"/>
                  <a:ea typeface="Helvetica Neue" panose="02000503000000020004" pitchFamily="2" charset="0"/>
                  <a:cs typeface="Helvetica Neue" panose="02000503000000020004" pitchFamily="2" charset="0"/>
                </a:rPr>
                <a:t>2+</a:t>
              </a:r>
              <a:r>
                <a:rPr kumimoji="0" lang="en-US" sz="2000" b="0" i="0" u="none" strike="noStrike" kern="1200" cap="none" spc="0" normalizeH="0" baseline="0" noProof="0">
                  <a:ln>
                    <a:noFill/>
                  </a:ln>
                  <a:solidFill>
                    <a:srgbClr val="E66B3F"/>
                  </a:solidFill>
                  <a:effectLst/>
                  <a:uLnTx/>
                  <a:uFillTx/>
                  <a:latin typeface="Helvetica Neue" panose="02000503000000020004" pitchFamily="2" charset="0"/>
                  <a:ea typeface="Helvetica Neue" panose="02000503000000020004" pitchFamily="2" charset="0"/>
                  <a:cs typeface="Helvetica Neue" panose="02000503000000020004" pitchFamily="2" charset="0"/>
                </a:rPr>
                <a:t>]</a:t>
              </a:r>
            </a:p>
          </p:txBody>
        </p:sp>
        <p:sp>
          <p:nvSpPr>
            <p:cNvPr id="17" name="TextBox 16">
              <a:extLst>
                <a:ext uri="{FF2B5EF4-FFF2-40B4-BE49-F238E27FC236}">
                  <a16:creationId xmlns:a16="http://schemas.microsoft.com/office/drawing/2014/main" id="{736DD9B5-06E4-E618-20A2-F13D4A19E4AB}"/>
                </a:ext>
              </a:extLst>
            </p:cNvPr>
            <p:cNvSpPr txBox="1"/>
            <p:nvPr/>
          </p:nvSpPr>
          <p:spPr>
            <a:xfrm>
              <a:off x="8933461" y="2571835"/>
              <a:ext cx="9525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TTR Rx</a:t>
              </a:r>
            </a:p>
          </p:txBody>
        </p:sp>
        <p:pic>
          <p:nvPicPr>
            <p:cNvPr id="18" name="Picture 17">
              <a:extLst>
                <a:ext uri="{FF2B5EF4-FFF2-40B4-BE49-F238E27FC236}">
                  <a16:creationId xmlns:a16="http://schemas.microsoft.com/office/drawing/2014/main" id="{44F386F2-1E6C-A205-3C7B-3E73AE4D3A92}"/>
                </a:ext>
              </a:extLst>
            </p:cNvPr>
            <p:cNvPicPr>
              <a:picLocks noChangeAspect="1"/>
            </p:cNvPicPr>
            <p:nvPr/>
          </p:nvPicPr>
          <p:blipFill>
            <a:blip r:embed="rId8"/>
            <a:stretch>
              <a:fillRect/>
            </a:stretch>
          </p:blipFill>
          <p:spPr>
            <a:xfrm>
              <a:off x="7699920" y="959370"/>
              <a:ext cx="3240196" cy="1163766"/>
            </a:xfrm>
            <a:prstGeom prst="rect">
              <a:avLst/>
            </a:prstGeom>
          </p:spPr>
        </p:pic>
        <p:sp>
          <p:nvSpPr>
            <p:cNvPr id="19" name="TextBox 18">
              <a:extLst>
                <a:ext uri="{FF2B5EF4-FFF2-40B4-BE49-F238E27FC236}">
                  <a16:creationId xmlns:a16="http://schemas.microsoft.com/office/drawing/2014/main" id="{C9F92571-118F-BAA6-D100-FD058E64945A}"/>
                </a:ext>
              </a:extLst>
            </p:cNvPr>
            <p:cNvSpPr txBox="1"/>
            <p:nvPr/>
          </p:nvSpPr>
          <p:spPr>
            <a:xfrm>
              <a:off x="7798551" y="3310304"/>
              <a:ext cx="139012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Cancer Cell</a:t>
              </a:r>
            </a:p>
          </p:txBody>
        </p:sp>
        <p:sp>
          <p:nvSpPr>
            <p:cNvPr id="27" name="TextBox 26">
              <a:extLst>
                <a:ext uri="{FF2B5EF4-FFF2-40B4-BE49-F238E27FC236}">
                  <a16:creationId xmlns:a16="http://schemas.microsoft.com/office/drawing/2014/main" id="{2FC85862-6772-A7C9-F970-72D80AFF327C}"/>
                </a:ext>
              </a:extLst>
            </p:cNvPr>
            <p:cNvSpPr txBox="1"/>
            <p:nvPr/>
          </p:nvSpPr>
          <p:spPr>
            <a:xfrm>
              <a:off x="7798551" y="1954378"/>
              <a:ext cx="139012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Normal Cell</a:t>
              </a:r>
            </a:p>
          </p:txBody>
        </p:sp>
        <p:sp>
          <p:nvSpPr>
            <p:cNvPr id="28" name="Triangle 14">
              <a:extLst>
                <a:ext uri="{FF2B5EF4-FFF2-40B4-BE49-F238E27FC236}">
                  <a16:creationId xmlns:a16="http://schemas.microsoft.com/office/drawing/2014/main" id="{4740E5A6-D501-19A8-6352-2607FE677A8E}"/>
                </a:ext>
              </a:extLst>
            </p:cNvPr>
            <p:cNvSpPr/>
            <p:nvPr/>
          </p:nvSpPr>
          <p:spPr>
            <a:xfrm>
              <a:off x="7398571" y="1212729"/>
              <a:ext cx="242189" cy="1963041"/>
            </a:xfrm>
            <a:prstGeom prst="triangle">
              <a:avLst/>
            </a:prstGeom>
            <a:gradFill>
              <a:gsLst>
                <a:gs pos="0">
                  <a:schemeClr val="accent1">
                    <a:lumMod val="5000"/>
                    <a:lumOff val="95000"/>
                  </a:schemeClr>
                </a:gs>
                <a:gs pos="0">
                  <a:srgbClr val="00B050"/>
                </a:gs>
                <a:gs pos="63000">
                  <a:srgbClr val="FFFF00"/>
                </a:gs>
                <a:gs pos="82000">
                  <a:schemeClr val="accent2"/>
                </a:gs>
                <a:gs pos="100000">
                  <a:srgbClr val="FF0000"/>
                </a:gs>
              </a:gsLst>
              <a:lin ang="540000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TextBox 28">
              <a:extLst>
                <a:ext uri="{FF2B5EF4-FFF2-40B4-BE49-F238E27FC236}">
                  <a16:creationId xmlns:a16="http://schemas.microsoft.com/office/drawing/2014/main" id="{A5C0F2D8-7A33-CFF6-D31B-6C7A27A29532}"/>
                </a:ext>
              </a:extLst>
            </p:cNvPr>
            <p:cNvSpPr txBox="1"/>
            <p:nvPr/>
          </p:nvSpPr>
          <p:spPr>
            <a:xfrm>
              <a:off x="8933461" y="1109521"/>
              <a:ext cx="9525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TTR Rx</a:t>
              </a:r>
            </a:p>
          </p:txBody>
        </p:sp>
      </p:grpSp>
      <p:sp>
        <p:nvSpPr>
          <p:cNvPr id="30" name="TextBox 29">
            <a:extLst>
              <a:ext uri="{FF2B5EF4-FFF2-40B4-BE49-F238E27FC236}">
                <a16:creationId xmlns:a16="http://schemas.microsoft.com/office/drawing/2014/main" id="{D2FC7451-1591-7951-3694-62C49EC0DAD8}"/>
              </a:ext>
            </a:extLst>
          </p:cNvPr>
          <p:cNvSpPr txBox="1"/>
          <p:nvPr/>
        </p:nvSpPr>
        <p:spPr>
          <a:xfrm>
            <a:off x="5571531" y="1295400"/>
            <a:ext cx="1914006" cy="38472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a:ea typeface="+mn-ea"/>
                <a:cs typeface="Segoe UI"/>
              </a:rPr>
              <a:t>SOLUTION:</a:t>
            </a:r>
            <a:r>
              <a:rPr kumimoji="0" lang="en-US" sz="2000" b="0" i="0" u="none" strike="noStrike" kern="1200" cap="none" spc="0" normalizeH="0" baseline="0" noProof="0">
                <a:ln>
                  <a:noFill/>
                </a:ln>
                <a:solidFill>
                  <a:prstClr val="black"/>
                </a:solidFill>
                <a:effectLst/>
                <a:uLnTx/>
                <a:uFillTx/>
                <a:latin typeface="Helvetica Neue Light"/>
                <a:ea typeface="+mn-ea"/>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Helvetica Neue Light"/>
              <a:ea typeface="Helvetica Neue" panose="02000503000000020004" pitchFamily="2" charset="0"/>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Helvetica Neue" panose="02000503000000020004" pitchFamily="2" charset="0"/>
                <a:cs typeface="Helvetica Neue" panose="02000503000000020004" pitchFamily="2" charset="0"/>
              </a:rPr>
              <a:t>Tumor-conditional activation of linkers for prodrug and ADC modalities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Helvetica Neue Light" panose="02000403000000020004"/>
                <a:ea typeface="Helvetica Neue" panose="02000503000000020004" pitchFamily="2" charset="0"/>
                <a:cs typeface="Helvetica Neue" panose="02000503000000020004" pitchFamily="2" charset="0"/>
              </a:rPr>
              <a:t>F</a:t>
            </a:r>
            <a:r>
              <a:rPr kumimoji="0" lang="en-US" sz="1800" b="0" i="0" u="none" strike="noStrike" kern="1200" cap="none" spc="0" normalizeH="0" baseline="0" noProof="0">
                <a:ln>
                  <a:noFill/>
                </a:ln>
                <a:solidFill>
                  <a:prstClr val="black"/>
                </a:solidFill>
                <a:effectLst/>
                <a:uLnTx/>
                <a:uFillTx/>
                <a:latin typeface="Helvetica Neue Light" panose="02000403000000020004"/>
                <a:ea typeface="Helvetica Neue" panose="02000503000000020004" pitchFamily="2" charset="0"/>
                <a:cs typeface="Helvetica Neue" panose="02000503000000020004" pitchFamily="2" charset="0"/>
              </a:rPr>
              <a:t>errous </a:t>
            </a:r>
            <a:r>
              <a:rPr kumimoji="0" lang="en-US" sz="1800" b="1" i="0" u="none" strike="noStrike" kern="1200" cap="none" spc="0" normalizeH="0" baseline="0" noProof="0">
                <a:ln>
                  <a:noFill/>
                </a:ln>
                <a:solidFill>
                  <a:prstClr val="black"/>
                </a:solidFill>
                <a:effectLst/>
                <a:uLnTx/>
                <a:uFillTx/>
                <a:latin typeface="Helvetica Neue Light" panose="02000403000000020004"/>
                <a:ea typeface="Helvetica Neue" panose="02000503000000020004" pitchFamily="2" charset="0"/>
                <a:cs typeface="Helvetica Neue" panose="02000503000000020004" pitchFamily="2" charset="0"/>
              </a:rPr>
              <a:t>I</a:t>
            </a:r>
            <a:r>
              <a:rPr kumimoji="0" lang="en-US" sz="1800" b="0" i="0" u="none" strike="noStrike" kern="1200" cap="none" spc="0" normalizeH="0" baseline="0" noProof="0">
                <a:ln>
                  <a:noFill/>
                </a:ln>
                <a:solidFill>
                  <a:prstClr val="black"/>
                </a:solidFill>
                <a:effectLst/>
                <a:uLnTx/>
                <a:uFillTx/>
                <a:latin typeface="Helvetica Neue Light" panose="02000403000000020004"/>
                <a:ea typeface="Helvetica Neue" panose="02000503000000020004" pitchFamily="2" charset="0"/>
                <a:cs typeface="Helvetica Neue" panose="02000503000000020004" pitchFamily="2" charset="0"/>
              </a:rPr>
              <a:t>ron </a:t>
            </a:r>
            <a:r>
              <a:rPr kumimoji="0" lang="en-US" sz="1800" b="1" i="0" u="none" strike="noStrike" kern="1200" cap="none" spc="0" normalizeH="0" baseline="0" noProof="0" err="1">
                <a:ln>
                  <a:noFill/>
                </a:ln>
                <a:solidFill>
                  <a:prstClr val="black"/>
                </a:solidFill>
                <a:effectLst/>
                <a:uLnTx/>
                <a:uFillTx/>
                <a:latin typeface="Helvetica Neue Light" panose="02000403000000020004"/>
                <a:ea typeface="Helvetica Neue" panose="02000503000000020004" pitchFamily="2" charset="0"/>
                <a:cs typeface="Helvetica Neue" panose="02000503000000020004" pitchFamily="2" charset="0"/>
              </a:rPr>
              <a:t>RE</a:t>
            </a:r>
            <a:r>
              <a:rPr kumimoji="0" lang="en-US" sz="1800" b="0" i="0" u="none" strike="noStrike" kern="1200" cap="none" spc="0" normalizeH="0" baseline="0" noProof="0" err="1">
                <a:ln>
                  <a:noFill/>
                </a:ln>
                <a:solidFill>
                  <a:prstClr val="black"/>
                </a:solidFill>
                <a:effectLst/>
                <a:uLnTx/>
                <a:uFillTx/>
                <a:latin typeface="Helvetica Neue Light" panose="02000403000000020004"/>
                <a:ea typeface="Helvetica Neue" panose="02000503000000020004" pitchFamily="2" charset="0"/>
                <a:cs typeface="Helvetica Neue" panose="02000503000000020004" pitchFamily="2" charset="0"/>
              </a:rPr>
              <a:t>active</a:t>
            </a:r>
            <a:r>
              <a:rPr kumimoji="0" lang="en-US" sz="1800" b="0" i="0" u="none" strike="noStrike" kern="1200" cap="none" spc="0" normalizeH="0" baseline="0" noProof="0">
                <a:ln>
                  <a:noFill/>
                </a:ln>
                <a:solidFill>
                  <a:prstClr val="black"/>
                </a:solidFill>
                <a:effectLst/>
                <a:uLnTx/>
                <a:uFillTx/>
                <a:latin typeface="Helvetica Neue Light" panose="02000403000000020004"/>
                <a:ea typeface="Helvetica Neue" panose="02000503000000020004" pitchFamily="2" charset="0"/>
                <a:cs typeface="Helvetica Neue" panose="02000503000000020004" pitchFamily="2" charset="0"/>
              </a:rPr>
              <a:t> (FIRE) linker technology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Helvetica Neue Light" panose="02000403000000020004"/>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31" name="Picture 30">
            <a:extLst>
              <a:ext uri="{FF2B5EF4-FFF2-40B4-BE49-F238E27FC236}">
                <a16:creationId xmlns:a16="http://schemas.microsoft.com/office/drawing/2014/main" id="{A14CB68F-1E11-C201-8C9C-7569B4E46A6A}"/>
              </a:ext>
            </a:extLst>
          </p:cNvPr>
          <p:cNvPicPr>
            <a:picLocks noChangeAspect="1"/>
          </p:cNvPicPr>
          <p:nvPr/>
        </p:nvPicPr>
        <p:blipFill>
          <a:blip r:embed="rId9"/>
          <a:stretch>
            <a:fillRect/>
          </a:stretch>
        </p:blipFill>
        <p:spPr>
          <a:xfrm>
            <a:off x="11319345" y="5979971"/>
            <a:ext cx="872654" cy="872654"/>
          </a:xfrm>
          <a:prstGeom prst="rect">
            <a:avLst/>
          </a:prstGeom>
        </p:spPr>
      </p:pic>
      <p:sp>
        <p:nvSpPr>
          <p:cNvPr id="32" name="TextBox 31">
            <a:extLst>
              <a:ext uri="{FF2B5EF4-FFF2-40B4-BE49-F238E27FC236}">
                <a16:creationId xmlns:a16="http://schemas.microsoft.com/office/drawing/2014/main" id="{279BDA89-D388-D213-E3C0-528BDA9AA248}"/>
              </a:ext>
            </a:extLst>
          </p:cNvPr>
          <p:cNvSpPr txBox="1"/>
          <p:nvPr/>
        </p:nvSpPr>
        <p:spPr>
          <a:xfrm>
            <a:off x="326476" y="3413306"/>
            <a:ext cx="2464782"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Adam </a:t>
            </a:r>
            <a:r>
              <a:rPr kumimoji="0" lang="en-US" sz="1800" b="1" i="0" u="none" strike="noStrike" kern="1200" cap="none" spc="0" normalizeH="0" baseline="0" noProof="0" err="1">
                <a:ln>
                  <a:noFill/>
                </a:ln>
                <a:solidFill>
                  <a:prstClr val="black"/>
                </a:solidFill>
                <a:effectLst/>
                <a:uLnTx/>
                <a:uFillTx/>
                <a:latin typeface="Helvetica Neue Light"/>
                <a:ea typeface="+mn-ea"/>
                <a:cs typeface="+mn-cs"/>
              </a:rPr>
              <a:t>Renslo</a:t>
            </a:r>
            <a:r>
              <a:rPr kumimoji="0" lang="en-US" sz="1800" b="1" i="0" u="none" strike="noStrike" kern="1200" cap="none" spc="0" normalizeH="0" baseline="0" noProof="0">
                <a:ln>
                  <a:noFill/>
                </a:ln>
                <a:solidFill>
                  <a:prstClr val="black"/>
                </a:solidFill>
                <a:effectLst/>
                <a:uLnTx/>
                <a:uFillTx/>
                <a:latin typeface="Helvetica Neue Light"/>
                <a:ea typeface="+mn-ea"/>
                <a:cs typeface="+mn-cs"/>
              </a:rPr>
              <a:t>,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UCSF Professor and Associate Dean for Entrepreneurship</a:t>
            </a:r>
          </a:p>
        </p:txBody>
      </p:sp>
      <p:sp>
        <p:nvSpPr>
          <p:cNvPr id="34" name="TextBox 33">
            <a:extLst>
              <a:ext uri="{FF2B5EF4-FFF2-40B4-BE49-F238E27FC236}">
                <a16:creationId xmlns:a16="http://schemas.microsoft.com/office/drawing/2014/main" id="{32304845-25B1-78A8-4A4F-1DF409E453B6}"/>
              </a:ext>
            </a:extLst>
          </p:cNvPr>
          <p:cNvSpPr txBox="1"/>
          <p:nvPr/>
        </p:nvSpPr>
        <p:spPr>
          <a:xfrm>
            <a:off x="3058753" y="3413306"/>
            <a:ext cx="2529376"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Eric </a:t>
            </a:r>
            <a:r>
              <a:rPr kumimoji="0" lang="en-US" sz="1800" b="1" i="0" u="none" strike="noStrike" kern="1200" cap="none" spc="0" normalizeH="0" baseline="0" noProof="0" err="1">
                <a:ln>
                  <a:noFill/>
                </a:ln>
                <a:solidFill>
                  <a:prstClr val="black"/>
                </a:solidFill>
                <a:effectLst/>
                <a:uLnTx/>
                <a:uFillTx/>
                <a:latin typeface="Helvetica Neue Light"/>
                <a:ea typeface="+mn-ea"/>
                <a:cs typeface="+mn-cs"/>
              </a:rPr>
              <a:t>Collisson</a:t>
            </a:r>
            <a:r>
              <a:rPr kumimoji="0" lang="en-US" sz="1800" b="1" i="0" u="none" strike="noStrike" kern="1200" cap="none" spc="0" normalizeH="0" baseline="0" noProof="0">
                <a:ln>
                  <a:noFill/>
                </a:ln>
                <a:solidFill>
                  <a:prstClr val="black"/>
                </a:solidFill>
                <a:effectLst/>
                <a:uLnTx/>
                <a:uFillTx/>
                <a:latin typeface="Helvetica Neue Light"/>
                <a:ea typeface="+mn-ea"/>
                <a:cs typeface="+mn-cs"/>
              </a:rPr>
              <a:t>,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Oncologist and Professor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Fred Hutchinson Cancer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Center (Formerly UCSF)</a:t>
            </a:r>
          </a:p>
        </p:txBody>
      </p:sp>
      <p:sp>
        <p:nvSpPr>
          <p:cNvPr id="35" name="TextBox 34">
            <a:extLst>
              <a:ext uri="{FF2B5EF4-FFF2-40B4-BE49-F238E27FC236}">
                <a16:creationId xmlns:a16="http://schemas.microsoft.com/office/drawing/2014/main" id="{E8E095A6-BCDE-7584-01B9-2F1C20E94260}"/>
              </a:ext>
            </a:extLst>
          </p:cNvPr>
          <p:cNvSpPr txBox="1"/>
          <p:nvPr/>
        </p:nvSpPr>
        <p:spPr>
          <a:xfrm>
            <a:off x="1706236" y="1192896"/>
            <a:ext cx="227248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UCSF Co-founders</a:t>
            </a:r>
          </a:p>
        </p:txBody>
      </p:sp>
      <p:sp>
        <p:nvSpPr>
          <p:cNvPr id="16" name="TextBox 15">
            <a:extLst>
              <a:ext uri="{FF2B5EF4-FFF2-40B4-BE49-F238E27FC236}">
                <a16:creationId xmlns:a16="http://schemas.microsoft.com/office/drawing/2014/main" id="{A25D9371-E775-8608-7821-6F00B5D612AE}"/>
              </a:ext>
            </a:extLst>
          </p:cNvPr>
          <p:cNvSpPr txBox="1"/>
          <p:nvPr/>
        </p:nvSpPr>
        <p:spPr>
          <a:xfrm>
            <a:off x="11103554" y="547710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cxnSp>
        <p:nvCxnSpPr>
          <p:cNvPr id="21" name="Straight Connector 20">
            <a:extLst>
              <a:ext uri="{FF2B5EF4-FFF2-40B4-BE49-F238E27FC236}">
                <a16:creationId xmlns:a16="http://schemas.microsoft.com/office/drawing/2014/main" id="{E48D7CA7-AD42-B311-EEBF-D24C737AA411}"/>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3530342"/>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FF707E0-8FC0-5E80-ADBF-BB10B13CC18C}"/>
              </a:ext>
            </a:extLst>
          </p:cNvPr>
          <p:cNvPicPr>
            <a:picLocks noChangeAspect="1"/>
          </p:cNvPicPr>
          <p:nvPr/>
        </p:nvPicPr>
        <p:blipFill>
          <a:blip r:embed="rId3"/>
          <a:srcRect r="7931"/>
          <a:stretch/>
        </p:blipFill>
        <p:spPr>
          <a:xfrm>
            <a:off x="1248441" y="1525233"/>
            <a:ext cx="1590717" cy="1585342"/>
          </a:xfrm>
          <a:prstGeom prst="rect">
            <a:avLst/>
          </a:prstGeom>
          <a:ln w="25400" cap="sq">
            <a:solidFill>
              <a:srgbClr val="002060"/>
            </a:solidFill>
            <a:prstDash val="solid"/>
            <a:miter lim="800000"/>
          </a:ln>
          <a:effectLst/>
        </p:spPr>
      </p:pic>
      <p:sp>
        <p:nvSpPr>
          <p:cNvPr id="16" name="Google Shape;89;p1">
            <a:extLst>
              <a:ext uri="{FF2B5EF4-FFF2-40B4-BE49-F238E27FC236}">
                <a16:creationId xmlns:a16="http://schemas.microsoft.com/office/drawing/2014/main" id="{20A3C01A-0336-A3C0-69A2-E72F17EAB5E0}"/>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 name="object 8"/>
          <p:cNvSpPr txBox="1"/>
          <p:nvPr/>
        </p:nvSpPr>
        <p:spPr>
          <a:xfrm>
            <a:off x="5966247" y="1263819"/>
            <a:ext cx="6140257" cy="258404"/>
          </a:xfrm>
          <a:prstGeom prst="rect">
            <a:avLst/>
          </a:prstGeom>
        </p:spPr>
        <p:txBody>
          <a:bodyPr vert="horz" wrap="square" lIns="0" tIns="12065" rIns="0" bIns="0" rtlCol="0">
            <a:spAutoFit/>
          </a:bodyPr>
          <a:lstStyle/>
          <a:p>
            <a:pPr marL="12700" marR="5080" lvl="0" indent="0" defTabSz="914400" rtl="0" eaLnBrk="1" fontAlgn="auto" latinLnBrk="0" hangingPunct="1">
              <a:lnSpc>
                <a:spcPct val="100000"/>
              </a:lnSpc>
              <a:spcBef>
                <a:spcPts val="95"/>
              </a:spcBef>
              <a:spcAft>
                <a:spcPts val="0"/>
              </a:spcAft>
              <a:buClrTx/>
              <a:buSzTx/>
              <a:buFontTx/>
              <a:buNone/>
              <a:tabLst/>
              <a:defRPr/>
            </a:pPr>
            <a:r>
              <a:rPr kumimoji="0" sz="1600" b="1" i="0" u="none" strike="noStrike" kern="1200" cap="none" spc="95" normalizeH="0" baseline="0" noProof="0" dirty="0">
                <a:ln>
                  <a:noFill/>
                </a:ln>
                <a:effectLst/>
                <a:uLnTx/>
                <a:uFillTx/>
                <a:latin typeface="Helvetica Neue Light" panose="02000403000000020004"/>
                <a:cs typeface="Arial" panose="020B0604020202020204" pitchFamily="34" charset="0"/>
              </a:rPr>
              <a:t>DISEASE</a:t>
            </a:r>
            <a:r>
              <a:rPr kumimoji="0" sz="1600" b="1" i="0" u="none" strike="noStrike" kern="1200" cap="none" normalizeH="0" baseline="0" noProof="0" dirty="0">
                <a:ln>
                  <a:noFill/>
                </a:ln>
                <a:effectLst/>
                <a:uLnTx/>
                <a:uFillTx/>
                <a:latin typeface="Helvetica Neue Light" panose="02000403000000020004"/>
                <a:cs typeface="Arial" panose="020B0604020202020204" pitchFamily="34" charset="0"/>
              </a:rPr>
              <a:t>:</a:t>
            </a:r>
            <a:r>
              <a:rPr kumimoji="0" lang="en-US" sz="1600" b="1" i="0" u="none" strike="noStrike" kern="1200" cap="none" normalizeH="0" baseline="0" noProof="0" dirty="0">
                <a:ln>
                  <a:noFill/>
                </a:ln>
                <a:effectLst/>
                <a:uLnTx/>
                <a:uFillTx/>
                <a:latin typeface="Helvetica Neue Light" panose="02000403000000020004"/>
                <a:cs typeface="Arial" panose="020B0604020202020204" pitchFamily="34" charset="0"/>
              </a:rPr>
              <a:t> </a:t>
            </a:r>
            <a:r>
              <a:rPr kumimoji="0" lang="en-US" sz="1600" b="0" i="0" u="none" strike="noStrike" kern="1200" cap="none" normalizeH="0" baseline="0" noProof="0" dirty="0">
                <a:ln>
                  <a:noFill/>
                </a:ln>
                <a:effectLst/>
                <a:uLnTx/>
                <a:uFillTx/>
                <a:latin typeface="Helvetica Neue Light" panose="02000403000000020004"/>
                <a:cs typeface="Arial" panose="020B0604020202020204" pitchFamily="34" charset="0"/>
              </a:rPr>
              <a:t>Paralytic shellfish poisoning (PSP) detection and diagnosis </a:t>
            </a:r>
            <a:endParaRPr kumimoji="0" sz="1600" b="0" i="0" u="none" strike="noStrike" kern="1200" cap="none" normalizeH="0" baseline="0" noProof="0" dirty="0">
              <a:ln>
                <a:noFill/>
              </a:ln>
              <a:effectLst/>
              <a:uLnTx/>
              <a:uFillTx/>
              <a:latin typeface="Helvetica Neue Light" panose="02000403000000020004"/>
              <a:cs typeface="Arial" panose="020B0604020202020204" pitchFamily="34" charset="0"/>
            </a:endParaRPr>
          </a:p>
        </p:txBody>
      </p:sp>
      <p:sp>
        <p:nvSpPr>
          <p:cNvPr id="9" name="object 9"/>
          <p:cNvSpPr txBox="1"/>
          <p:nvPr/>
        </p:nvSpPr>
        <p:spPr>
          <a:xfrm>
            <a:off x="5966248" y="1648283"/>
            <a:ext cx="5991035" cy="997068"/>
          </a:xfrm>
          <a:prstGeom prst="rect">
            <a:avLst/>
          </a:prstGeom>
        </p:spPr>
        <p:txBody>
          <a:bodyPr vert="horz" wrap="square" lIns="0" tIns="12065" rIns="0" bIns="0" rtlCol="0">
            <a:spAutoFit/>
          </a:bodyPr>
          <a:lstStyle/>
          <a:p>
            <a:pPr marL="12700" marR="5080" lvl="0" indent="-635" defTabSz="914400" rtl="0" eaLnBrk="1" fontAlgn="auto" latinLnBrk="0" hangingPunct="1">
              <a:lnSpc>
                <a:spcPct val="100000"/>
              </a:lnSpc>
              <a:spcBef>
                <a:spcPts val="95"/>
              </a:spcBef>
              <a:spcAft>
                <a:spcPts val="0"/>
              </a:spcAft>
              <a:buClrTx/>
              <a:buSzTx/>
              <a:buFontTx/>
              <a:buNone/>
              <a:tabLst/>
              <a:defRPr/>
            </a:pPr>
            <a:r>
              <a:rPr kumimoji="0" sz="1600" b="1" i="0" u="none" strike="noStrike" kern="1200" cap="none" spc="140" normalizeH="0" baseline="0" noProof="0" dirty="0">
                <a:ln>
                  <a:noFill/>
                </a:ln>
                <a:effectLst/>
                <a:uLnTx/>
                <a:uFillTx/>
                <a:latin typeface="Helvetica Neue Light" panose="02000403000000020004"/>
                <a:cs typeface="Arial" panose="020B0604020202020204" pitchFamily="34" charset="0"/>
              </a:rPr>
              <a:t>UNMET</a:t>
            </a:r>
            <a:r>
              <a:rPr kumimoji="0" sz="1600" b="1" i="0" u="none" strike="noStrike" kern="1200" cap="none" spc="50" normalizeH="0" baseline="0" noProof="0" dirty="0">
                <a:ln>
                  <a:noFill/>
                </a:ln>
                <a:effectLst/>
                <a:uLnTx/>
                <a:uFillTx/>
                <a:latin typeface="Helvetica Neue Light" panose="02000403000000020004"/>
                <a:cs typeface="Arial" panose="020B0604020202020204" pitchFamily="34" charset="0"/>
              </a:rPr>
              <a:t> </a:t>
            </a:r>
            <a:r>
              <a:rPr kumimoji="0" sz="1600" b="1" i="0" u="none" strike="noStrike" kern="1200" cap="none" spc="95" normalizeH="0" baseline="0" noProof="0" dirty="0">
                <a:ln>
                  <a:noFill/>
                </a:ln>
                <a:effectLst/>
                <a:uLnTx/>
                <a:uFillTx/>
                <a:latin typeface="Helvetica Neue Light" panose="02000403000000020004"/>
                <a:cs typeface="Arial" panose="020B0604020202020204" pitchFamily="34" charset="0"/>
              </a:rPr>
              <a:t>NEED:</a:t>
            </a:r>
            <a:r>
              <a:rPr kumimoji="0" sz="1600" b="1" i="0" u="none" strike="noStrike" kern="1200" cap="none" spc="85" normalizeH="0" baseline="0" noProof="0" dirty="0">
                <a:ln>
                  <a:noFill/>
                </a:ln>
                <a:effectLst/>
                <a:uLnTx/>
                <a:uFillTx/>
                <a:latin typeface="Helvetica Neue Light" panose="02000403000000020004"/>
                <a:cs typeface="Arial" panose="020B0604020202020204" pitchFamily="34" charset="0"/>
              </a:rPr>
              <a:t> </a:t>
            </a:r>
            <a:r>
              <a:rPr kumimoji="0" lang="en-US" altLang="zh-CN"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PSP outbreaks are increasing due to climate change;</a:t>
            </a:r>
            <a:r>
              <a:rPr kumimoji="0" lang="zh-CN" altLang="en-US"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Commercial shellfish</a:t>
            </a:r>
            <a:r>
              <a:rPr kumimoji="0" lang="zh-CN" altLang="en-US"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harvested for human consumption must be monitored for PSPs</a:t>
            </a:r>
            <a:r>
              <a:rPr kumimoji="0" lang="zh-CN" altLang="en-US"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to</a:t>
            </a:r>
            <a:r>
              <a:rPr kumimoji="0" lang="zh-CN" altLang="en-US"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ensure</a:t>
            </a:r>
            <a:r>
              <a:rPr kumimoji="0" lang="zh-CN" altLang="en-US"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food</a:t>
            </a:r>
            <a:r>
              <a:rPr kumimoji="0" lang="zh-CN" altLang="en-US"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safety. Current</a:t>
            </a:r>
            <a:r>
              <a:rPr kumimoji="0" lang="zh-CN" altLang="en-US"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monitoring</a:t>
            </a:r>
            <a:r>
              <a:rPr kumimoji="0" lang="zh-CN" altLang="en-US"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methods</a:t>
            </a:r>
            <a:r>
              <a:rPr kumimoji="0" lang="zh-CN" altLang="en-US"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require</a:t>
            </a:r>
            <a:r>
              <a:rPr kumimoji="0" lang="zh-CN" altLang="en-US"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animal</a:t>
            </a:r>
            <a:r>
              <a:rPr kumimoji="0" lang="zh-CN" altLang="en-US"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sacrifice,</a:t>
            </a:r>
            <a:r>
              <a:rPr kumimoji="0" lang="zh-CN" altLang="en-US"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and</a:t>
            </a:r>
            <a:r>
              <a:rPr kumimoji="0" lang="zh-CN" altLang="en-US"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are</a:t>
            </a:r>
            <a:r>
              <a:rPr kumimoji="0" lang="zh-CN" altLang="en-US"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not</a:t>
            </a:r>
            <a:r>
              <a:rPr kumimoji="0" lang="zh-CN" altLang="en-US"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spc="0"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scalable.</a:t>
            </a:r>
          </a:p>
        </p:txBody>
      </p:sp>
      <p:sp>
        <p:nvSpPr>
          <p:cNvPr id="10" name="object 10"/>
          <p:cNvSpPr txBox="1"/>
          <p:nvPr/>
        </p:nvSpPr>
        <p:spPr>
          <a:xfrm>
            <a:off x="5966248" y="2744766"/>
            <a:ext cx="5981687" cy="997068"/>
          </a:xfrm>
          <a:prstGeom prst="rect">
            <a:avLst/>
          </a:prstGeom>
        </p:spPr>
        <p:txBody>
          <a:bodyPr vert="horz" wrap="square" lIns="0" tIns="12065" rIns="0" bIns="0" rtlCol="0">
            <a:spAutoFit/>
          </a:bodyPr>
          <a:lstStyle/>
          <a:p>
            <a:pPr marL="12700" marR="5080" lvl="0" indent="0" defTabSz="914400" rtl="0" eaLnBrk="1" fontAlgn="auto" latinLnBrk="0" hangingPunct="1">
              <a:lnSpc>
                <a:spcPct val="100000"/>
              </a:lnSpc>
              <a:spcBef>
                <a:spcPts val="95"/>
              </a:spcBef>
              <a:spcAft>
                <a:spcPts val="0"/>
              </a:spcAft>
              <a:buClrTx/>
              <a:buSzTx/>
              <a:buFontTx/>
              <a:buNone/>
              <a:tabLst/>
              <a:defRPr/>
            </a:pPr>
            <a:r>
              <a:rPr kumimoji="0" sz="1600" b="1" i="0" u="none" strike="noStrike" kern="1200" cap="none" normalizeH="0" baseline="0" noProof="0" dirty="0">
                <a:ln>
                  <a:noFill/>
                </a:ln>
                <a:effectLst/>
                <a:uLnTx/>
                <a:uFillTx/>
                <a:latin typeface="Helvetica Neue Light" panose="02000403000000020004"/>
                <a:cs typeface="Arial" panose="020B0604020202020204" pitchFamily="34" charset="0"/>
              </a:rPr>
              <a:t>PRODUCT:</a:t>
            </a:r>
            <a:r>
              <a:rPr kumimoji="0" lang="zh-CN" altLang="en-US" sz="1600" b="0" i="0" u="none" strike="noStrike" kern="1200" cap="none"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normalizeH="0" baseline="0" noProof="0" dirty="0" err="1">
                <a:ln>
                  <a:noFill/>
                </a:ln>
                <a:effectLst/>
                <a:uLnTx/>
                <a:uFillTx/>
                <a:latin typeface="Helvetica Neue Light" panose="02000403000000020004"/>
                <a:ea typeface="等线" panose="02010600030101010101" pitchFamily="2" charset="-122"/>
                <a:cs typeface="Arial" panose="020B0604020202020204" pitchFamily="34" charset="0"/>
              </a:rPr>
              <a:t>Saxphilin</a:t>
            </a:r>
            <a:r>
              <a:rPr kumimoji="0" lang="en-US" altLang="zh-CN" sz="1600" b="0" i="0" u="none" strike="noStrike" kern="1200" cap="none" normalizeH="0" baseline="0" noProof="0" dirty="0">
                <a:ln>
                  <a:noFill/>
                </a:ln>
                <a:effectLst/>
                <a:uLnTx/>
                <a:uFillTx/>
                <a:latin typeface="Helvetica Neue Light" panose="02000403000000020004"/>
                <a:ea typeface="等线" panose="02010600030101010101" pitchFamily="2" charset="-122"/>
                <a:cs typeface="Arial" panose="020B0604020202020204" pitchFamily="34" charset="0"/>
              </a:rPr>
              <a:t>-based antitoxins for treating PSP. </a:t>
            </a:r>
            <a:r>
              <a:rPr lang="en-US" altLang="zh-CN" sz="1600" dirty="0">
                <a:solidFill>
                  <a:prstClr val="black"/>
                </a:solidFill>
                <a:latin typeface="Helvetica Neue Light" panose="02000403000000020004"/>
                <a:ea typeface="等线" panose="02010600030101010101" pitchFamily="2" charset="-122"/>
                <a:cs typeface="Arial" panose="020B0604020202020204" pitchFamily="34" charset="0"/>
              </a:rPr>
              <a:t>D</a:t>
            </a:r>
            <a:r>
              <a:rPr kumimoji="0" lang="en-US" altLang="zh-CN" sz="1600" b="0" i="0" u="none" strike="noStrike" kern="1200" cap="none" normalizeH="0" baseline="0" noProof="0" dirty="0" err="1">
                <a:ln>
                  <a:noFill/>
                </a:ln>
                <a:solidFill>
                  <a:prstClr val="black"/>
                </a:solidFill>
                <a:effectLst/>
                <a:uLnTx/>
                <a:uFillTx/>
                <a:latin typeface="Helvetica Neue Light" panose="02000403000000020004"/>
                <a:ea typeface="等线" panose="02010600030101010101" pitchFamily="2" charset="-122"/>
                <a:cs typeface="Arial" panose="020B0604020202020204" pitchFamily="34" charset="0"/>
              </a:rPr>
              <a:t>etection</a:t>
            </a:r>
            <a:r>
              <a:rPr lang="en-US" altLang="zh-CN" sz="1600" dirty="0">
                <a:solidFill>
                  <a:prstClr val="black"/>
                </a:solidFill>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normalizeH="0" baseline="0" noProof="0" dirty="0">
                <a:ln>
                  <a:noFill/>
                </a:ln>
                <a:solidFill>
                  <a:prstClr val="black"/>
                </a:solidFill>
                <a:effectLst/>
                <a:uLnTx/>
                <a:uFillTx/>
                <a:latin typeface="Helvetica Neue Light" panose="02000403000000020004"/>
                <a:ea typeface="等线" panose="02010600030101010101" pitchFamily="2" charset="-122"/>
                <a:cs typeface="Arial" panose="020B0604020202020204" pitchFamily="34" charset="0"/>
              </a:rPr>
              <a:t>and diagnosis of PSP toxins by integrating amphibian </a:t>
            </a:r>
            <a:r>
              <a:rPr kumimoji="0" lang="en-US" altLang="zh-CN" sz="1600" b="0" i="0" u="none" strike="noStrike" kern="1200" cap="none" normalizeH="0" baseline="0" noProof="0" dirty="0" err="1">
                <a:ln>
                  <a:noFill/>
                </a:ln>
                <a:solidFill>
                  <a:prstClr val="black"/>
                </a:solidFill>
                <a:effectLst/>
                <a:uLnTx/>
                <a:uFillTx/>
                <a:latin typeface="Helvetica Neue Light" panose="02000403000000020004"/>
                <a:ea typeface="等线" panose="02010600030101010101" pitchFamily="2" charset="-122"/>
                <a:cs typeface="Arial" panose="020B0604020202020204" pitchFamily="34" charset="0"/>
              </a:rPr>
              <a:t>saxiphilin</a:t>
            </a:r>
            <a:r>
              <a:rPr kumimoji="0" lang="en-US" altLang="zh-CN" sz="1600" b="0" i="0" u="none" strike="noStrike" kern="1200" cap="none" normalizeH="0" baseline="0" noProof="0" dirty="0">
                <a:ln>
                  <a:noFill/>
                </a:ln>
                <a:solidFill>
                  <a:prstClr val="black"/>
                </a:solidFill>
                <a:effectLst/>
                <a:uLnTx/>
                <a:uFillTx/>
                <a:latin typeface="Helvetica Neue Light" panose="02000403000000020004"/>
                <a:ea typeface="等线" panose="02010600030101010101" pitchFamily="2" charset="-122"/>
                <a:cs typeface="Arial" panose="020B0604020202020204" pitchFamily="34" charset="0"/>
              </a:rPr>
              <a:t> proteins</a:t>
            </a:r>
            <a:r>
              <a:rPr kumimoji="0" lang="zh-CN" altLang="en-US" sz="1600" b="0" i="0" u="none" strike="noStrike" kern="1200" cap="none" normalizeH="0" baseline="0" noProof="0" dirty="0">
                <a:ln>
                  <a:noFill/>
                </a:ln>
                <a:solidFill>
                  <a:prstClr val="black"/>
                </a:solidFill>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normalizeH="0" baseline="0" noProof="0" dirty="0">
                <a:ln>
                  <a:noFill/>
                </a:ln>
                <a:solidFill>
                  <a:prstClr val="black"/>
                </a:solidFill>
                <a:effectLst/>
                <a:uLnTx/>
                <a:uFillTx/>
                <a:latin typeface="Helvetica Neue Light" panose="02000403000000020004"/>
                <a:ea typeface="等线" panose="02010600030101010101" pitchFamily="2" charset="-122"/>
                <a:cs typeface="Arial" panose="020B0604020202020204" pitchFamily="34" charset="0"/>
              </a:rPr>
              <a:t>that bind to neurotoxin Saxitoxin</a:t>
            </a:r>
            <a:r>
              <a:rPr kumimoji="0" lang="zh-CN" altLang="en-US" sz="1600" b="0" i="0" u="none" strike="noStrike" kern="1200" cap="none" normalizeH="0" baseline="0" noProof="0" dirty="0">
                <a:ln>
                  <a:noFill/>
                </a:ln>
                <a:solidFill>
                  <a:prstClr val="black"/>
                </a:solidFill>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600" b="0" i="0" u="none" strike="noStrike" kern="1200" cap="none" normalizeH="0" baseline="0" noProof="0" dirty="0">
                <a:ln>
                  <a:noFill/>
                </a:ln>
                <a:solidFill>
                  <a:prstClr val="black"/>
                </a:solidFill>
                <a:effectLst/>
                <a:uLnTx/>
                <a:uFillTx/>
                <a:latin typeface="Helvetica Neue Light" panose="02000403000000020004"/>
                <a:ea typeface="等线" panose="02010600030101010101" pitchFamily="2" charset="-122"/>
                <a:cs typeface="Arial" panose="020B0604020202020204" pitchFamily="34" charset="0"/>
              </a:rPr>
              <a:t>(STX)-binding site with the carbon nanotube-based field effect transistor technology.</a:t>
            </a:r>
            <a:endParaRPr kumimoji="0" sz="1600" b="0" i="0" u="none" strike="noStrike" kern="1200" cap="none" normalizeH="0" baseline="0" noProof="0" dirty="0">
              <a:ln>
                <a:noFill/>
              </a:ln>
              <a:solidFill>
                <a:prstClr val="black"/>
              </a:solidFill>
              <a:effectLst/>
              <a:uLnTx/>
              <a:uFillTx/>
              <a:latin typeface="Helvetica Neue Light" panose="02000403000000020004"/>
              <a:cs typeface="Arial" panose="020B0604020202020204" pitchFamily="34" charset="0"/>
            </a:endParaRPr>
          </a:p>
        </p:txBody>
      </p:sp>
      <p:sp>
        <p:nvSpPr>
          <p:cNvPr id="11" name="object 11"/>
          <p:cNvSpPr txBox="1"/>
          <p:nvPr/>
        </p:nvSpPr>
        <p:spPr>
          <a:xfrm>
            <a:off x="5966248" y="3835285"/>
            <a:ext cx="6140259" cy="240771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600"/>
              </a:spcAft>
              <a:buClrTx/>
              <a:buSzTx/>
              <a:buFontTx/>
              <a:buNone/>
              <a:tabLst/>
              <a:defRPr/>
            </a:pPr>
            <a:r>
              <a:rPr kumimoji="0" sz="1600" b="1" i="0" u="none" strike="noStrike" kern="1200" cap="none" spc="100" normalizeH="0" baseline="0" noProof="0" dirty="0">
                <a:ln>
                  <a:noFill/>
                </a:ln>
                <a:effectLst/>
                <a:uLnTx/>
                <a:uFillTx/>
                <a:latin typeface="Helvetica Neue Light" panose="02000403000000020004"/>
                <a:cs typeface="Arial" panose="020B0604020202020204" pitchFamily="34" charset="0"/>
              </a:rPr>
              <a:t>COMPETITIVE</a:t>
            </a:r>
            <a:r>
              <a:rPr kumimoji="0" sz="1600" b="1" i="0" u="none" strike="noStrike" kern="1200" cap="none" spc="70" normalizeH="0" baseline="0" noProof="0" dirty="0">
                <a:ln>
                  <a:noFill/>
                </a:ln>
                <a:effectLst/>
                <a:uLnTx/>
                <a:uFillTx/>
                <a:latin typeface="Helvetica Neue Light" panose="02000403000000020004"/>
                <a:cs typeface="Arial" panose="020B0604020202020204" pitchFamily="34" charset="0"/>
              </a:rPr>
              <a:t> </a:t>
            </a:r>
            <a:r>
              <a:rPr kumimoji="0" sz="1600" b="1" i="0" u="none" strike="noStrike" kern="1200" cap="none" spc="75" normalizeH="0" baseline="0" noProof="0" dirty="0">
                <a:ln>
                  <a:noFill/>
                </a:ln>
                <a:effectLst/>
                <a:uLnTx/>
                <a:uFillTx/>
                <a:latin typeface="Helvetica Neue Light" panose="02000403000000020004"/>
                <a:cs typeface="Arial" panose="020B0604020202020204" pitchFamily="34" charset="0"/>
              </a:rPr>
              <a:t>ADVANTAGE</a:t>
            </a:r>
            <a:r>
              <a:rPr lang="en-US" sz="1600" b="1" spc="75" dirty="0">
                <a:solidFill>
                  <a:srgbClr val="4472C4">
                    <a:lumMod val="75000"/>
                  </a:srgbClr>
                </a:solidFill>
                <a:latin typeface="Helvetica Neue Light" panose="02000403000000020004"/>
                <a:cs typeface="Arial" panose="020B0604020202020204" pitchFamily="34" charset="0"/>
              </a:rPr>
              <a:t>:  </a:t>
            </a:r>
            <a:r>
              <a:rPr kumimoji="0" lang="en-US" sz="1600" b="0" i="0" u="none" strike="noStrike" kern="1200" cap="none" spc="0" normalizeH="0" baseline="0" noProof="0" dirty="0">
                <a:ln>
                  <a:noFill/>
                </a:ln>
                <a:solidFill>
                  <a:prstClr val="black"/>
                </a:solidFill>
                <a:effectLst/>
                <a:uLnTx/>
                <a:uFillTx/>
                <a:latin typeface="Helvetica Neue Light" panose="02000403000000020004"/>
                <a:cs typeface="Arial" panose="020B0604020202020204" pitchFamily="34" charset="0"/>
              </a:rPr>
              <a:t>A humane alternative for monitoring PSP toxins, eliminating the need for animal-based tests.</a:t>
            </a:r>
          </a:p>
          <a:p>
            <a:pPr marL="285750" marR="173355" lvl="0" indent="-285750" algn="l" defTabSz="914400" rtl="0" eaLnBrk="1" fontAlgn="auto" latinLnBrk="0" hangingPunct="1">
              <a:lnSpc>
                <a:spcPct val="100000"/>
              </a:lnSpc>
              <a:spcBef>
                <a:spcPts val="0"/>
              </a:spcBef>
              <a:spcAft>
                <a:spcPts val="400"/>
              </a:spcAft>
              <a:buClrTx/>
              <a:buSzPct val="116000"/>
              <a:buFont typeface="Arial" panose="020B0604020202020204" pitchFamily="34" charset="0"/>
              <a:buChar char="•"/>
              <a:tabLst>
                <a:tab pos="299085" algn="l"/>
              </a:tabLst>
              <a:defRPr/>
            </a:pPr>
            <a:r>
              <a:rPr kumimoji="0" lang="en-US" sz="1600" b="0" i="0" u="none" strike="noStrike" kern="1200" cap="none" spc="0" normalizeH="0" baseline="0" noProof="0" dirty="0">
                <a:ln>
                  <a:noFill/>
                </a:ln>
                <a:solidFill>
                  <a:prstClr val="black"/>
                </a:solidFill>
                <a:effectLst/>
                <a:uLnTx/>
                <a:uFillTx/>
                <a:latin typeface="Helvetica Neue Light" panose="02000403000000020004"/>
                <a:cs typeface="Arial" panose="020B0604020202020204" pitchFamily="34" charset="0"/>
              </a:rPr>
              <a:t>Easy to use method for detecting PSP toxins in the environment and diagnosing PSP poisoning cases. </a:t>
            </a:r>
          </a:p>
          <a:p>
            <a:pPr marL="285750" marR="173355" lvl="0" indent="-285750" algn="l" defTabSz="914400" rtl="0" eaLnBrk="1" fontAlgn="auto" latinLnBrk="0" hangingPunct="1">
              <a:lnSpc>
                <a:spcPct val="100000"/>
              </a:lnSpc>
              <a:spcBef>
                <a:spcPts val="0"/>
              </a:spcBef>
              <a:spcAft>
                <a:spcPts val="400"/>
              </a:spcAft>
              <a:buClrTx/>
              <a:buSzPct val="116000"/>
              <a:buFont typeface="Arial" panose="020B0604020202020204" pitchFamily="34" charset="0"/>
              <a:buChar char="•"/>
              <a:tabLst>
                <a:tab pos="299085" algn="l"/>
              </a:tabLst>
              <a:defRPr/>
            </a:pPr>
            <a:r>
              <a:rPr kumimoji="0" lang="en-US" sz="1600" b="0" i="0" u="none" strike="noStrike" kern="1200" cap="none" spc="0" normalizeH="0" baseline="0" noProof="0" dirty="0">
                <a:ln>
                  <a:noFill/>
                </a:ln>
                <a:solidFill>
                  <a:prstClr val="black"/>
                </a:solidFill>
                <a:effectLst/>
                <a:uLnTx/>
                <a:uFillTx/>
                <a:latin typeface="Helvetica Neue Light" panose="02000403000000020004"/>
                <a:cs typeface="Arial" panose="020B0604020202020204" pitchFamily="34" charset="0"/>
              </a:rPr>
              <a:t>Scalable technology capable of measuring samples simultaneously, enhancing efficacy in monitoring. </a:t>
            </a:r>
          </a:p>
          <a:p>
            <a:pPr marL="285750" marR="173355" lvl="0" indent="-285750" algn="l" defTabSz="914400" rtl="0" eaLnBrk="1" fontAlgn="auto" latinLnBrk="0" hangingPunct="1">
              <a:lnSpc>
                <a:spcPct val="100000"/>
              </a:lnSpc>
              <a:spcBef>
                <a:spcPts val="0"/>
              </a:spcBef>
              <a:spcAft>
                <a:spcPts val="400"/>
              </a:spcAft>
              <a:buClrTx/>
              <a:buSzPct val="116000"/>
              <a:buFont typeface="Arial" panose="020B0604020202020204" pitchFamily="34" charset="0"/>
              <a:buChar char="•"/>
              <a:tabLst>
                <a:tab pos="299085" algn="l"/>
              </a:tabLst>
              <a:defRPr/>
            </a:pPr>
            <a:r>
              <a:rPr kumimoji="0" lang="en-US" sz="1600" b="0" i="0" u="none" strike="noStrike" kern="1200" cap="none" spc="0" normalizeH="0" baseline="0" noProof="0" dirty="0">
                <a:ln>
                  <a:noFill/>
                </a:ln>
                <a:solidFill>
                  <a:prstClr val="black"/>
                </a:solidFill>
                <a:effectLst/>
                <a:uLnTx/>
                <a:uFillTx/>
                <a:latin typeface="Helvetica Neue Light" panose="02000403000000020004"/>
                <a:cs typeface="Arial" panose="020B0604020202020204" pitchFamily="34" charset="0"/>
              </a:rPr>
              <a:t>Potential to develop STX-mimicking nanobodies that block </a:t>
            </a:r>
            <a:r>
              <a:rPr kumimoji="0" lang="en-US" sz="1600" b="0" i="0" u="none" strike="noStrike" kern="1200" cap="none" spc="0" normalizeH="0" baseline="0" noProof="0" dirty="0" err="1">
                <a:ln>
                  <a:noFill/>
                </a:ln>
                <a:solidFill>
                  <a:prstClr val="black"/>
                </a:solidFill>
                <a:effectLst/>
                <a:uLnTx/>
                <a:uFillTx/>
                <a:latin typeface="Helvetica Neue Light" panose="02000403000000020004"/>
                <a:cs typeface="Arial" panose="020B0604020202020204" pitchFamily="34" charset="0"/>
              </a:rPr>
              <a:t>NaV</a:t>
            </a:r>
            <a:r>
              <a:rPr kumimoji="0" lang="en-US" sz="1600" b="0" i="0" u="none" strike="noStrike" kern="1200" cap="none" spc="0" normalizeH="0" baseline="0" noProof="0" dirty="0">
                <a:ln>
                  <a:noFill/>
                </a:ln>
                <a:solidFill>
                  <a:prstClr val="black"/>
                </a:solidFill>
                <a:effectLst/>
                <a:uLnTx/>
                <a:uFillTx/>
                <a:latin typeface="Helvetica Neue Light" panose="02000403000000020004"/>
                <a:cs typeface="Arial" panose="020B0604020202020204" pitchFamily="34" charset="0"/>
              </a:rPr>
              <a:t> function, a novel class of biologics to treat conditions such as pain, epilepsy, and arrhythmias. </a:t>
            </a:r>
          </a:p>
        </p:txBody>
      </p:sp>
      <p:sp>
        <p:nvSpPr>
          <p:cNvPr id="12" name="object 12"/>
          <p:cNvSpPr txBox="1">
            <a:spLocks noGrp="1"/>
          </p:cNvSpPr>
          <p:nvPr>
            <p:ph type="title"/>
          </p:nvPr>
        </p:nvSpPr>
        <p:spPr>
          <a:xfrm>
            <a:off x="322753" y="336797"/>
            <a:ext cx="12192000" cy="523220"/>
          </a:xfrm>
          <a:prstGeom prst="rect">
            <a:avLst/>
          </a:prstGeom>
          <a:noFill/>
        </p:spPr>
        <p:txBody>
          <a:bodyPr wrap="square" lIns="91440" tIns="45720" rIns="91440" bIns="45720" rtlCol="0" anchor="t">
            <a:spAutoFit/>
          </a:bodyPr>
          <a:lstStyle/>
          <a:p>
            <a:pPr>
              <a:lnSpc>
                <a:spcPct val="100000"/>
              </a:lnSpc>
              <a:spcAft>
                <a:spcPts val="1000"/>
              </a:spcAft>
            </a:pPr>
            <a:r>
              <a:rPr lang="en-US" sz="2800" b="1" i="1" dirty="0">
                <a:solidFill>
                  <a:schemeClr val="bg1"/>
                </a:solidFill>
                <a:latin typeface="Helvetica Neue Light" panose="02000403000000020004"/>
                <a:ea typeface="+mn-ea"/>
                <a:cs typeface="Arial" panose="020B0604020202020204" pitchFamily="34" charset="0"/>
              </a:rPr>
              <a:t>The Novel Amphibian </a:t>
            </a:r>
            <a:r>
              <a:rPr lang="en-US" sz="2800" b="1" i="1" dirty="0" err="1">
                <a:solidFill>
                  <a:schemeClr val="bg1"/>
                </a:solidFill>
                <a:latin typeface="Helvetica Neue Light" panose="02000403000000020004"/>
                <a:ea typeface="+mn-ea"/>
                <a:cs typeface="Arial" panose="020B0604020202020204" pitchFamily="34" charset="0"/>
              </a:rPr>
              <a:t>Saxiphilin</a:t>
            </a:r>
            <a:r>
              <a:rPr lang="en-US" sz="2800" b="1" i="1" dirty="0">
                <a:solidFill>
                  <a:schemeClr val="bg1"/>
                </a:solidFill>
                <a:latin typeface="Helvetica Neue Light" panose="02000403000000020004"/>
                <a:ea typeface="+mn-ea"/>
                <a:cs typeface="Arial" panose="020B0604020202020204" pitchFamily="34" charset="0"/>
              </a:rPr>
              <a:t> Proteins </a:t>
            </a:r>
            <a:endParaRPr sz="2800" b="1" i="1" dirty="0">
              <a:solidFill>
                <a:schemeClr val="bg1"/>
              </a:solidFill>
              <a:latin typeface="Helvetica Neue Light" panose="02000403000000020004"/>
              <a:ea typeface="+mn-ea"/>
              <a:cs typeface="Arial" panose="020B0604020202020204" pitchFamily="34" charset="0"/>
            </a:endParaRPr>
          </a:p>
        </p:txBody>
      </p:sp>
      <p:grpSp>
        <p:nvGrpSpPr>
          <p:cNvPr id="13" name="object 13"/>
          <p:cNvGrpSpPr/>
          <p:nvPr/>
        </p:nvGrpSpPr>
        <p:grpSpPr>
          <a:xfrm>
            <a:off x="10047731" y="146304"/>
            <a:ext cx="1929764" cy="908685"/>
            <a:chOff x="10047731" y="146304"/>
            <a:chExt cx="1929764" cy="908685"/>
          </a:xfrm>
        </p:grpSpPr>
        <p:pic>
          <p:nvPicPr>
            <p:cNvPr id="14" name="object 14"/>
            <p:cNvPicPr/>
            <p:nvPr/>
          </p:nvPicPr>
          <p:blipFill>
            <a:blip r:embed="rId4" cstate="print"/>
            <a:stretch>
              <a:fillRect/>
            </a:stretch>
          </p:blipFill>
          <p:spPr>
            <a:xfrm>
              <a:off x="10328147" y="208788"/>
              <a:ext cx="1648967" cy="790955"/>
            </a:xfrm>
            <a:prstGeom prst="rect">
              <a:avLst/>
            </a:prstGeom>
          </p:spPr>
        </p:pic>
        <p:sp>
          <p:nvSpPr>
            <p:cNvPr id="15" name="object 15"/>
            <p:cNvSpPr/>
            <p:nvPr/>
          </p:nvSpPr>
          <p:spPr>
            <a:xfrm>
              <a:off x="10050779" y="149352"/>
              <a:ext cx="15875" cy="902969"/>
            </a:xfrm>
            <a:custGeom>
              <a:avLst/>
              <a:gdLst/>
              <a:ahLst/>
              <a:cxnLst/>
              <a:rect l="l" t="t" r="r" b="b"/>
              <a:pathLst>
                <a:path w="15875" h="902969">
                  <a:moveTo>
                    <a:pt x="0" y="0"/>
                  </a:moveTo>
                  <a:lnTo>
                    <a:pt x="15481" y="902487"/>
                  </a:lnTo>
                </a:path>
              </a:pathLst>
            </a:custGeom>
            <a:ln w="6095">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1" name="object 21"/>
          <p:cNvGrpSpPr/>
          <p:nvPr/>
        </p:nvGrpSpPr>
        <p:grpSpPr>
          <a:xfrm>
            <a:off x="1146047" y="4002023"/>
            <a:ext cx="182880" cy="242570"/>
            <a:chOff x="1146047" y="4002023"/>
            <a:chExt cx="182880" cy="242570"/>
          </a:xfrm>
        </p:grpSpPr>
        <p:sp>
          <p:nvSpPr>
            <p:cNvPr id="22" name="object 22"/>
            <p:cNvSpPr/>
            <p:nvPr/>
          </p:nvSpPr>
          <p:spPr>
            <a:xfrm>
              <a:off x="1152143" y="4008119"/>
              <a:ext cx="170815" cy="230504"/>
            </a:xfrm>
            <a:custGeom>
              <a:avLst/>
              <a:gdLst/>
              <a:ahLst/>
              <a:cxnLst/>
              <a:rect l="l" t="t" r="r" b="b"/>
              <a:pathLst>
                <a:path w="170815" h="230504">
                  <a:moveTo>
                    <a:pt x="170687" y="0"/>
                  </a:moveTo>
                  <a:lnTo>
                    <a:pt x="0" y="0"/>
                  </a:lnTo>
                  <a:lnTo>
                    <a:pt x="0" y="230123"/>
                  </a:lnTo>
                  <a:lnTo>
                    <a:pt x="170687" y="230123"/>
                  </a:lnTo>
                  <a:lnTo>
                    <a:pt x="170687"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object 23"/>
            <p:cNvSpPr/>
            <p:nvPr/>
          </p:nvSpPr>
          <p:spPr>
            <a:xfrm>
              <a:off x="1152143" y="4008119"/>
              <a:ext cx="170815" cy="230504"/>
            </a:xfrm>
            <a:custGeom>
              <a:avLst/>
              <a:gdLst/>
              <a:ahLst/>
              <a:cxnLst/>
              <a:rect l="l" t="t" r="r" b="b"/>
              <a:pathLst>
                <a:path w="170815" h="230504">
                  <a:moveTo>
                    <a:pt x="0" y="0"/>
                  </a:moveTo>
                  <a:lnTo>
                    <a:pt x="170687" y="0"/>
                  </a:lnTo>
                  <a:lnTo>
                    <a:pt x="170687" y="230123"/>
                  </a:lnTo>
                  <a:lnTo>
                    <a:pt x="0" y="230123"/>
                  </a:lnTo>
                  <a:lnTo>
                    <a:pt x="0" y="0"/>
                  </a:lnTo>
                  <a:close/>
                </a:path>
              </a:pathLst>
            </a:custGeom>
            <a:ln w="12192">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6" name="TextBox 25">
            <a:extLst>
              <a:ext uri="{FF2B5EF4-FFF2-40B4-BE49-F238E27FC236}">
                <a16:creationId xmlns:a16="http://schemas.microsoft.com/office/drawing/2014/main" id="{F6A44CB3-D380-4246-5157-8721A33667EE}"/>
              </a:ext>
            </a:extLst>
          </p:cNvPr>
          <p:cNvSpPr txBox="1"/>
          <p:nvPr/>
        </p:nvSpPr>
        <p:spPr>
          <a:xfrm>
            <a:off x="5966248" y="6302529"/>
            <a:ext cx="6090436" cy="338554"/>
          </a:xfrm>
          <a:prstGeom prst="rect">
            <a:avLst/>
          </a:prstGeom>
          <a:noFill/>
        </p:spPr>
        <p:txBody>
          <a:bodyPr wrap="square">
            <a:spAutoFit/>
          </a:bodyPr>
          <a:lstStyle/>
          <a:p>
            <a:pPr marR="173355" lvl="0" algn="l" defTabSz="914400" rtl="0" eaLnBrk="1" fontAlgn="auto" latinLnBrk="0" hangingPunct="1">
              <a:lnSpc>
                <a:spcPct val="100000"/>
              </a:lnSpc>
              <a:spcBef>
                <a:spcPts val="400"/>
              </a:spcBef>
              <a:spcAft>
                <a:spcPts val="400"/>
              </a:spcAft>
              <a:buClrTx/>
              <a:buSzPct val="116000"/>
              <a:tabLst>
                <a:tab pos="299085" algn="l"/>
              </a:tabLst>
              <a:defRPr/>
            </a:pPr>
            <a:r>
              <a:rPr kumimoji="0" lang="en-US" sz="1600" b="1" i="0" u="none" strike="noStrike" kern="1200" cap="none" spc="75" normalizeH="0" baseline="0" noProof="0" dirty="0">
                <a:ln>
                  <a:noFill/>
                </a:ln>
                <a:effectLst/>
                <a:uLnTx/>
                <a:uFillTx/>
                <a:latin typeface="Helvetica Neue Light" panose="02000403000000020004"/>
                <a:cs typeface="Arial" panose="020B0604020202020204" pitchFamily="34" charset="0"/>
              </a:rPr>
              <a:t>DATA:</a:t>
            </a:r>
            <a:r>
              <a:rPr kumimoji="0" lang="en-US" sz="1600" b="1" i="0" u="none" strike="noStrike" kern="1200" cap="none" spc="459" normalizeH="0" baseline="0" noProof="0" dirty="0">
                <a:ln>
                  <a:noFill/>
                </a:ln>
                <a:effectLst/>
                <a:uLnTx/>
                <a:uFillTx/>
                <a:latin typeface="Helvetica Neue Light" panose="02000403000000020004"/>
                <a:cs typeface="Arial" panose="020B0604020202020204" pitchFamily="34" charset="0"/>
              </a:rPr>
              <a:t> </a:t>
            </a:r>
            <a:r>
              <a:rPr kumimoji="0" lang="en-US" sz="1600" b="0" i="1" u="none" strike="noStrike" kern="1200" cap="none" spc="0" normalizeH="0" baseline="0" noProof="0" dirty="0">
                <a:ln>
                  <a:noFill/>
                </a:ln>
                <a:solidFill>
                  <a:prstClr val="black"/>
                </a:solidFill>
                <a:effectLst/>
                <a:uLnTx/>
                <a:uFillTx/>
                <a:latin typeface="Helvetica Neue Light" panose="02000403000000020004"/>
                <a:cs typeface="Arial" panose="020B0604020202020204" pitchFamily="34" charset="0"/>
              </a:rPr>
              <a:t>in vitro and in vivo </a:t>
            </a:r>
            <a:r>
              <a:rPr kumimoji="0" lang="en-US" sz="1600" b="0" i="0" u="none" strike="noStrike" kern="1200" cap="none" spc="0" normalizeH="0" baseline="0" noProof="0" dirty="0">
                <a:ln>
                  <a:noFill/>
                </a:ln>
                <a:solidFill>
                  <a:prstClr val="black"/>
                </a:solidFill>
                <a:effectLst/>
                <a:uLnTx/>
                <a:uFillTx/>
                <a:latin typeface="Helvetica Neue Light" panose="02000403000000020004"/>
                <a:cs typeface="Arial" panose="020B0604020202020204" pitchFamily="34" charset="0"/>
              </a:rPr>
              <a:t>proof-of-concept stage </a:t>
            </a:r>
          </a:p>
        </p:txBody>
      </p:sp>
      <p:sp>
        <p:nvSpPr>
          <p:cNvPr id="19" name="object 28">
            <a:extLst>
              <a:ext uri="{FF2B5EF4-FFF2-40B4-BE49-F238E27FC236}">
                <a16:creationId xmlns:a16="http://schemas.microsoft.com/office/drawing/2014/main" id="{4C9F62B6-37EB-6748-ADEE-48290DBFD0D7}"/>
              </a:ext>
            </a:extLst>
          </p:cNvPr>
          <p:cNvSpPr txBox="1"/>
          <p:nvPr/>
        </p:nvSpPr>
        <p:spPr>
          <a:xfrm>
            <a:off x="3110129" y="1998307"/>
            <a:ext cx="2147451" cy="9182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US" sz="1600" b="1" i="0" u="none" strike="noStrike" kern="1200" cap="none" normalizeH="0" baseline="0" noProof="0" dirty="0">
                <a:ln>
                  <a:noFill/>
                </a:ln>
                <a:solidFill>
                  <a:prstClr val="black"/>
                </a:solidFill>
                <a:effectLst/>
                <a:uLnTx/>
                <a:uFillTx/>
                <a:latin typeface="Helvetica Neue Light" panose="02000403000000020004"/>
                <a:cs typeface="Arial" panose="020B0604020202020204" pitchFamily="34" charset="0"/>
              </a:rPr>
              <a:t>Daniel L. Minor, Jr.</a:t>
            </a:r>
            <a:r>
              <a:rPr kumimoji="0" sz="1600" b="1" i="0" u="none" strike="noStrike" kern="1200" cap="none" normalizeH="0" baseline="0" noProof="0" dirty="0">
                <a:ln>
                  <a:noFill/>
                </a:ln>
                <a:solidFill>
                  <a:prstClr val="black"/>
                </a:solidFill>
                <a:effectLst/>
                <a:uLnTx/>
                <a:uFillTx/>
                <a:latin typeface="Helvetica Neue Light" panose="02000403000000020004"/>
                <a:cs typeface="Arial" panose="020B0604020202020204" pitchFamily="34" charset="0"/>
              </a:rPr>
              <a:t>, PhD</a:t>
            </a:r>
            <a:r>
              <a:rPr kumimoji="0" lang="zh-CN" altLang="en-US" sz="1600" b="1" i="0" u="none" strike="noStrike" kern="1200" cap="none" normalizeH="0" baseline="0" noProof="0" dirty="0">
                <a:ln>
                  <a:noFill/>
                </a:ln>
                <a:solidFill>
                  <a:prstClr val="black"/>
                </a:solidFill>
                <a:effectLst/>
                <a:uLnTx/>
                <a:uFillTx/>
                <a:latin typeface="Helvetica Neue Light" panose="02000403000000020004"/>
                <a:ea typeface="等线" panose="02010600030101010101" pitchFamily="2" charset="-122"/>
                <a:cs typeface="Arial" panose="020B0604020202020204" pitchFamily="34" charset="0"/>
              </a:rPr>
              <a:t> </a:t>
            </a:r>
            <a:endParaRPr kumimoji="0" lang="en-US" altLang="zh-CN" sz="1600" b="1" i="0" u="none" strike="noStrike" kern="1200" cap="none" normalizeH="0" baseline="0" noProof="0" dirty="0">
              <a:ln>
                <a:noFill/>
              </a:ln>
              <a:solidFill>
                <a:prstClr val="black"/>
              </a:solidFill>
              <a:effectLst/>
              <a:uLnTx/>
              <a:uFillTx/>
              <a:latin typeface="Helvetica Neue Light" panose="02000403000000020004"/>
              <a:ea typeface="等线" panose="02010600030101010101" pitchFamily="2" charset="-122"/>
              <a:cs typeface="Arial" panose="020B0604020202020204" pitchFamily="34" charset="0"/>
            </a:endParaRPr>
          </a:p>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US" altLang="zh-CN" sz="1400" b="0" i="0" u="none" strike="noStrike" kern="1200" cap="none" normalizeH="0" baseline="0" noProof="0" dirty="0">
                <a:ln>
                  <a:noFill/>
                </a:ln>
                <a:solidFill>
                  <a:prstClr val="black"/>
                </a:solidFill>
                <a:effectLst/>
                <a:uLnTx/>
                <a:uFillTx/>
                <a:latin typeface="Helvetica Neue Light" panose="02000403000000020004"/>
                <a:ea typeface="等线" panose="02010600030101010101" pitchFamily="2" charset="-122"/>
                <a:cs typeface="Arial" panose="020B0604020202020204" pitchFamily="34" charset="0"/>
              </a:rPr>
              <a:t>UCSF</a:t>
            </a:r>
            <a:r>
              <a:rPr kumimoji="0" lang="zh-CN" altLang="en-US" sz="1400" b="0" i="0" u="none" strike="noStrike" kern="1200" cap="none" normalizeH="0" baseline="0" noProof="0" dirty="0">
                <a:ln>
                  <a:noFill/>
                </a:ln>
                <a:solidFill>
                  <a:prstClr val="black"/>
                </a:solidFill>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400" b="0" i="0" u="none" strike="noStrike" kern="1200" cap="none" normalizeH="0" baseline="0" noProof="0" dirty="0">
                <a:ln>
                  <a:noFill/>
                </a:ln>
                <a:solidFill>
                  <a:prstClr val="black"/>
                </a:solidFill>
                <a:effectLst/>
                <a:uLnTx/>
                <a:uFillTx/>
                <a:latin typeface="Helvetica Neue Light" panose="02000403000000020004"/>
                <a:ea typeface="等线" panose="02010600030101010101" pitchFamily="2" charset="-122"/>
                <a:cs typeface="Arial" panose="020B0604020202020204" pitchFamily="34" charset="0"/>
              </a:rPr>
              <a:t>Professor</a:t>
            </a:r>
            <a:r>
              <a:rPr lang="en-US" altLang="zh-CN" sz="1400" dirty="0">
                <a:solidFill>
                  <a:prstClr val="black"/>
                </a:solidFill>
                <a:latin typeface="Helvetica Neue Light" panose="02000403000000020004"/>
                <a:ea typeface="等线" panose="02010600030101010101" pitchFamily="2" charset="-122"/>
                <a:cs typeface="Arial" panose="020B0604020202020204" pitchFamily="34" charset="0"/>
              </a:rPr>
              <a:t>,</a:t>
            </a:r>
            <a:r>
              <a:rPr kumimoji="0" lang="zh-CN" altLang="en-US" sz="1400" b="0" i="0" u="none" strike="noStrike" kern="1200" cap="none" normalizeH="0" baseline="0" noProof="0" dirty="0">
                <a:ln>
                  <a:noFill/>
                </a:ln>
                <a:solidFill>
                  <a:prstClr val="black"/>
                </a:solidFill>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400" b="0" i="0" u="none" strike="noStrike" kern="1200" cap="none" normalizeH="0" baseline="0" noProof="0" dirty="0">
                <a:ln>
                  <a:noFill/>
                </a:ln>
                <a:solidFill>
                  <a:prstClr val="black"/>
                </a:solidFill>
                <a:effectLst/>
                <a:uLnTx/>
                <a:uFillTx/>
                <a:latin typeface="Helvetica Neue Light" panose="02000403000000020004"/>
                <a:ea typeface="等线" panose="02010600030101010101" pitchFamily="2" charset="-122"/>
                <a:cs typeface="Arial" panose="020B0604020202020204" pitchFamily="34" charset="0"/>
              </a:rPr>
              <a:t>Cardiovascular Research</a:t>
            </a:r>
            <a:r>
              <a:rPr kumimoji="0" lang="zh-CN" altLang="en-US" sz="1400" b="0" i="0" u="none" strike="noStrike" kern="1200" cap="none" normalizeH="0" baseline="0" noProof="0" dirty="0">
                <a:ln>
                  <a:noFill/>
                </a:ln>
                <a:solidFill>
                  <a:prstClr val="black"/>
                </a:solidFill>
                <a:effectLst/>
                <a:uLnTx/>
                <a:uFillTx/>
                <a:latin typeface="Helvetica Neue Light" panose="02000403000000020004"/>
                <a:ea typeface="等线" panose="02010600030101010101" pitchFamily="2" charset="-122"/>
                <a:cs typeface="Arial" panose="020B0604020202020204" pitchFamily="34" charset="0"/>
              </a:rPr>
              <a:t> </a:t>
            </a:r>
            <a:r>
              <a:rPr kumimoji="0" lang="en-US" altLang="zh-CN" sz="1400" b="0" i="0" u="none" strike="noStrike" kern="1200" cap="none" normalizeH="0" baseline="0" noProof="0" dirty="0">
                <a:ln>
                  <a:noFill/>
                </a:ln>
                <a:solidFill>
                  <a:prstClr val="black"/>
                </a:solidFill>
                <a:effectLst/>
                <a:uLnTx/>
                <a:uFillTx/>
                <a:latin typeface="Helvetica Neue Light" panose="02000403000000020004"/>
                <a:ea typeface="等线" panose="02010600030101010101" pitchFamily="2" charset="-122"/>
                <a:cs typeface="Arial" panose="020B0604020202020204" pitchFamily="34" charset="0"/>
              </a:rPr>
              <a:t>Institute</a:t>
            </a:r>
            <a:endParaRPr kumimoji="0" sz="1400" b="0" i="0" u="none" strike="noStrike" kern="1200" cap="none" normalizeH="0" baseline="0" noProof="0" dirty="0">
              <a:ln>
                <a:noFill/>
              </a:ln>
              <a:solidFill>
                <a:prstClr val="black"/>
              </a:solidFill>
              <a:effectLst/>
              <a:uLnTx/>
              <a:uFillTx/>
              <a:latin typeface="Helvetica Neue Light" panose="02000403000000020004"/>
              <a:cs typeface="Arial" panose="020B0604020202020204" pitchFamily="34" charset="0"/>
            </a:endParaRPr>
          </a:p>
        </p:txBody>
      </p:sp>
      <p:pic>
        <p:nvPicPr>
          <p:cNvPr id="30" name="Picture 29">
            <a:extLst>
              <a:ext uri="{FF2B5EF4-FFF2-40B4-BE49-F238E27FC236}">
                <a16:creationId xmlns:a16="http://schemas.microsoft.com/office/drawing/2014/main" id="{CA59507C-8C52-7FAB-A367-98A382127926}"/>
              </a:ext>
            </a:extLst>
          </p:cNvPr>
          <p:cNvPicPr>
            <a:picLocks noChangeAspect="1"/>
          </p:cNvPicPr>
          <p:nvPr/>
        </p:nvPicPr>
        <p:blipFill>
          <a:blip r:embed="rId5"/>
          <a:stretch>
            <a:fillRect/>
          </a:stretch>
        </p:blipFill>
        <p:spPr>
          <a:xfrm>
            <a:off x="752792" y="3820721"/>
            <a:ext cx="2449314" cy="1585343"/>
          </a:xfrm>
          <a:prstGeom prst="rect">
            <a:avLst/>
          </a:prstGeom>
        </p:spPr>
      </p:pic>
      <p:pic>
        <p:nvPicPr>
          <p:cNvPr id="33" name="Picture 32">
            <a:extLst>
              <a:ext uri="{FF2B5EF4-FFF2-40B4-BE49-F238E27FC236}">
                <a16:creationId xmlns:a16="http://schemas.microsoft.com/office/drawing/2014/main" id="{79D054AB-C18D-DBD4-2BD5-A23FD93ACD6A}"/>
              </a:ext>
            </a:extLst>
          </p:cNvPr>
          <p:cNvPicPr>
            <a:picLocks noChangeAspect="1"/>
          </p:cNvPicPr>
          <p:nvPr/>
        </p:nvPicPr>
        <p:blipFill>
          <a:blip r:embed="rId6"/>
          <a:stretch>
            <a:fillRect/>
          </a:stretch>
        </p:blipFill>
        <p:spPr>
          <a:xfrm>
            <a:off x="3312183" y="4098318"/>
            <a:ext cx="1875099" cy="1030147"/>
          </a:xfrm>
          <a:prstGeom prst="rect">
            <a:avLst/>
          </a:prstGeom>
        </p:spPr>
      </p:pic>
      <p:sp>
        <p:nvSpPr>
          <p:cNvPr id="34" name="TextBox 33">
            <a:extLst>
              <a:ext uri="{FF2B5EF4-FFF2-40B4-BE49-F238E27FC236}">
                <a16:creationId xmlns:a16="http://schemas.microsoft.com/office/drawing/2014/main" id="{77EA0030-C039-AB19-A9C9-7744B3649060}"/>
              </a:ext>
            </a:extLst>
          </p:cNvPr>
          <p:cNvSpPr txBox="1"/>
          <p:nvPr/>
        </p:nvSpPr>
        <p:spPr>
          <a:xfrm>
            <a:off x="747753" y="5614724"/>
            <a:ext cx="436473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Helvetica Neue Light" panose="02000403000000020004"/>
                <a:cs typeface="Arial" panose="020B0604020202020204" pitchFamily="34" charset="0"/>
              </a:rPr>
              <a:t>Tuning of American bullfrog  (Rana </a:t>
            </a:r>
            <a:r>
              <a:rPr kumimoji="0" lang="en-US" sz="1200" b="0" i="0" u="none" strike="noStrike" kern="1200" cap="none" spc="0" normalizeH="0" baseline="0" noProof="0" dirty="0" err="1">
                <a:ln>
                  <a:noFill/>
                </a:ln>
                <a:solidFill>
                  <a:prstClr val="black"/>
                </a:solidFill>
                <a:effectLst/>
                <a:uLnTx/>
                <a:uFillTx/>
                <a:latin typeface="Helvetica Neue Light" panose="02000403000000020004"/>
                <a:cs typeface="Arial" panose="020B0604020202020204" pitchFamily="34" charset="0"/>
              </a:rPr>
              <a:t>Castesbeiana</a:t>
            </a:r>
            <a:r>
              <a:rPr kumimoji="0" lang="en-US" sz="1200" b="0" i="0" u="none" strike="noStrike" kern="1200" cap="none" spc="0" normalizeH="0" baseline="0" noProof="0" dirty="0">
                <a:ln>
                  <a:noFill/>
                </a:ln>
                <a:solidFill>
                  <a:prstClr val="black"/>
                </a:solidFill>
                <a:effectLst/>
                <a:uLnTx/>
                <a:uFillTx/>
                <a:latin typeface="Helvetica Neue Light" panose="02000403000000020004"/>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Helvetica Neue Light" panose="02000403000000020004"/>
                <a:cs typeface="Arial" panose="020B0604020202020204" pitchFamily="34" charset="0"/>
              </a:rPr>
              <a:t>Saxiphilin</a:t>
            </a:r>
            <a:r>
              <a:rPr kumimoji="0" lang="en-US" sz="1200" b="0" i="0" u="none" strike="noStrike" kern="1200" cap="none" spc="0" normalizeH="0" baseline="0" noProof="0" dirty="0">
                <a:ln>
                  <a:noFill/>
                </a:ln>
                <a:solidFill>
                  <a:prstClr val="black"/>
                </a:solidFill>
                <a:effectLst/>
                <a:uLnTx/>
                <a:uFillTx/>
                <a:latin typeface="Helvetica Neue Light" panose="02000403000000020004"/>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Helvetica Neue Light" panose="02000403000000020004"/>
                <a:cs typeface="Arial" panose="020B0604020202020204" pitchFamily="34" charset="0"/>
              </a:rPr>
              <a:t>RcSxph</a:t>
            </a:r>
            <a:r>
              <a:rPr kumimoji="0" lang="en-US" sz="1200" b="0" i="0" u="none" strike="noStrike" kern="1200" cap="none" spc="0" normalizeH="0" baseline="0" noProof="0" dirty="0">
                <a:ln>
                  <a:noFill/>
                </a:ln>
                <a:solidFill>
                  <a:prstClr val="black"/>
                </a:solidFill>
                <a:effectLst/>
                <a:uLnTx/>
                <a:uFillTx/>
                <a:latin typeface="Helvetica Neue Light" panose="02000403000000020004"/>
                <a:cs typeface="Arial" panose="020B0604020202020204" pitchFamily="34" charset="0"/>
              </a:rPr>
              <a:t>) saxitoxin affinity affects anti-toxin activity.</a:t>
            </a:r>
          </a:p>
        </p:txBody>
      </p:sp>
      <p:cxnSp>
        <p:nvCxnSpPr>
          <p:cNvPr id="35" name="Straight Connector 34">
            <a:extLst>
              <a:ext uri="{FF2B5EF4-FFF2-40B4-BE49-F238E27FC236}">
                <a16:creationId xmlns:a16="http://schemas.microsoft.com/office/drawing/2014/main" id="{6C657DCE-E236-A989-0851-2BFC81069188}"/>
              </a:ext>
            </a:extLst>
          </p:cNvPr>
          <p:cNvCxnSpPr/>
          <p:nvPr/>
        </p:nvCxnSpPr>
        <p:spPr>
          <a:xfrm>
            <a:off x="5790825"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2FD295B0-2183-595A-2302-5F678B06E817}"/>
              </a:ext>
            </a:extLst>
          </p:cNvPr>
          <p:cNvSpPr txBox="1"/>
          <p:nvPr/>
        </p:nvSpPr>
        <p:spPr>
          <a:xfrm>
            <a:off x="331269" y="653260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Helvetica Neue Light"/>
                <a:ea typeface="+mn-lt"/>
                <a:cs typeface="Calibri"/>
              </a:rPr>
              <a:t>© 2026 The Regents of the University of California</a:t>
            </a:r>
            <a:endParaRPr kumimoji="0" lang="en-US" sz="1400" b="0" i="0" u="none" strike="noStrike" kern="0" cap="none" spc="0" normalizeH="0" baseline="0" noProof="0" dirty="0">
              <a:ln>
                <a:noFill/>
              </a:ln>
              <a:solidFill>
                <a:sysClr val="windowText" lastClr="000000"/>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16" name="Google Shape;89;p1">
            <a:extLst>
              <a:ext uri="{FF2B5EF4-FFF2-40B4-BE49-F238E27FC236}">
                <a16:creationId xmlns:a16="http://schemas.microsoft.com/office/drawing/2014/main" id="{24935A78-0487-A246-5041-32B57F28B66A}"/>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33" name="Picture 32" descr="A person smiling for a picture&#10;&#10;Description automatically generated">
            <a:extLst>
              <a:ext uri="{FF2B5EF4-FFF2-40B4-BE49-F238E27FC236}">
                <a16:creationId xmlns:a16="http://schemas.microsoft.com/office/drawing/2014/main" id="{023F58D4-59BB-C82A-E315-570237636304}"/>
              </a:ext>
            </a:extLst>
          </p:cNvPr>
          <p:cNvPicPr>
            <a:picLocks noChangeAspect="1"/>
          </p:cNvPicPr>
          <p:nvPr/>
        </p:nvPicPr>
        <p:blipFill>
          <a:blip r:embed="rId3">
            <a:extLst>
              <a:ext uri="{28A0092B-C50C-407E-A947-70E740481C1C}">
                <a14:useLocalDpi xmlns:a14="http://schemas.microsoft.com/office/drawing/2010/main" val="0"/>
              </a:ext>
            </a:extLst>
          </a:blip>
          <a:srcRect b="6251"/>
          <a:stretch/>
        </p:blipFill>
        <p:spPr>
          <a:xfrm>
            <a:off x="424449" y="1651636"/>
            <a:ext cx="1698766" cy="1645664"/>
          </a:xfrm>
          <a:prstGeom prst="ellipse">
            <a:avLst/>
          </a:prstGeom>
          <a:ln w="25400">
            <a:solidFill>
              <a:srgbClr val="002060"/>
            </a:solidFill>
          </a:ln>
        </p:spPr>
      </p:pic>
      <p:pic>
        <p:nvPicPr>
          <p:cNvPr id="19" name="Google Shape;310;p23" descr="A picture containing person, person&#10;&#10;Description automatically generated">
            <a:extLst>
              <a:ext uri="{FF2B5EF4-FFF2-40B4-BE49-F238E27FC236}">
                <a16:creationId xmlns:a16="http://schemas.microsoft.com/office/drawing/2014/main" id="{41C97472-59AE-CE45-54BC-DCA9E25D5F66}"/>
              </a:ext>
            </a:extLst>
          </p:cNvPr>
          <p:cNvPicPr preferRelativeResize="0"/>
          <p:nvPr/>
        </p:nvPicPr>
        <p:blipFill rotWithShape="1">
          <a:blip r:embed="rId4">
            <a:alphaModFix/>
          </a:blip>
          <a:srcRect b="9258"/>
          <a:stretch/>
        </p:blipFill>
        <p:spPr>
          <a:xfrm>
            <a:off x="3171915" y="1620928"/>
            <a:ext cx="1689310" cy="1681198"/>
          </a:xfrm>
          <a:prstGeom prst="ellipse">
            <a:avLst/>
          </a:prstGeom>
          <a:noFill/>
          <a:ln w="25400" cap="flat" cmpd="sng">
            <a:solidFill>
              <a:srgbClr val="002060"/>
            </a:solidFill>
            <a:prstDash val="solid"/>
            <a:round/>
            <a:headEnd type="none" w="sm" len="sm"/>
            <a:tailEnd type="none" w="sm" len="sm"/>
          </a:ln>
        </p:spPr>
      </p:pic>
      <p:cxnSp>
        <p:nvCxnSpPr>
          <p:cNvPr id="12" name="Straight Connector 11">
            <a:extLst>
              <a:ext uri="{FF2B5EF4-FFF2-40B4-BE49-F238E27FC236}">
                <a16:creationId xmlns:a16="http://schemas.microsoft.com/office/drawing/2014/main" id="{C06FED12-D4DC-E5C4-E630-9FBC9075365C}"/>
              </a:ext>
            </a:extLst>
          </p:cNvPr>
          <p:cNvCxnSpPr/>
          <p:nvPr/>
        </p:nvCxnSpPr>
        <p:spPr>
          <a:xfrm>
            <a:off x="5463836"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E875891-EB05-6FF9-4788-F4B099373304}"/>
              </a:ext>
            </a:extLst>
          </p:cNvPr>
          <p:cNvSpPr txBox="1"/>
          <p:nvPr/>
        </p:nvSpPr>
        <p:spPr>
          <a:xfrm>
            <a:off x="62755" y="4405251"/>
            <a:ext cx="5401081" cy="313932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1800" b="1" i="1" u="none" strike="noStrike" kern="1200" cap="none" spc="0" normalizeH="0" baseline="0" noProof="0">
                <a:ln>
                  <a:noFill/>
                </a:ln>
                <a:solidFill>
                  <a:srgbClr val="FF0000"/>
                </a:solidFill>
                <a:effectLst/>
                <a:uLnTx/>
                <a:uFillTx/>
                <a:latin typeface="Helvetica Neue Light" panose="02000403000000020004"/>
                <a:ea typeface="+mn-ea"/>
                <a:cs typeface="+mn-cs"/>
              </a:rPr>
              <a:t> </a:t>
            </a:r>
            <a:endParaRPr kumimoji="0" lang="en-US" sz="18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Cancers arise from aberrant DNA packaging.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Current therapeutics target </a:t>
            </a:r>
            <a:r>
              <a:rPr kumimoji="0" lang="en-US" sz="1800" b="0" i="1" u="none" strike="noStrike" kern="1200" cap="none" spc="0" normalizeH="0" baseline="0" noProof="0">
                <a:ln>
                  <a:noFill/>
                </a:ln>
                <a:solidFill>
                  <a:prstClr val="black"/>
                </a:solidFill>
                <a:effectLst/>
                <a:uLnTx/>
                <a:uFillTx/>
                <a:latin typeface="Helvetica Neue Light" panose="02000403000000020004"/>
                <a:ea typeface="+mn-ea"/>
                <a:cs typeface="+mn-cs"/>
              </a:rPr>
              <a:t>single</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 defective factors not the </a:t>
            </a:r>
            <a:r>
              <a:rPr kumimoji="0" lang="en-US" sz="1800" b="0" i="1" u="none" strike="noStrike" kern="1200" cap="none" spc="0" normalizeH="0" baseline="0" noProof="0">
                <a:ln>
                  <a:noFill/>
                </a:ln>
                <a:solidFill>
                  <a:prstClr val="black"/>
                </a:solidFill>
                <a:effectLst/>
                <a:uLnTx/>
                <a:uFillTx/>
                <a:latin typeface="Helvetica Neue Light" panose="02000403000000020004"/>
                <a:ea typeface="+mn-ea"/>
                <a:cs typeface="+mn-cs"/>
              </a:rPr>
              <a:t>entire</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 aberrantly packaged state.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Approaches to target entire aberrantly packaged DNA states can broaden cancer treatment and reduce potential for resistance.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Helvetica Neue Light" panose="020004030000000200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404040"/>
              </a:solidFill>
              <a:effectLst/>
              <a:uLnTx/>
              <a:uFillTx/>
              <a:latin typeface="Helvetica Neue Light" panose="020004030000000200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1" u="none" strike="noStrike" kern="1200" cap="none" spc="0" normalizeH="0" baseline="0" noProof="0">
              <a:ln>
                <a:noFill/>
              </a:ln>
              <a:solidFill>
                <a:srgbClr val="404040"/>
              </a:solidFill>
              <a:effectLst/>
              <a:uLnTx/>
              <a:uFillTx/>
              <a:latin typeface="Helvetica Neue Light" panose="02000403000000020004"/>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1" u="none" strike="noStrike" kern="1200" cap="none" spc="0" normalizeH="0" baseline="0" noProof="0">
              <a:ln>
                <a:noFill/>
              </a:ln>
              <a:solidFill>
                <a:srgbClr val="404040"/>
              </a:solidFill>
              <a:effectLst/>
              <a:uLnTx/>
              <a:uFillTx/>
              <a:latin typeface="Helvetica Neue Light" panose="02000403000000020004"/>
              <a:ea typeface="+mn-ea"/>
              <a:cs typeface="+mn-cs"/>
            </a:endParaRPr>
          </a:p>
        </p:txBody>
      </p:sp>
      <p:sp>
        <p:nvSpPr>
          <p:cNvPr id="4" name="TextBox 3">
            <a:extLst>
              <a:ext uri="{FF2B5EF4-FFF2-40B4-BE49-F238E27FC236}">
                <a16:creationId xmlns:a16="http://schemas.microsoft.com/office/drawing/2014/main" id="{022940F7-C63A-641C-EF68-ED2617AD2343}"/>
              </a:ext>
            </a:extLst>
          </p:cNvPr>
          <p:cNvSpPr txBox="1"/>
          <p:nvPr/>
        </p:nvSpPr>
        <p:spPr>
          <a:xfrm>
            <a:off x="5516971" y="5367758"/>
            <a:ext cx="5832502" cy="147732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endParaRPr kumimoji="0" lang="en-US" sz="1800" b="1"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lumMod val="75000"/>
                    <a:lumOff val="25000"/>
                  </a:prstClr>
                </a:solidFill>
                <a:effectLst/>
                <a:uLnTx/>
                <a:uFillTx/>
                <a:latin typeface="Helvetica Neue Light" panose="02000403000000020004"/>
                <a:ea typeface="+mn-ea"/>
                <a:cs typeface="+mn-cs"/>
              </a:rPr>
              <a:t>$1M in pre-seed funding from MBC Biolabs, </a:t>
            </a:r>
            <a:r>
              <a:rPr kumimoji="0" lang="en-US" sz="1800" b="0" i="0" u="none" strike="noStrike" kern="1200" cap="none" spc="0" normalizeH="0" baseline="0" noProof="0" err="1">
                <a:ln>
                  <a:noFill/>
                </a:ln>
                <a:solidFill>
                  <a:prstClr val="black">
                    <a:lumMod val="75000"/>
                    <a:lumOff val="25000"/>
                  </a:prstClr>
                </a:solidFill>
                <a:effectLst/>
                <a:uLnTx/>
                <a:uFillTx/>
                <a:latin typeface="Helvetica Neue Light" panose="02000403000000020004"/>
                <a:ea typeface="+mn-ea"/>
                <a:cs typeface="+mn-cs"/>
              </a:rPr>
              <a:t>IndieBio</a:t>
            </a:r>
            <a:r>
              <a:rPr kumimoji="0" lang="en-US" sz="1800" b="0" i="0" u="none" strike="noStrike" kern="1200" cap="none" spc="0" normalizeH="0" baseline="0" noProof="0">
                <a:ln>
                  <a:noFill/>
                </a:ln>
                <a:solidFill>
                  <a:prstClr val="black">
                    <a:lumMod val="75000"/>
                    <a:lumOff val="25000"/>
                  </a:prstClr>
                </a:solidFill>
                <a:effectLst/>
                <a:uLnTx/>
                <a:uFillTx/>
                <a:latin typeface="Helvetica Neue Light" panose="02000403000000020004"/>
                <a:ea typeface="+mn-ea"/>
                <a:cs typeface="+mn-cs"/>
              </a:rPr>
              <a:t> (SOSV), ACS BrightEdge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lumMod val="75000"/>
                    <a:lumOff val="25000"/>
                  </a:prstClr>
                </a:solidFill>
                <a:effectLst/>
                <a:uLnTx/>
                <a:uFillTx/>
                <a:latin typeface="Helvetica Neue Light" panose="02000403000000020004"/>
                <a:ea typeface="+mn-ea"/>
                <a:cs typeface="Calibri" panose="020F0502020204030204"/>
              </a:rPr>
              <a:t>Won ONO Pharma Golden Ticket &amp; Astellas Future Innovator Award</a:t>
            </a: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5"/>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2B59BEC-E4DC-C277-93D9-CBDAA321385C}"/>
              </a:ext>
            </a:extLst>
          </p:cNvPr>
          <p:cNvSpPr txBox="1"/>
          <p:nvPr/>
        </p:nvSpPr>
        <p:spPr>
          <a:xfrm>
            <a:off x="5539093" y="3351001"/>
            <a:ext cx="6539027"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Segoe UI"/>
              </a:rPr>
              <a:t>SOLUTION:</a:t>
            </a:r>
            <a:r>
              <a:rPr kumimoji="0" lang="en-US" sz="1800" b="0" i="0" u="none" strike="noStrike" kern="1200" cap="none" spc="0" normalizeH="0" baseline="0" noProof="0">
                <a:ln>
                  <a:noFill/>
                </a:ln>
                <a:solidFill>
                  <a:prstClr val="black"/>
                </a:solidFill>
                <a:effectLst/>
                <a:uLnTx/>
                <a:uFillTx/>
                <a:latin typeface="Helvetica Neue Light"/>
                <a:ea typeface="+mn-ea"/>
                <a:cs typeface="Segoe UI"/>
              </a:rPr>
              <a:t>​</a:t>
            </a:r>
            <a:endParaRPr kumimoji="0" lang="en-US" sz="1800" b="0" i="0" u="none" strike="noStrike" kern="1200" cap="none" spc="0" normalizeH="0" baseline="0" noProof="0">
              <a:ln>
                <a:noFill/>
              </a:ln>
              <a:solidFill>
                <a:srgbClr val="FF0000"/>
              </a:solidFill>
              <a:effectLst/>
              <a:uLnTx/>
              <a:uFillTx/>
              <a:latin typeface="Helvetica Neue Light"/>
              <a:ea typeface="+mn-ea"/>
              <a:cs typeface="Segoe UI"/>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err="1">
                <a:ln>
                  <a:noFill/>
                </a:ln>
                <a:solidFill>
                  <a:prstClr val="black"/>
                </a:solidFill>
                <a:effectLst/>
                <a:uLnTx/>
                <a:uFillTx/>
                <a:latin typeface="Helvetica Neue Light"/>
                <a:ea typeface="+mn-ea"/>
                <a:cs typeface="Arial"/>
              </a:rPr>
              <a:t>TippingPoint’s</a:t>
            </a:r>
            <a:r>
              <a:rPr kumimoji="0" lang="en-US" sz="1800" b="0" i="0" u="none" strike="noStrike" kern="1200" cap="none" spc="0" normalizeH="0" baseline="0" noProof="0">
                <a:ln>
                  <a:noFill/>
                </a:ln>
                <a:solidFill>
                  <a:prstClr val="black"/>
                </a:solidFill>
                <a:effectLst/>
                <a:uLnTx/>
                <a:uFillTx/>
                <a:latin typeface="Helvetica Neue Light"/>
                <a:ea typeface="+mn-ea"/>
                <a:cs typeface="Arial"/>
              </a:rPr>
              <a:t> platform synthetically generates disease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Light"/>
                <a:ea typeface="+mn-ea"/>
                <a:cs typeface="Arial"/>
              </a:rPr>
              <a:t>     and healthy DNA packaged states</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mn-ea"/>
                <a:cs typeface="Arial"/>
              </a:rPr>
              <a:t>Readily scalable for small molecule screening</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mn-ea"/>
                <a:cs typeface="Arial"/>
              </a:rPr>
              <a:t>Allows for the first time, drugging of entire disease driving DNA packaged states, with high specificity</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mn-ea"/>
                <a:cs typeface="Arial"/>
              </a:rPr>
              <a:t>Applications in cancer and regenerative medicine </a:t>
            </a:r>
          </a:p>
        </p:txBody>
      </p:sp>
      <p:sp>
        <p:nvSpPr>
          <p:cNvPr id="6" name="TextBox 5">
            <a:extLst>
              <a:ext uri="{FF2B5EF4-FFF2-40B4-BE49-F238E27FC236}">
                <a16:creationId xmlns:a16="http://schemas.microsoft.com/office/drawing/2014/main" id="{B1E60BEF-AD7A-CF4C-9ADB-82A0F07E801E}"/>
              </a:ext>
            </a:extLst>
          </p:cNvPr>
          <p:cNvSpPr txBox="1"/>
          <p:nvPr/>
        </p:nvSpPr>
        <p:spPr>
          <a:xfrm>
            <a:off x="331269" y="6502296"/>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pic>
        <p:nvPicPr>
          <p:cNvPr id="5" name="Picture 4" descr="A picture containing text&#10;&#10;Description automatically generated">
            <a:extLst>
              <a:ext uri="{FF2B5EF4-FFF2-40B4-BE49-F238E27FC236}">
                <a16:creationId xmlns:a16="http://schemas.microsoft.com/office/drawing/2014/main" id="{836CDBD7-F064-D7B6-DBA4-4CDB796CC197}"/>
              </a:ext>
            </a:extLst>
          </p:cNvPr>
          <p:cNvPicPr>
            <a:picLocks noChangeAspect="1"/>
          </p:cNvPicPr>
          <p:nvPr/>
        </p:nvPicPr>
        <p:blipFill>
          <a:blip r:embed="rId6"/>
          <a:stretch>
            <a:fillRect/>
          </a:stretch>
        </p:blipFill>
        <p:spPr>
          <a:xfrm>
            <a:off x="116725" y="87114"/>
            <a:ext cx="4376769" cy="997903"/>
          </a:xfrm>
          <a:prstGeom prst="rect">
            <a:avLst/>
          </a:prstGeom>
          <a:solidFill>
            <a:schemeClr val="bg1"/>
          </a:solidFill>
        </p:spPr>
      </p:pic>
      <p:sp>
        <p:nvSpPr>
          <p:cNvPr id="10" name="TextBox 9">
            <a:extLst>
              <a:ext uri="{FF2B5EF4-FFF2-40B4-BE49-F238E27FC236}">
                <a16:creationId xmlns:a16="http://schemas.microsoft.com/office/drawing/2014/main" id="{520DFACC-0DF1-81FE-189B-8A006CF21A4C}"/>
              </a:ext>
            </a:extLst>
          </p:cNvPr>
          <p:cNvSpPr txBox="1"/>
          <p:nvPr/>
        </p:nvSpPr>
        <p:spPr>
          <a:xfrm>
            <a:off x="4722065" y="143094"/>
            <a:ext cx="6363634" cy="83099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a:ln>
                  <a:noFill/>
                </a:ln>
                <a:solidFill>
                  <a:prstClr val="white"/>
                </a:solidFill>
                <a:effectLst/>
                <a:uLnTx/>
                <a:uFillTx/>
                <a:latin typeface="Helvetica Neue Light"/>
                <a:ea typeface="+mn-lt"/>
                <a:cs typeface="+mn-lt"/>
              </a:rPr>
              <a:t>Pioneering a Solution for Diseases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a:ln>
                  <a:noFill/>
                </a:ln>
                <a:solidFill>
                  <a:prstClr val="white"/>
                </a:solidFill>
                <a:effectLst/>
                <a:uLnTx/>
                <a:uFillTx/>
                <a:latin typeface="Helvetica Neue Light"/>
                <a:ea typeface="+mn-lt"/>
                <a:cs typeface="+mn-lt"/>
              </a:rPr>
              <a:t>of DNA Packaging Dysfunction</a:t>
            </a:r>
            <a:endParaRPr kumimoji="0" lang="en-US" sz="2400" b="1" i="0" u="none" strike="noStrike" kern="1200" cap="none" spc="0" normalizeH="0" baseline="0" noProof="0">
              <a:ln>
                <a:noFill/>
              </a:ln>
              <a:solidFill>
                <a:prstClr val="white"/>
              </a:solidFill>
              <a:effectLst/>
              <a:uLnTx/>
              <a:uFillTx/>
              <a:latin typeface="Helvetica Neue Light"/>
              <a:ea typeface="+mn-ea"/>
              <a:cs typeface="+mn-cs"/>
            </a:endParaRPr>
          </a:p>
        </p:txBody>
      </p:sp>
      <p:sp>
        <p:nvSpPr>
          <p:cNvPr id="14" name="Google Shape;307;p23">
            <a:extLst>
              <a:ext uri="{FF2B5EF4-FFF2-40B4-BE49-F238E27FC236}">
                <a16:creationId xmlns:a16="http://schemas.microsoft.com/office/drawing/2014/main" id="{18F64987-F4CB-70DE-DE96-849E77EADFEF}"/>
              </a:ext>
            </a:extLst>
          </p:cNvPr>
          <p:cNvSpPr txBox="1"/>
          <p:nvPr/>
        </p:nvSpPr>
        <p:spPr>
          <a:xfrm>
            <a:off x="212678" y="3307359"/>
            <a:ext cx="2561002" cy="1107955"/>
          </a:xfrm>
          <a:prstGeom prst="rect">
            <a:avLst/>
          </a:prstGeom>
          <a:noFill/>
          <a:ln>
            <a:noFill/>
          </a:ln>
        </p:spPr>
        <p:txBody>
          <a:bodyPr spcFirstLastPara="1" wrap="square" lIns="45700" tIns="45700" rIns="45700" bIns="45700" anchor="t" anchorCtr="0">
            <a:spAutoFit/>
          </a:bodyPr>
          <a:lstStyle/>
          <a:p>
            <a:pPr marL="0" marR="0" lvl="0" indent="0" algn="l" defTabSz="914400" rtl="0" eaLnBrk="1" fontAlgn="auto" latinLnBrk="0" hangingPunct="1">
              <a:lnSpc>
                <a:spcPct val="100000"/>
              </a:lnSpc>
              <a:spcBef>
                <a:spcPts val="0"/>
              </a:spcBef>
              <a:spcAft>
                <a:spcPts val="0"/>
              </a:spcAft>
              <a:buClr>
                <a:prstClr val="black"/>
              </a:buClr>
              <a:buSzPts val="1400"/>
              <a:buFont typeface="Arial"/>
              <a:buNone/>
              <a:tabLst/>
              <a:defRPr/>
            </a:pPr>
            <a:r>
              <a:rPr kumimoji="0" lang="en-US" sz="1800" b="1" i="0" u="none" strike="noStrike" kern="1200" cap="none" spc="0" normalizeH="0" baseline="0" noProof="0">
                <a:ln>
                  <a:noFill/>
                </a:ln>
                <a:solidFill>
                  <a:prstClr val="black"/>
                </a:solidFill>
                <a:effectLst/>
                <a:uLnTx/>
                <a:uFillTx/>
                <a:latin typeface="Helvetica Neue Light" panose="02000403000000020004"/>
                <a:ea typeface="Arial"/>
                <a:cs typeface="Arial"/>
                <a:sym typeface="Arial"/>
              </a:rPr>
              <a:t>Geeta Narlikar, PhD</a:t>
            </a:r>
            <a:endParaRPr kumimoji="0" sz="1800" b="1" i="0" u="none" strike="noStrike" kern="1200" cap="none" spc="0" normalizeH="0" baseline="0" noProof="0">
              <a:ln>
                <a:noFill/>
              </a:ln>
              <a:solidFill>
                <a:srgbClr val="000000"/>
              </a:solidFill>
              <a:effectLst/>
              <a:uLnTx/>
              <a:uFillTx/>
              <a:latin typeface="Helvetica Neue Light" panose="02000403000000020004"/>
              <a:ea typeface="Arial"/>
              <a:cs typeface="Arial"/>
              <a:sym typeface="Arial"/>
            </a:endParaRPr>
          </a:p>
          <a:p>
            <a:pPr marL="0" marR="0" lvl="0" indent="0" algn="l" defTabSz="914400" rtl="0" eaLnBrk="1" fontAlgn="auto" latinLnBrk="0" hangingPunct="1">
              <a:lnSpc>
                <a:spcPct val="100000"/>
              </a:lnSpc>
              <a:spcBef>
                <a:spcPts val="0"/>
              </a:spcBef>
              <a:spcAft>
                <a:spcPts val="0"/>
              </a:spcAft>
              <a:buClr>
                <a:prstClr val="black"/>
              </a:buClr>
              <a:buSzPts val="1400"/>
              <a:buFont typeface="Arial"/>
              <a:buNone/>
              <a:tabLst/>
              <a:defRPr/>
            </a:pPr>
            <a:r>
              <a:rPr kumimoji="0" lang="en-US" sz="1600" b="0" i="0" u="none" strike="noStrike" kern="1200" cap="none" spc="0" normalizeH="0" baseline="0" noProof="0">
                <a:ln>
                  <a:noFill/>
                </a:ln>
                <a:solidFill>
                  <a:prstClr val="black"/>
                </a:solidFill>
                <a:effectLst/>
                <a:uLnTx/>
                <a:uFillTx/>
                <a:latin typeface="Helvetica Neue Light" panose="02000403000000020004"/>
                <a:ea typeface="Arial"/>
                <a:cs typeface="Arial"/>
                <a:sym typeface="Arial"/>
              </a:rPr>
              <a:t>Albert Bowers Endowed Chair in Biochemistry,</a:t>
            </a:r>
          </a:p>
          <a:p>
            <a:pPr marL="0" marR="0" lvl="0" indent="0" algn="l" defTabSz="914400" rtl="0" eaLnBrk="1" fontAlgn="auto" latinLnBrk="0" hangingPunct="1">
              <a:lnSpc>
                <a:spcPct val="100000"/>
              </a:lnSpc>
              <a:spcBef>
                <a:spcPts val="0"/>
              </a:spcBef>
              <a:spcAft>
                <a:spcPts val="0"/>
              </a:spcAft>
              <a:buClr>
                <a:prstClr val="black"/>
              </a:buClr>
              <a:buSzPts val="1400"/>
              <a:buFont typeface="Arial"/>
              <a:buNone/>
              <a:tabLst/>
              <a:defRPr/>
            </a:pPr>
            <a:r>
              <a:rPr kumimoji="0" lang="en-US" sz="1600" b="0" i="0" u="none" strike="noStrike" kern="1200" cap="none" spc="0" normalizeH="0" baseline="0" noProof="0">
                <a:ln>
                  <a:noFill/>
                </a:ln>
                <a:solidFill>
                  <a:prstClr val="black"/>
                </a:solidFill>
                <a:effectLst/>
                <a:uLnTx/>
                <a:uFillTx/>
                <a:latin typeface="Helvetica Neue Light" panose="02000403000000020004"/>
                <a:ea typeface="Arial"/>
                <a:cs typeface="Arial"/>
                <a:sym typeface="Arial"/>
              </a:rPr>
              <a:t>UCSF</a:t>
            </a:r>
            <a:endParaRPr kumimoji="0" lang="en-US" sz="1600" b="0" i="0" u="none" strike="noStrike" kern="1200" cap="none" spc="0" normalizeH="0" baseline="0" noProof="0">
              <a:ln>
                <a:noFill/>
              </a:ln>
              <a:solidFill>
                <a:srgbClr val="000000"/>
              </a:solidFill>
              <a:effectLst/>
              <a:uLnTx/>
              <a:uFillTx/>
              <a:latin typeface="Helvetica Neue Light" panose="02000403000000020004"/>
              <a:ea typeface="Arial"/>
              <a:cs typeface="Arial"/>
              <a:sym typeface="Arial"/>
            </a:endParaRPr>
          </a:p>
        </p:txBody>
      </p:sp>
      <p:sp>
        <p:nvSpPr>
          <p:cNvPr id="18" name="Google Shape;309;p23">
            <a:extLst>
              <a:ext uri="{FF2B5EF4-FFF2-40B4-BE49-F238E27FC236}">
                <a16:creationId xmlns:a16="http://schemas.microsoft.com/office/drawing/2014/main" id="{2E6E9741-8D71-2860-A87B-A2A1993672F4}"/>
              </a:ext>
            </a:extLst>
          </p:cNvPr>
          <p:cNvSpPr txBox="1"/>
          <p:nvPr/>
        </p:nvSpPr>
        <p:spPr>
          <a:xfrm>
            <a:off x="3056002" y="3340810"/>
            <a:ext cx="2605012" cy="1138733"/>
          </a:xfrm>
          <a:prstGeom prst="rect">
            <a:avLst/>
          </a:prstGeom>
          <a:noFill/>
          <a:ln>
            <a:noFill/>
          </a:ln>
        </p:spPr>
        <p:txBody>
          <a:bodyPr spcFirstLastPara="1" wrap="square" lIns="45700" tIns="45700" rIns="45700" bIns="45700" anchor="t" anchorCtr="0">
            <a:spAutoFit/>
          </a:bodyPr>
          <a:lstStyle/>
          <a:p>
            <a:pPr marL="0" marR="0" lvl="0" indent="0" algn="l" defTabSz="914400" rtl="0" eaLnBrk="1" fontAlgn="auto" latinLnBrk="0" hangingPunct="1">
              <a:lnSpc>
                <a:spcPct val="100000"/>
              </a:lnSpc>
              <a:spcBef>
                <a:spcPts val="0"/>
              </a:spcBef>
              <a:spcAft>
                <a:spcPts val="0"/>
              </a:spcAft>
              <a:buClr>
                <a:prstClr val="black"/>
              </a:buClr>
              <a:buSzPts val="1400"/>
              <a:buFont typeface="Arial"/>
              <a:buNone/>
              <a:tabLst/>
              <a:defRPr/>
            </a:pPr>
            <a:r>
              <a:rPr kumimoji="0" lang="en-US" sz="1800" b="1" i="0" u="none" strike="noStrike" kern="1200" cap="none" spc="0" normalizeH="0" baseline="0" noProof="0">
                <a:ln>
                  <a:noFill/>
                </a:ln>
                <a:solidFill>
                  <a:prstClr val="black"/>
                </a:solidFill>
                <a:effectLst/>
                <a:uLnTx/>
                <a:uFillTx/>
                <a:latin typeface="Helvetica Neue Light" panose="02000403000000020004"/>
                <a:ea typeface="Arial"/>
                <a:cs typeface="Arial"/>
                <a:sym typeface="Arial"/>
              </a:rPr>
              <a:t>Laura Hsieh, PhD</a:t>
            </a:r>
            <a:endParaRPr kumimoji="0" sz="1800" b="0" i="0" u="none" strike="noStrike" kern="1200" cap="none" spc="0" normalizeH="0" baseline="0" noProof="0">
              <a:ln>
                <a:noFill/>
              </a:ln>
              <a:solidFill>
                <a:srgbClr val="000000"/>
              </a:solidFill>
              <a:effectLst/>
              <a:uLnTx/>
              <a:uFillTx/>
              <a:latin typeface="Helvetica Neue Light" panose="02000403000000020004"/>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800" b="1" i="0" u="none" strike="noStrike" kern="1200" cap="none" spc="0" normalizeH="0" baseline="0" noProof="0">
                <a:ln>
                  <a:noFill/>
                </a:ln>
                <a:solidFill>
                  <a:prstClr val="black"/>
                </a:solidFill>
                <a:effectLst/>
                <a:uLnTx/>
                <a:uFillTx/>
                <a:latin typeface="Helvetica Neue Light" panose="02000403000000020004"/>
                <a:ea typeface="Arial"/>
                <a:cs typeface="Arial"/>
                <a:sym typeface="Arial"/>
              </a:rPr>
              <a:t>CEO,</a:t>
            </a:r>
          </a:p>
          <a:p>
            <a:pPr marL="0" marR="0" lvl="0" indent="0" algn="l" defTabSz="914400" rtl="0" eaLnBrk="1" fontAlgn="auto" latinLnBrk="0" hangingPunct="1">
              <a:lnSpc>
                <a:spcPct val="100000"/>
              </a:lnSpc>
              <a:spcBef>
                <a:spcPts val="0"/>
              </a:spcBef>
              <a:spcAft>
                <a:spcPts val="0"/>
              </a:spcAft>
              <a:buClr>
                <a:prstClr val="black"/>
              </a:buClr>
              <a:buSzPts val="1400"/>
              <a:buFont typeface="Arial"/>
              <a:buNone/>
              <a:tabLst/>
              <a:defRPr/>
            </a:pPr>
            <a:r>
              <a:rPr kumimoji="0" lang="en-US" sz="1600" b="0" i="0" u="none" strike="noStrike" kern="1200" cap="none" spc="0" normalizeH="0" baseline="0" noProof="0">
                <a:ln>
                  <a:noFill/>
                </a:ln>
                <a:solidFill>
                  <a:prstClr val="black"/>
                </a:solidFill>
                <a:effectLst/>
                <a:uLnTx/>
                <a:uFillTx/>
                <a:latin typeface="Helvetica Neue Light" panose="02000403000000020004"/>
                <a:ea typeface="Arial"/>
                <a:cs typeface="Arial"/>
                <a:sym typeface="Arial"/>
              </a:rPr>
              <a:t>American Cancer Society Postdoc Fellow, UCSF</a:t>
            </a:r>
            <a:endParaRPr kumimoji="0" sz="1600" b="0" i="0" u="none" strike="noStrike" kern="1200" cap="none" spc="0" normalizeH="0" baseline="0" noProof="0">
              <a:ln>
                <a:noFill/>
              </a:ln>
              <a:solidFill>
                <a:srgbClr val="000000"/>
              </a:solidFill>
              <a:effectLst/>
              <a:uLnTx/>
              <a:uFillTx/>
              <a:latin typeface="Helvetica Neue Light" panose="02000403000000020004"/>
              <a:ea typeface="Arial"/>
              <a:cs typeface="Arial"/>
              <a:sym typeface="Arial"/>
            </a:endParaRPr>
          </a:p>
        </p:txBody>
      </p:sp>
      <p:sp>
        <p:nvSpPr>
          <p:cNvPr id="21" name="Rectangle 20">
            <a:extLst>
              <a:ext uri="{FF2B5EF4-FFF2-40B4-BE49-F238E27FC236}">
                <a16:creationId xmlns:a16="http://schemas.microsoft.com/office/drawing/2014/main" id="{40B1C234-D948-CB8D-15BD-C9ADE098CBC3}"/>
              </a:ext>
            </a:extLst>
          </p:cNvPr>
          <p:cNvSpPr/>
          <p:nvPr/>
        </p:nvSpPr>
        <p:spPr>
          <a:xfrm>
            <a:off x="5662390" y="1242807"/>
            <a:ext cx="6232919" cy="205076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Helvetica Neue Light"/>
              <a:ea typeface="+mn-ea"/>
              <a:cs typeface="Calibri"/>
            </a:endParaRPr>
          </a:p>
        </p:txBody>
      </p:sp>
      <p:pic>
        <p:nvPicPr>
          <p:cNvPr id="23" name="Google Shape;184;p17">
            <a:extLst>
              <a:ext uri="{FF2B5EF4-FFF2-40B4-BE49-F238E27FC236}">
                <a16:creationId xmlns:a16="http://schemas.microsoft.com/office/drawing/2014/main" id="{755F44D3-A01C-5E53-2623-8AB4D6D60994}"/>
              </a:ext>
            </a:extLst>
          </p:cNvPr>
          <p:cNvPicPr preferRelativeResize="0"/>
          <p:nvPr/>
        </p:nvPicPr>
        <p:blipFill rotWithShape="1">
          <a:blip r:embed="rId7">
            <a:alphaModFix/>
          </a:blip>
          <a:srcRect l="10884" t="10109" r="68039" b="73522"/>
          <a:stretch/>
        </p:blipFill>
        <p:spPr>
          <a:xfrm>
            <a:off x="8182177" y="1449398"/>
            <a:ext cx="901148" cy="739524"/>
          </a:xfrm>
          <a:prstGeom prst="rect">
            <a:avLst/>
          </a:prstGeom>
          <a:noFill/>
          <a:ln>
            <a:noFill/>
          </a:ln>
        </p:spPr>
      </p:pic>
      <p:pic>
        <p:nvPicPr>
          <p:cNvPr id="25" name="Google Shape;189;p17">
            <a:extLst>
              <a:ext uri="{FF2B5EF4-FFF2-40B4-BE49-F238E27FC236}">
                <a16:creationId xmlns:a16="http://schemas.microsoft.com/office/drawing/2014/main" id="{B2ED2931-3602-FF5D-EA25-4EA5AA10BE63}"/>
              </a:ext>
            </a:extLst>
          </p:cNvPr>
          <p:cNvPicPr preferRelativeResize="0"/>
          <p:nvPr/>
        </p:nvPicPr>
        <p:blipFill rotWithShape="1">
          <a:blip r:embed="rId8">
            <a:alphaModFix/>
          </a:blip>
          <a:srcRect l="37441" t="38451" r="41730" b="44455"/>
          <a:stretch/>
        </p:blipFill>
        <p:spPr>
          <a:xfrm>
            <a:off x="8175903" y="2505652"/>
            <a:ext cx="901149" cy="739525"/>
          </a:xfrm>
          <a:prstGeom prst="rect">
            <a:avLst/>
          </a:prstGeom>
          <a:noFill/>
          <a:ln>
            <a:noFill/>
          </a:ln>
        </p:spPr>
      </p:pic>
      <p:pic>
        <p:nvPicPr>
          <p:cNvPr id="27" name="Google Shape;194;p17" descr="A picture containing chart&#10;&#10;Description automatically generated">
            <a:extLst>
              <a:ext uri="{FF2B5EF4-FFF2-40B4-BE49-F238E27FC236}">
                <a16:creationId xmlns:a16="http://schemas.microsoft.com/office/drawing/2014/main" id="{36CEC590-C3A9-39FD-4EEE-D4257232122E}"/>
              </a:ext>
            </a:extLst>
          </p:cNvPr>
          <p:cNvPicPr preferRelativeResize="0"/>
          <p:nvPr/>
        </p:nvPicPr>
        <p:blipFill rotWithShape="1">
          <a:blip r:embed="rId9">
            <a:alphaModFix/>
          </a:blip>
          <a:srcRect/>
          <a:stretch/>
        </p:blipFill>
        <p:spPr>
          <a:xfrm>
            <a:off x="7197557" y="1418417"/>
            <a:ext cx="832808" cy="769168"/>
          </a:xfrm>
          <a:prstGeom prst="rect">
            <a:avLst/>
          </a:prstGeom>
          <a:noFill/>
          <a:ln>
            <a:noFill/>
          </a:ln>
        </p:spPr>
      </p:pic>
      <p:pic>
        <p:nvPicPr>
          <p:cNvPr id="28" name="Google Shape;197;p17" descr="Chart&#10;&#10;Description automatically generated with medium confidence">
            <a:extLst>
              <a:ext uri="{FF2B5EF4-FFF2-40B4-BE49-F238E27FC236}">
                <a16:creationId xmlns:a16="http://schemas.microsoft.com/office/drawing/2014/main" id="{BAC2CC1C-08B1-C6B7-348F-B73B06B022FE}"/>
              </a:ext>
            </a:extLst>
          </p:cNvPr>
          <p:cNvPicPr preferRelativeResize="0"/>
          <p:nvPr/>
        </p:nvPicPr>
        <p:blipFill rotWithShape="1">
          <a:blip r:embed="rId10">
            <a:alphaModFix/>
          </a:blip>
          <a:srcRect/>
          <a:stretch/>
        </p:blipFill>
        <p:spPr>
          <a:xfrm>
            <a:off x="7170492" y="2517977"/>
            <a:ext cx="875766" cy="744751"/>
          </a:xfrm>
          <a:prstGeom prst="rect">
            <a:avLst/>
          </a:prstGeom>
          <a:noFill/>
          <a:ln>
            <a:noFill/>
          </a:ln>
        </p:spPr>
      </p:pic>
      <p:pic>
        <p:nvPicPr>
          <p:cNvPr id="29" name="Google Shape;198;p17">
            <a:extLst>
              <a:ext uri="{FF2B5EF4-FFF2-40B4-BE49-F238E27FC236}">
                <a16:creationId xmlns:a16="http://schemas.microsoft.com/office/drawing/2014/main" id="{694D0FCE-DA0D-1FB9-BB3A-6DAB360B028F}"/>
              </a:ext>
            </a:extLst>
          </p:cNvPr>
          <p:cNvPicPr preferRelativeResize="0"/>
          <p:nvPr/>
        </p:nvPicPr>
        <p:blipFill rotWithShape="1">
          <a:blip r:embed="rId11">
            <a:alphaModFix/>
          </a:blip>
          <a:srcRect t="11002" r="79026" b="71556"/>
          <a:stretch/>
        </p:blipFill>
        <p:spPr>
          <a:xfrm>
            <a:off x="9242354" y="1462650"/>
            <a:ext cx="889272" cy="739525"/>
          </a:xfrm>
          <a:prstGeom prst="rect">
            <a:avLst/>
          </a:prstGeom>
          <a:noFill/>
          <a:ln>
            <a:noFill/>
          </a:ln>
        </p:spPr>
      </p:pic>
      <p:pic>
        <p:nvPicPr>
          <p:cNvPr id="30" name="Google Shape;199;p17">
            <a:extLst>
              <a:ext uri="{FF2B5EF4-FFF2-40B4-BE49-F238E27FC236}">
                <a16:creationId xmlns:a16="http://schemas.microsoft.com/office/drawing/2014/main" id="{A69E519C-BE06-C632-DCD9-6B77A29C0859}"/>
              </a:ext>
            </a:extLst>
          </p:cNvPr>
          <p:cNvPicPr preferRelativeResize="0"/>
          <p:nvPr/>
        </p:nvPicPr>
        <p:blipFill rotWithShape="1">
          <a:blip r:embed="rId12">
            <a:alphaModFix/>
          </a:blip>
          <a:srcRect t="1684" r="78408" b="80742"/>
          <a:stretch/>
        </p:blipFill>
        <p:spPr>
          <a:xfrm>
            <a:off x="9242354" y="2500248"/>
            <a:ext cx="889272" cy="739525"/>
          </a:xfrm>
          <a:prstGeom prst="rect">
            <a:avLst/>
          </a:prstGeom>
          <a:noFill/>
          <a:ln>
            <a:noFill/>
          </a:ln>
        </p:spPr>
      </p:pic>
      <p:sp>
        <p:nvSpPr>
          <p:cNvPr id="31" name="Google Shape;202;p17">
            <a:extLst>
              <a:ext uri="{FF2B5EF4-FFF2-40B4-BE49-F238E27FC236}">
                <a16:creationId xmlns:a16="http://schemas.microsoft.com/office/drawing/2014/main" id="{F59E9DF3-D5AF-FD0A-3952-C672C4973702}"/>
              </a:ext>
            </a:extLst>
          </p:cNvPr>
          <p:cNvSpPr txBox="1"/>
          <p:nvPr/>
        </p:nvSpPr>
        <p:spPr>
          <a:xfrm>
            <a:off x="5309892" y="1423796"/>
            <a:ext cx="2115300" cy="738623"/>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0000"/>
              </a:buClr>
              <a:buSzPts val="1600"/>
              <a:buFont typeface="Arial"/>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Cancer driving </a:t>
            </a:r>
          </a:p>
          <a:p>
            <a:pPr marL="0" marR="0" lvl="0" indent="0" algn="ctr" defTabSz="914400" rtl="0" eaLnBrk="1" fontAlgn="auto" latinLnBrk="0" hangingPunct="1">
              <a:lnSpc>
                <a:spcPct val="100000"/>
              </a:lnSpc>
              <a:spcBef>
                <a:spcPts val="0"/>
              </a:spcBef>
              <a:spcAft>
                <a:spcPts val="0"/>
              </a:spcAft>
              <a:buClr>
                <a:srgbClr val="FF0000"/>
              </a:buClr>
              <a:buSzPts val="1600"/>
              <a:buFont typeface="Arial"/>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DNA packaging </a:t>
            </a:r>
          </a:p>
          <a:p>
            <a:pPr marL="0" marR="0" lvl="0" indent="0" algn="ctr" defTabSz="914400" rtl="0" eaLnBrk="1" fontAlgn="auto" latinLnBrk="0" hangingPunct="1">
              <a:lnSpc>
                <a:spcPct val="100000"/>
              </a:lnSpc>
              <a:spcBef>
                <a:spcPts val="0"/>
              </a:spcBef>
              <a:spcAft>
                <a:spcPts val="0"/>
              </a:spcAft>
              <a:buClr>
                <a:srgbClr val="FF0000"/>
              </a:buClr>
              <a:buSzPts val="1600"/>
              <a:buFont typeface="Arial"/>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state</a:t>
            </a:r>
            <a:endParaRPr kumimoji="0"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2" name="Google Shape;202;p17">
            <a:extLst>
              <a:ext uri="{FF2B5EF4-FFF2-40B4-BE49-F238E27FC236}">
                <a16:creationId xmlns:a16="http://schemas.microsoft.com/office/drawing/2014/main" id="{9954583D-472D-2875-5B11-83EB323B75FF}"/>
              </a:ext>
            </a:extLst>
          </p:cNvPr>
          <p:cNvSpPr txBox="1"/>
          <p:nvPr/>
        </p:nvSpPr>
        <p:spPr>
          <a:xfrm>
            <a:off x="5357472" y="2523458"/>
            <a:ext cx="2115300" cy="738623"/>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0000"/>
              </a:buClr>
              <a:buSzPts val="1600"/>
              <a:buFont typeface="Arial"/>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Healthy </a:t>
            </a:r>
          </a:p>
          <a:p>
            <a:pPr marL="0" marR="0" lvl="0" indent="0" algn="ctr" defTabSz="914400" rtl="0" eaLnBrk="1" fontAlgn="auto" latinLnBrk="0" hangingPunct="1">
              <a:lnSpc>
                <a:spcPct val="100000"/>
              </a:lnSpc>
              <a:spcBef>
                <a:spcPts val="0"/>
              </a:spcBef>
              <a:spcAft>
                <a:spcPts val="0"/>
              </a:spcAft>
              <a:buClr>
                <a:srgbClr val="FF0000"/>
              </a:buClr>
              <a:buSzPts val="1600"/>
              <a:buFont typeface="Arial"/>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DNA packaging </a:t>
            </a:r>
          </a:p>
          <a:p>
            <a:pPr marL="0" marR="0" lvl="0" indent="0" algn="ctr" defTabSz="914400" rtl="0" eaLnBrk="1" fontAlgn="auto" latinLnBrk="0" hangingPunct="1">
              <a:lnSpc>
                <a:spcPct val="100000"/>
              </a:lnSpc>
              <a:spcBef>
                <a:spcPts val="0"/>
              </a:spcBef>
              <a:spcAft>
                <a:spcPts val="0"/>
              </a:spcAft>
              <a:buClr>
                <a:srgbClr val="FF0000"/>
              </a:buClr>
              <a:buSzPts val="1600"/>
              <a:buFont typeface="Arial"/>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state</a:t>
            </a:r>
            <a:endParaRPr kumimoji="0"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4" name="Google Shape;202;p17">
            <a:extLst>
              <a:ext uri="{FF2B5EF4-FFF2-40B4-BE49-F238E27FC236}">
                <a16:creationId xmlns:a16="http://schemas.microsoft.com/office/drawing/2014/main" id="{287AFD2C-0BA5-56A6-3995-F2CDEC8D04C3}"/>
              </a:ext>
            </a:extLst>
          </p:cNvPr>
          <p:cNvSpPr txBox="1"/>
          <p:nvPr/>
        </p:nvSpPr>
        <p:spPr>
          <a:xfrm>
            <a:off x="8626477" y="1204890"/>
            <a:ext cx="2115300" cy="30773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0000"/>
              </a:buClr>
              <a:buSzPts val="1600"/>
              <a:buFont typeface="Arial"/>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SM 1</a:t>
            </a:r>
            <a:endParaRPr kumimoji="0"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5" name="Google Shape;202;p17">
            <a:extLst>
              <a:ext uri="{FF2B5EF4-FFF2-40B4-BE49-F238E27FC236}">
                <a16:creationId xmlns:a16="http://schemas.microsoft.com/office/drawing/2014/main" id="{F6EF5CD3-29A7-15CE-38CE-FB5AA193F206}"/>
              </a:ext>
            </a:extLst>
          </p:cNvPr>
          <p:cNvSpPr txBox="1"/>
          <p:nvPr/>
        </p:nvSpPr>
        <p:spPr>
          <a:xfrm>
            <a:off x="8626477" y="2248356"/>
            <a:ext cx="2115300" cy="30773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0000"/>
              </a:buClr>
              <a:buSzPts val="1600"/>
              <a:buFont typeface="Arial"/>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SM 1</a:t>
            </a:r>
            <a:endParaRPr kumimoji="0"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6" name="Google Shape;202;p17">
            <a:extLst>
              <a:ext uri="{FF2B5EF4-FFF2-40B4-BE49-F238E27FC236}">
                <a16:creationId xmlns:a16="http://schemas.microsoft.com/office/drawing/2014/main" id="{E4EE35B1-FE0D-CC16-A452-6567BD0B495C}"/>
              </a:ext>
            </a:extLst>
          </p:cNvPr>
          <p:cNvSpPr txBox="1"/>
          <p:nvPr/>
        </p:nvSpPr>
        <p:spPr>
          <a:xfrm>
            <a:off x="10388507" y="1509086"/>
            <a:ext cx="1713694" cy="738623"/>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0000"/>
              </a:buClr>
              <a:buSzPts val="1600"/>
              <a:buFont typeface="Arial"/>
              <a:buNone/>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Small molecule dissolves </a:t>
            </a:r>
          </a:p>
          <a:p>
            <a:pPr marL="0" marR="0" lvl="0" indent="0" algn="ctr" defTabSz="914400" rtl="0" eaLnBrk="1" fontAlgn="auto" latinLnBrk="0" hangingPunct="1">
              <a:lnSpc>
                <a:spcPct val="100000"/>
              </a:lnSpc>
              <a:spcBef>
                <a:spcPts val="0"/>
              </a:spcBef>
              <a:spcAft>
                <a:spcPts val="0"/>
              </a:spcAft>
              <a:buClr>
                <a:srgbClr val="FF0000"/>
              </a:buClr>
              <a:buSzPts val="1600"/>
              <a:buFont typeface="Arial"/>
              <a:buNone/>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disease state</a:t>
            </a:r>
          </a:p>
        </p:txBody>
      </p:sp>
      <p:sp>
        <p:nvSpPr>
          <p:cNvPr id="37" name="Google Shape;202;p17">
            <a:extLst>
              <a:ext uri="{FF2B5EF4-FFF2-40B4-BE49-F238E27FC236}">
                <a16:creationId xmlns:a16="http://schemas.microsoft.com/office/drawing/2014/main" id="{509169FF-87C1-A62C-C584-A0EC5289339F}"/>
              </a:ext>
            </a:extLst>
          </p:cNvPr>
          <p:cNvSpPr txBox="1"/>
          <p:nvPr/>
        </p:nvSpPr>
        <p:spPr>
          <a:xfrm>
            <a:off x="10389714" y="2528621"/>
            <a:ext cx="1713694" cy="738623"/>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0000"/>
              </a:buClr>
              <a:buSzPts val="1600"/>
              <a:buFont typeface="Arial"/>
              <a:buNone/>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Small molecule does not affect</a:t>
            </a:r>
          </a:p>
          <a:p>
            <a:pPr marL="0" marR="0" lvl="0" indent="0" algn="ctr" defTabSz="914400" rtl="0" eaLnBrk="1" fontAlgn="auto" latinLnBrk="0" hangingPunct="1">
              <a:lnSpc>
                <a:spcPct val="100000"/>
              </a:lnSpc>
              <a:spcBef>
                <a:spcPts val="0"/>
              </a:spcBef>
              <a:spcAft>
                <a:spcPts val="0"/>
              </a:spcAft>
              <a:buClr>
                <a:srgbClr val="FF0000"/>
              </a:buClr>
              <a:buSzPts val="1600"/>
              <a:buFont typeface="Arial"/>
              <a:buNone/>
              <a:tabLst/>
              <a:defRPr/>
            </a:pPr>
            <a:r>
              <a:rPr kumimoji="0" 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Healthy state</a:t>
            </a:r>
          </a:p>
        </p:txBody>
      </p:sp>
      <p:sp>
        <p:nvSpPr>
          <p:cNvPr id="38" name="Google Shape;202;p17">
            <a:extLst>
              <a:ext uri="{FF2B5EF4-FFF2-40B4-BE49-F238E27FC236}">
                <a16:creationId xmlns:a16="http://schemas.microsoft.com/office/drawing/2014/main" id="{3901EF8F-2F9B-4F88-0476-E82DC60E06C1}"/>
              </a:ext>
            </a:extLst>
          </p:cNvPr>
          <p:cNvSpPr txBox="1"/>
          <p:nvPr/>
        </p:nvSpPr>
        <p:spPr>
          <a:xfrm>
            <a:off x="10143170" y="1213400"/>
            <a:ext cx="2115300" cy="30773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0000"/>
              </a:buClr>
              <a:buSzPts val="1600"/>
              <a:buFont typeface="Arial"/>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Specificity</a:t>
            </a:r>
            <a:endParaRPr kumimoji="0"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9" name="Right Arrow 38">
            <a:extLst>
              <a:ext uri="{FF2B5EF4-FFF2-40B4-BE49-F238E27FC236}">
                <a16:creationId xmlns:a16="http://schemas.microsoft.com/office/drawing/2014/main" id="{0BDB4496-7163-2C14-C18F-1091B28DA210}"/>
              </a:ext>
            </a:extLst>
          </p:cNvPr>
          <p:cNvSpPr/>
          <p:nvPr/>
        </p:nvSpPr>
        <p:spPr>
          <a:xfrm>
            <a:off x="10142212" y="1761532"/>
            <a:ext cx="410817" cy="369312"/>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0" name="Right Arrow 39">
            <a:extLst>
              <a:ext uri="{FF2B5EF4-FFF2-40B4-BE49-F238E27FC236}">
                <a16:creationId xmlns:a16="http://schemas.microsoft.com/office/drawing/2014/main" id="{24DDA9B3-6A50-1F60-BA22-BFEB67566D90}"/>
              </a:ext>
            </a:extLst>
          </p:cNvPr>
          <p:cNvSpPr/>
          <p:nvPr/>
        </p:nvSpPr>
        <p:spPr>
          <a:xfrm>
            <a:off x="10196002" y="2705696"/>
            <a:ext cx="410817" cy="369312"/>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10" descr="A qr code on a white background&#10;&#10;Description automatically generated">
            <a:extLst>
              <a:ext uri="{FF2B5EF4-FFF2-40B4-BE49-F238E27FC236}">
                <a16:creationId xmlns:a16="http://schemas.microsoft.com/office/drawing/2014/main" id="{4CB38DC6-A652-BDFB-E270-5904201C552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289339" y="5985345"/>
            <a:ext cx="872654" cy="872654"/>
          </a:xfrm>
          <a:prstGeom prst="rect">
            <a:avLst/>
          </a:prstGeom>
        </p:spPr>
      </p:pic>
      <p:sp>
        <p:nvSpPr>
          <p:cNvPr id="22" name="TextBox 21">
            <a:extLst>
              <a:ext uri="{FF2B5EF4-FFF2-40B4-BE49-F238E27FC236}">
                <a16:creationId xmlns:a16="http://schemas.microsoft.com/office/drawing/2014/main" id="{8D379352-EA59-BE73-4D29-3536732DA3A4}"/>
              </a:ext>
            </a:extLst>
          </p:cNvPr>
          <p:cNvSpPr txBox="1"/>
          <p:nvPr/>
        </p:nvSpPr>
        <p:spPr>
          <a:xfrm>
            <a:off x="11103554" y="547710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sp>
        <p:nvSpPr>
          <p:cNvPr id="8" name="TextBox 7">
            <a:extLst>
              <a:ext uri="{FF2B5EF4-FFF2-40B4-BE49-F238E27FC236}">
                <a16:creationId xmlns:a16="http://schemas.microsoft.com/office/drawing/2014/main" id="{798B30BD-88F7-AE98-334D-E3E9E0DE5EBB}"/>
              </a:ext>
            </a:extLst>
          </p:cNvPr>
          <p:cNvSpPr txBox="1"/>
          <p:nvPr/>
        </p:nvSpPr>
        <p:spPr>
          <a:xfrm>
            <a:off x="1706236" y="1192896"/>
            <a:ext cx="227248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UCSF Co-founders</a:t>
            </a:r>
          </a:p>
        </p:txBody>
      </p:sp>
    </p:spTree>
    <p:extLst>
      <p:ext uri="{BB962C8B-B14F-4D97-AF65-F5344CB8AC3E}">
        <p14:creationId xmlns:p14="http://schemas.microsoft.com/office/powerpoint/2010/main" val="695051657"/>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89;p1">
            <a:extLst>
              <a:ext uri="{FF2B5EF4-FFF2-40B4-BE49-F238E27FC236}">
                <a16:creationId xmlns:a16="http://schemas.microsoft.com/office/drawing/2014/main" id="{E9517854-25C9-3982-BF9D-95780CCB9FA3}"/>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 name="TextBox 1">
            <a:extLst>
              <a:ext uri="{FF2B5EF4-FFF2-40B4-BE49-F238E27FC236}">
                <a16:creationId xmlns:a16="http://schemas.microsoft.com/office/drawing/2014/main" id="{4ACF0A37-7AC7-A705-284F-81A9008DC46B}"/>
              </a:ext>
            </a:extLst>
          </p:cNvPr>
          <p:cNvSpPr txBox="1"/>
          <p:nvPr/>
        </p:nvSpPr>
        <p:spPr>
          <a:xfrm>
            <a:off x="6028841" y="1859797"/>
            <a:ext cx="184731" cy="369332"/>
          </a:xfrm>
          <a:prstGeom prst="rect">
            <a:avLst/>
          </a:prstGeom>
          <a:noFill/>
        </p:spPr>
        <p:txBody>
          <a:bodyPr wrap="square" rtlCol="0">
            <a:spAutoFit/>
          </a:bodyPr>
          <a:lstStyle/>
          <a:p>
            <a:endParaRPr lang="en-US"/>
          </a:p>
        </p:txBody>
      </p:sp>
      <p:sp>
        <p:nvSpPr>
          <p:cNvPr id="9" name="TextBox 8">
            <a:extLst>
              <a:ext uri="{FF2B5EF4-FFF2-40B4-BE49-F238E27FC236}">
                <a16:creationId xmlns:a16="http://schemas.microsoft.com/office/drawing/2014/main" id="{180AFD5A-0C71-A6D0-FA0F-08F24A4D4711}"/>
              </a:ext>
            </a:extLst>
          </p:cNvPr>
          <p:cNvSpPr txBox="1"/>
          <p:nvPr/>
        </p:nvSpPr>
        <p:spPr>
          <a:xfrm>
            <a:off x="5986443" y="1311413"/>
            <a:ext cx="6078179" cy="5370701"/>
          </a:xfrm>
          <a:prstGeom prst="rect">
            <a:avLst/>
          </a:prstGeom>
          <a:noFill/>
        </p:spPr>
        <p:txBody>
          <a:bodyPr wrap="square" rtlCol="0">
            <a:spAutoFit/>
          </a:bodyPr>
          <a:lstStyle/>
          <a:p>
            <a:r>
              <a:rPr lang="en-US" sz="1600" b="1" dirty="0">
                <a:latin typeface="Helvetica Neue Light" panose="02000403000000020004"/>
              </a:rPr>
              <a:t>DISEASE/INDICATION: </a:t>
            </a:r>
            <a:r>
              <a:rPr lang="en-US" sz="1600" dirty="0">
                <a:latin typeface="Helvetica Neue Light" panose="02000403000000020004"/>
              </a:rPr>
              <a:t>Pancreatic ductal adenocarcinoma, breast cancer, and a variety of other cancer types. </a:t>
            </a:r>
          </a:p>
          <a:p>
            <a:endParaRPr lang="en-US" sz="1200" b="1" dirty="0">
              <a:latin typeface="Helvetica Neue Light" panose="02000403000000020004"/>
            </a:endParaRPr>
          </a:p>
          <a:p>
            <a:r>
              <a:rPr lang="en-US" sz="1600" b="1" dirty="0">
                <a:latin typeface="Helvetica Neue Light" panose="02000403000000020004"/>
              </a:rPr>
              <a:t>UNMET NEED: </a:t>
            </a:r>
            <a:r>
              <a:rPr lang="en-US" sz="1600" dirty="0">
                <a:latin typeface="Helvetica Neue Light" panose="02000403000000020004"/>
              </a:rPr>
              <a:t>The current cancer metabolism drug candidates, targeting glucose and fat metabolism, failed to display efficacy in suppressing tumor growth in clinical trials. </a:t>
            </a:r>
          </a:p>
          <a:p>
            <a:endParaRPr lang="en-US" sz="1200" dirty="0">
              <a:latin typeface="Helvetica Neue Light" panose="02000403000000020004"/>
            </a:endParaRPr>
          </a:p>
          <a:p>
            <a:r>
              <a:rPr lang="en-US" sz="1600" b="1" dirty="0">
                <a:latin typeface="Helvetica Neue Light" panose="02000403000000020004"/>
              </a:rPr>
              <a:t>PRODUCT: </a:t>
            </a:r>
            <a:r>
              <a:rPr lang="en-US" sz="1600" dirty="0">
                <a:latin typeface="Helvetica Neue Light" panose="02000403000000020004"/>
              </a:rPr>
              <a:t>First-in-class adipocyte-derived therapies targeting cancer metabolism, engineered adipocyte payloads through ex vivo “browning” of white adipose tissue (WAT) and transplantation to suppress tumor progression. </a:t>
            </a:r>
          </a:p>
          <a:p>
            <a:endParaRPr lang="en-US" sz="1200" b="1" dirty="0">
              <a:latin typeface="Helvetica Neue Light" panose="02000403000000020004"/>
            </a:endParaRPr>
          </a:p>
          <a:p>
            <a:r>
              <a:rPr lang="en-US" sz="1600" b="1" dirty="0">
                <a:latin typeface="Helvetica Neue Light" panose="02000403000000020004"/>
              </a:rPr>
              <a:t>COMPETITIVE ADVANTAGE:</a:t>
            </a:r>
          </a:p>
          <a:p>
            <a:pPr marL="285750" indent="-285750">
              <a:spcAft>
                <a:spcPts val="600"/>
              </a:spcAft>
              <a:buFont typeface="Arial" panose="020B0604020202020204" pitchFamily="34" charset="0"/>
              <a:buChar char="•"/>
            </a:pPr>
            <a:r>
              <a:rPr lang="en-US" sz="1600" dirty="0">
                <a:latin typeface="Helvetica Neue Light" panose="02000403000000020004"/>
              </a:rPr>
              <a:t>Adipocytes have a lower immune response, allowing more straightforward development of “off-the-shelf” adipocytes.  </a:t>
            </a:r>
          </a:p>
          <a:p>
            <a:pPr marL="285750" indent="-285750">
              <a:spcAft>
                <a:spcPts val="600"/>
              </a:spcAft>
              <a:buFont typeface="Arial" panose="020B0604020202020204" pitchFamily="34" charset="0"/>
              <a:buChar char="•"/>
            </a:pPr>
            <a:r>
              <a:rPr lang="en-US" sz="1600" dirty="0">
                <a:latin typeface="Helvetica Neue Light" panose="02000403000000020004"/>
              </a:rPr>
              <a:t>Can be customized for different cancer-associated metabolic programs, but it can also be used in obesity, metabolic disease, diabetes, and aging-related symptoms. </a:t>
            </a:r>
          </a:p>
          <a:p>
            <a:pPr>
              <a:spcAft>
                <a:spcPts val="600"/>
              </a:spcAft>
            </a:pPr>
            <a:endParaRPr lang="en-US" sz="400" dirty="0">
              <a:latin typeface="Helvetica Neue Light" panose="02000403000000020004"/>
            </a:endParaRPr>
          </a:p>
          <a:p>
            <a:pPr>
              <a:spcAft>
                <a:spcPts val="600"/>
              </a:spcAft>
            </a:pPr>
            <a:r>
              <a:rPr lang="en-US" sz="1600" b="1" dirty="0">
                <a:latin typeface="Helvetica Neue Light" panose="02000403000000020004"/>
              </a:rPr>
              <a:t>DATA:</a:t>
            </a:r>
            <a:r>
              <a:rPr lang="en-US" sz="1600" dirty="0">
                <a:latin typeface="Helvetica Neue Light" panose="02000403000000020004"/>
              </a:rPr>
              <a:t>  </a:t>
            </a:r>
            <a:r>
              <a:rPr lang="en-US" sz="1600" i="1" dirty="0">
                <a:latin typeface="Helvetica Neue Light" panose="02000403000000020004"/>
              </a:rPr>
              <a:t>in vivo </a:t>
            </a:r>
            <a:r>
              <a:rPr lang="en-US" sz="1600" dirty="0">
                <a:latin typeface="Helvetica Neue Light" panose="02000403000000020004"/>
              </a:rPr>
              <a:t>POC: Engineered adipocytes suppress tumor growth in multiple cancer models (xenograft, mouse genetic models, patient-derived).  </a:t>
            </a:r>
          </a:p>
        </p:txBody>
      </p:sp>
      <p:pic>
        <p:nvPicPr>
          <p:cNvPr id="16" name="Picture 15" descr="A white letters on a black background&#10;&#10;Description automatically generated">
            <a:extLst>
              <a:ext uri="{FF2B5EF4-FFF2-40B4-BE49-F238E27FC236}">
                <a16:creationId xmlns:a16="http://schemas.microsoft.com/office/drawing/2014/main" id="{B271BB82-6C95-41AC-8D9C-98A10E4CC83B}"/>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17" name="Straight Arrow Connector 16">
            <a:extLst>
              <a:ext uri="{FF2B5EF4-FFF2-40B4-BE49-F238E27FC236}">
                <a16:creationId xmlns:a16="http://schemas.microsoft.com/office/drawing/2014/main" id="{0C2DC827-3B44-4C66-80B1-183A0232EBC5}"/>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147A253-20F3-4EE0-A344-0E72CE2F87DB}"/>
              </a:ext>
            </a:extLst>
          </p:cNvPr>
          <p:cNvSpPr txBox="1"/>
          <p:nvPr/>
        </p:nvSpPr>
        <p:spPr>
          <a:xfrm>
            <a:off x="2577590" y="1416595"/>
            <a:ext cx="2682734" cy="8463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2700" marR="5080">
              <a:lnSpc>
                <a:spcPct val="100000"/>
              </a:lnSpc>
              <a:spcBef>
                <a:spcPts val="600"/>
              </a:spcBef>
            </a:pPr>
            <a:r>
              <a:rPr lang="en-US" sz="1600" spc="-20" dirty="0">
                <a:latin typeface="Helvetica Neue Light" panose="02000403000000020004"/>
                <a:cs typeface="Calibri"/>
              </a:rPr>
              <a:t> </a:t>
            </a:r>
            <a:r>
              <a:rPr lang="en-US" sz="1600" b="1" spc="-20" dirty="0">
                <a:latin typeface="Helvetica Neue Light" panose="02000403000000020004"/>
                <a:cs typeface="Calibri"/>
              </a:rPr>
              <a:t>Nadav </a:t>
            </a:r>
            <a:r>
              <a:rPr lang="en-US" sz="1600" b="1" spc="-20" dirty="0" err="1">
                <a:latin typeface="Helvetica Neue Light" panose="02000403000000020004"/>
                <a:cs typeface="Calibri"/>
              </a:rPr>
              <a:t>Ahituv</a:t>
            </a:r>
            <a:r>
              <a:rPr lang="en-US" sz="1600" b="1" spc="-20" dirty="0">
                <a:latin typeface="Helvetica Neue Light" panose="02000403000000020004"/>
                <a:cs typeface="Calibri"/>
              </a:rPr>
              <a:t>, PhD</a:t>
            </a:r>
          </a:p>
          <a:p>
            <a:pPr marL="12700" marR="5080">
              <a:lnSpc>
                <a:spcPct val="100000"/>
              </a:lnSpc>
              <a:spcBef>
                <a:spcPts val="600"/>
              </a:spcBef>
            </a:pPr>
            <a:r>
              <a:rPr lang="en-US" sz="1400" spc="-20" dirty="0">
                <a:latin typeface="Helvetica Neue Light" panose="02000403000000020004"/>
                <a:cs typeface="Calibri"/>
              </a:rPr>
              <a:t>Professor, </a:t>
            </a:r>
            <a:r>
              <a:rPr lang="en-US" sz="1400" spc="-10" dirty="0">
                <a:latin typeface="Helvetica Neue Light" panose="02000403000000020004"/>
                <a:cs typeface="Calibri"/>
              </a:rPr>
              <a:t>Bioengineering</a:t>
            </a:r>
            <a:r>
              <a:rPr lang="en-US" sz="1400" dirty="0">
                <a:latin typeface="Helvetica Neue Light" panose="02000403000000020004"/>
                <a:cs typeface="Calibri"/>
              </a:rPr>
              <a:t> </a:t>
            </a:r>
          </a:p>
          <a:p>
            <a:pPr marR="5080">
              <a:lnSpc>
                <a:spcPct val="100000"/>
              </a:lnSpc>
            </a:pPr>
            <a:r>
              <a:rPr lang="en-US" sz="1400" dirty="0">
                <a:latin typeface="Helvetica Neue Light" panose="02000403000000020004"/>
                <a:cs typeface="Calibri"/>
              </a:rPr>
              <a:t>&amp;</a:t>
            </a:r>
            <a:r>
              <a:rPr lang="en-US" sz="1400" spc="40" dirty="0">
                <a:latin typeface="Helvetica Neue Light" panose="02000403000000020004"/>
                <a:cs typeface="Calibri"/>
              </a:rPr>
              <a:t> </a:t>
            </a:r>
            <a:r>
              <a:rPr lang="en-US" sz="1400" spc="-10" dirty="0">
                <a:latin typeface="Helvetica Neue Light" panose="02000403000000020004"/>
                <a:cs typeface="Calibri"/>
              </a:rPr>
              <a:t>Therapeutic</a:t>
            </a:r>
            <a:r>
              <a:rPr lang="en-US" sz="1400" spc="15" dirty="0">
                <a:latin typeface="Helvetica Neue Light" panose="02000403000000020004"/>
                <a:cs typeface="Calibri"/>
              </a:rPr>
              <a:t> </a:t>
            </a:r>
            <a:r>
              <a:rPr lang="en-US" sz="1400" spc="-10" dirty="0">
                <a:latin typeface="Helvetica Neue Light" panose="02000403000000020004"/>
                <a:cs typeface="Calibri"/>
              </a:rPr>
              <a:t>Sciences</a:t>
            </a:r>
            <a:endParaRPr lang="en-US" sz="1400" dirty="0">
              <a:latin typeface="Helvetica Neue Light" panose="02000403000000020004"/>
              <a:cs typeface="Calibri"/>
            </a:endParaRPr>
          </a:p>
        </p:txBody>
      </p:sp>
      <p:grpSp>
        <p:nvGrpSpPr>
          <p:cNvPr id="46" name="Group 45">
            <a:extLst>
              <a:ext uri="{FF2B5EF4-FFF2-40B4-BE49-F238E27FC236}">
                <a16:creationId xmlns:a16="http://schemas.microsoft.com/office/drawing/2014/main" id="{9A5A7156-21E1-4C5C-CE83-1BCAD793B863}"/>
              </a:ext>
            </a:extLst>
          </p:cNvPr>
          <p:cNvGrpSpPr/>
          <p:nvPr/>
        </p:nvGrpSpPr>
        <p:grpSpPr>
          <a:xfrm>
            <a:off x="416025" y="2733556"/>
            <a:ext cx="4505712" cy="842638"/>
            <a:chOff x="424307" y="2913033"/>
            <a:chExt cx="4505712" cy="842638"/>
          </a:xfrm>
        </p:grpSpPr>
        <p:pic>
          <p:nvPicPr>
            <p:cNvPr id="4" name="Picture 3" descr="A close-up of a diagram&#10;&#10;Description automatically generated">
              <a:extLst>
                <a:ext uri="{FF2B5EF4-FFF2-40B4-BE49-F238E27FC236}">
                  <a16:creationId xmlns:a16="http://schemas.microsoft.com/office/drawing/2014/main" id="{37DAF5C2-8698-400C-0A54-C43AC9CD1ED3}"/>
                </a:ext>
              </a:extLst>
            </p:cNvPr>
            <p:cNvPicPr>
              <a:picLocks noChangeAspect="1"/>
            </p:cNvPicPr>
            <p:nvPr/>
          </p:nvPicPr>
          <p:blipFill rotWithShape="1">
            <a:blip r:embed="rId4"/>
            <a:srcRect t="1925" r="58134" b="79880"/>
            <a:stretch/>
          </p:blipFill>
          <p:spPr>
            <a:xfrm>
              <a:off x="424307" y="2931191"/>
              <a:ext cx="1524006" cy="737904"/>
            </a:xfrm>
            <a:prstGeom prst="rect">
              <a:avLst/>
            </a:prstGeom>
          </p:spPr>
        </p:pic>
        <p:grpSp>
          <p:nvGrpSpPr>
            <p:cNvPr id="27" name="Group 26">
              <a:extLst>
                <a:ext uri="{FF2B5EF4-FFF2-40B4-BE49-F238E27FC236}">
                  <a16:creationId xmlns:a16="http://schemas.microsoft.com/office/drawing/2014/main" id="{A49C1655-7DC4-8236-2F58-0DF2C64E8EED}"/>
                </a:ext>
              </a:extLst>
            </p:cNvPr>
            <p:cNvGrpSpPr/>
            <p:nvPr/>
          </p:nvGrpSpPr>
          <p:grpSpPr>
            <a:xfrm>
              <a:off x="2081002" y="3143360"/>
              <a:ext cx="788960" cy="409680"/>
              <a:chOff x="2006787" y="3022787"/>
              <a:chExt cx="788960" cy="409680"/>
            </a:xfrm>
          </p:grpSpPr>
          <p:pic>
            <p:nvPicPr>
              <p:cNvPr id="5" name="Picture 4">
                <a:extLst>
                  <a:ext uri="{FF2B5EF4-FFF2-40B4-BE49-F238E27FC236}">
                    <a16:creationId xmlns:a16="http://schemas.microsoft.com/office/drawing/2014/main" id="{AF45E55D-53C3-1E4D-2D0E-7280C0AA03C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974" t="23599" r="33162" b="63380"/>
              <a:stretch/>
            </p:blipFill>
            <p:spPr>
              <a:xfrm>
                <a:off x="2006787" y="3022787"/>
                <a:ext cx="431611" cy="406213"/>
              </a:xfrm>
              <a:prstGeom prst="rect">
                <a:avLst/>
              </a:prstGeom>
            </p:spPr>
          </p:pic>
          <p:pic>
            <p:nvPicPr>
              <p:cNvPr id="7" name="Picture 6">
                <a:extLst>
                  <a:ext uri="{FF2B5EF4-FFF2-40B4-BE49-F238E27FC236}">
                    <a16:creationId xmlns:a16="http://schemas.microsoft.com/office/drawing/2014/main" id="{667B1890-DEBD-30FF-ED00-FCC66FCC4DF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5515" t="23308" r="-306" b="63671"/>
              <a:stretch/>
            </p:blipFill>
            <p:spPr>
              <a:xfrm>
                <a:off x="2438398" y="3026254"/>
                <a:ext cx="357349" cy="406213"/>
              </a:xfrm>
              <a:prstGeom prst="rect">
                <a:avLst/>
              </a:prstGeom>
            </p:spPr>
          </p:pic>
        </p:grpSp>
        <p:pic>
          <p:nvPicPr>
            <p:cNvPr id="8" name="Picture 7" descr="A close-up of a diagram&#10;&#10;Description automatically generated">
              <a:extLst>
                <a:ext uri="{FF2B5EF4-FFF2-40B4-BE49-F238E27FC236}">
                  <a16:creationId xmlns:a16="http://schemas.microsoft.com/office/drawing/2014/main" id="{12B50F7A-065B-9018-137A-AEBFA017B1D2}"/>
                </a:ext>
              </a:extLst>
            </p:cNvPr>
            <p:cNvPicPr>
              <a:picLocks noChangeAspect="1"/>
            </p:cNvPicPr>
            <p:nvPr/>
          </p:nvPicPr>
          <p:blipFill rotWithShape="1">
            <a:blip r:embed="rId4"/>
            <a:srcRect l="43369" t="8851" r="40981" b="74642"/>
            <a:stretch/>
          </p:blipFill>
          <p:spPr>
            <a:xfrm>
              <a:off x="4212969" y="2913033"/>
              <a:ext cx="717050" cy="842638"/>
            </a:xfrm>
            <a:prstGeom prst="rect">
              <a:avLst/>
            </a:prstGeom>
          </p:spPr>
        </p:pic>
        <p:pic>
          <p:nvPicPr>
            <p:cNvPr id="18" name="Picture 17">
              <a:extLst>
                <a:ext uri="{FF2B5EF4-FFF2-40B4-BE49-F238E27FC236}">
                  <a16:creationId xmlns:a16="http://schemas.microsoft.com/office/drawing/2014/main" id="{AC9D5523-6FB7-BB61-9622-B7B215877D9E}"/>
                </a:ext>
              </a:extLst>
            </p:cNvPr>
            <p:cNvPicPr>
              <a:picLocks noChangeAspect="1"/>
            </p:cNvPicPr>
            <p:nvPr/>
          </p:nvPicPr>
          <p:blipFill>
            <a:blip r:embed="rId6"/>
            <a:stretch>
              <a:fillRect/>
            </a:stretch>
          </p:blipFill>
          <p:spPr>
            <a:xfrm>
              <a:off x="3121868" y="3038376"/>
              <a:ext cx="807091" cy="544175"/>
            </a:xfrm>
            <a:prstGeom prst="rect">
              <a:avLst/>
            </a:prstGeom>
          </p:spPr>
        </p:pic>
      </p:grpSp>
      <p:sp>
        <p:nvSpPr>
          <p:cNvPr id="25" name="TextBox 24">
            <a:extLst>
              <a:ext uri="{FF2B5EF4-FFF2-40B4-BE49-F238E27FC236}">
                <a16:creationId xmlns:a16="http://schemas.microsoft.com/office/drawing/2014/main" id="{6F4A0A9A-26FD-B829-6D08-810BD3CEB06A}"/>
              </a:ext>
            </a:extLst>
          </p:cNvPr>
          <p:cNvSpPr txBox="1"/>
          <p:nvPr/>
        </p:nvSpPr>
        <p:spPr>
          <a:xfrm>
            <a:off x="344970" y="2521341"/>
            <a:ext cx="5128035" cy="276999"/>
          </a:xfrm>
          <a:prstGeom prst="rect">
            <a:avLst/>
          </a:prstGeom>
          <a:noFill/>
        </p:spPr>
        <p:txBody>
          <a:bodyPr wrap="square">
            <a:spAutoFit/>
          </a:bodyPr>
          <a:lstStyle>
            <a:defPPr>
              <a:defRPr lang="en-US"/>
            </a:defPPr>
            <a:lvl1pPr>
              <a:defRPr sz="1000">
                <a:latin typeface="Helvetica" pitchFamily="2" charset="0"/>
              </a:defRPr>
            </a:lvl1pPr>
          </a:lstStyle>
          <a:p>
            <a:r>
              <a:rPr lang="en-US" sz="1200" dirty="0">
                <a:latin typeface="Helvetica Neue Light" panose="02000403000000020004"/>
              </a:rPr>
              <a:t>AMT therapy can be administered in an inducible manner</a:t>
            </a:r>
          </a:p>
        </p:txBody>
      </p:sp>
      <p:grpSp>
        <p:nvGrpSpPr>
          <p:cNvPr id="47" name="Group 46">
            <a:extLst>
              <a:ext uri="{FF2B5EF4-FFF2-40B4-BE49-F238E27FC236}">
                <a16:creationId xmlns:a16="http://schemas.microsoft.com/office/drawing/2014/main" id="{AC73D161-EF54-83C0-E865-5B7169014443}"/>
              </a:ext>
            </a:extLst>
          </p:cNvPr>
          <p:cNvGrpSpPr/>
          <p:nvPr/>
        </p:nvGrpSpPr>
        <p:grpSpPr>
          <a:xfrm>
            <a:off x="395330" y="4138040"/>
            <a:ext cx="5003218" cy="508992"/>
            <a:chOff x="283994" y="4113304"/>
            <a:chExt cx="5003218" cy="508992"/>
          </a:xfrm>
        </p:grpSpPr>
        <p:grpSp>
          <p:nvGrpSpPr>
            <p:cNvPr id="30" name="Group 29">
              <a:extLst>
                <a:ext uri="{FF2B5EF4-FFF2-40B4-BE49-F238E27FC236}">
                  <a16:creationId xmlns:a16="http://schemas.microsoft.com/office/drawing/2014/main" id="{95B39108-908F-6FE0-680A-E6845215C0E0}"/>
                </a:ext>
              </a:extLst>
            </p:cNvPr>
            <p:cNvGrpSpPr/>
            <p:nvPr/>
          </p:nvGrpSpPr>
          <p:grpSpPr>
            <a:xfrm>
              <a:off x="1647899" y="4113304"/>
              <a:ext cx="3639313" cy="508992"/>
              <a:chOff x="1379476" y="3645024"/>
              <a:chExt cx="8781845" cy="2448272"/>
            </a:xfrm>
          </p:grpSpPr>
          <p:pic>
            <p:nvPicPr>
              <p:cNvPr id="31" name="Picture 30">
                <a:extLst>
                  <a:ext uri="{FF2B5EF4-FFF2-40B4-BE49-F238E27FC236}">
                    <a16:creationId xmlns:a16="http://schemas.microsoft.com/office/drawing/2014/main" id="{1E3EBFCF-0D3A-81C3-ECF7-7EA995647BA2}"/>
                  </a:ext>
                </a:extLst>
              </p:cNvPr>
              <p:cNvPicPr>
                <a:picLocks noChangeAspect="1"/>
              </p:cNvPicPr>
              <p:nvPr/>
            </p:nvPicPr>
            <p:blipFill rotWithShape="1">
              <a:blip r:embed="rId7"/>
              <a:srcRect l="2835" t="47610" r="3612" b="2616"/>
              <a:stretch/>
            </p:blipFill>
            <p:spPr>
              <a:xfrm>
                <a:off x="1379476" y="3645024"/>
                <a:ext cx="8781845" cy="2448272"/>
              </a:xfrm>
              <a:prstGeom prst="rect">
                <a:avLst/>
              </a:prstGeom>
            </p:spPr>
          </p:pic>
          <p:sp>
            <p:nvSpPr>
              <p:cNvPr id="32" name="Rectangle 31">
                <a:extLst>
                  <a:ext uri="{FF2B5EF4-FFF2-40B4-BE49-F238E27FC236}">
                    <a16:creationId xmlns:a16="http://schemas.microsoft.com/office/drawing/2014/main" id="{9F7B675C-2694-BD5B-E4B9-7C1FB0E6D836}"/>
                  </a:ext>
                </a:extLst>
              </p:cNvPr>
              <p:cNvSpPr/>
              <p:nvPr/>
            </p:nvSpPr>
            <p:spPr>
              <a:xfrm>
                <a:off x="1379476" y="3825044"/>
                <a:ext cx="288032" cy="2520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3" name="Picture 32">
              <a:extLst>
                <a:ext uri="{FF2B5EF4-FFF2-40B4-BE49-F238E27FC236}">
                  <a16:creationId xmlns:a16="http://schemas.microsoft.com/office/drawing/2014/main" id="{613935C3-3AF2-3625-6B97-EF9B340AAF50}"/>
                </a:ext>
              </a:extLst>
            </p:cNvPr>
            <p:cNvPicPr>
              <a:picLocks noChangeAspect="1"/>
            </p:cNvPicPr>
            <p:nvPr/>
          </p:nvPicPr>
          <p:blipFill rotWithShape="1">
            <a:blip r:embed="rId7"/>
            <a:srcRect l="7371" t="4328" r="25157" b="52390"/>
            <a:stretch/>
          </p:blipFill>
          <p:spPr>
            <a:xfrm>
              <a:off x="283994" y="4186666"/>
              <a:ext cx="1264312" cy="424979"/>
            </a:xfrm>
            <a:prstGeom prst="rect">
              <a:avLst/>
            </a:prstGeom>
          </p:spPr>
        </p:pic>
      </p:grpSp>
      <p:sp>
        <p:nvSpPr>
          <p:cNvPr id="35" name="TextBox 34">
            <a:extLst>
              <a:ext uri="{FF2B5EF4-FFF2-40B4-BE49-F238E27FC236}">
                <a16:creationId xmlns:a16="http://schemas.microsoft.com/office/drawing/2014/main" id="{E6FF626A-C096-8261-3CC7-616A844539D9}"/>
              </a:ext>
            </a:extLst>
          </p:cNvPr>
          <p:cNvSpPr txBox="1"/>
          <p:nvPr/>
        </p:nvSpPr>
        <p:spPr>
          <a:xfrm>
            <a:off x="421420" y="3593008"/>
            <a:ext cx="4414591" cy="461665"/>
          </a:xfrm>
          <a:prstGeom prst="rect">
            <a:avLst/>
          </a:prstGeom>
          <a:noFill/>
        </p:spPr>
        <p:txBody>
          <a:bodyPr wrap="square">
            <a:spAutoFit/>
          </a:bodyPr>
          <a:lstStyle>
            <a:defPPr>
              <a:defRPr lang="en-US"/>
            </a:defPPr>
            <a:lvl1pPr>
              <a:defRPr sz="1000">
                <a:latin typeface="Helvetica" pitchFamily="2" charset="0"/>
              </a:defRPr>
            </a:lvl1pPr>
          </a:lstStyle>
          <a:p>
            <a:r>
              <a:rPr lang="en-US" sz="1200" dirty="0">
                <a:latin typeface="Helvetica Neue Light" panose="02000403000000020004"/>
              </a:rPr>
              <a:t>Adipose organoids engineered to overexpress UCP1 co-cultured with cancer cells suppress tumor growth in xenograft mice </a:t>
            </a:r>
          </a:p>
        </p:txBody>
      </p:sp>
      <p:grpSp>
        <p:nvGrpSpPr>
          <p:cNvPr id="48" name="Group 47">
            <a:extLst>
              <a:ext uri="{FF2B5EF4-FFF2-40B4-BE49-F238E27FC236}">
                <a16:creationId xmlns:a16="http://schemas.microsoft.com/office/drawing/2014/main" id="{6DF25883-F247-B3A9-814A-C007B18F92B9}"/>
              </a:ext>
            </a:extLst>
          </p:cNvPr>
          <p:cNvGrpSpPr/>
          <p:nvPr/>
        </p:nvGrpSpPr>
        <p:grpSpPr>
          <a:xfrm>
            <a:off x="841320" y="5198004"/>
            <a:ext cx="3879547" cy="653246"/>
            <a:chOff x="500476" y="5078016"/>
            <a:chExt cx="3879547" cy="653246"/>
          </a:xfrm>
        </p:grpSpPr>
        <p:pic>
          <p:nvPicPr>
            <p:cNvPr id="37" name="Picture 36">
              <a:extLst>
                <a:ext uri="{FF2B5EF4-FFF2-40B4-BE49-F238E27FC236}">
                  <a16:creationId xmlns:a16="http://schemas.microsoft.com/office/drawing/2014/main" id="{D8BF0C56-6CFE-4369-5F32-2B90CA9B0EAB}"/>
                </a:ext>
              </a:extLst>
            </p:cNvPr>
            <p:cNvPicPr>
              <a:picLocks noChangeAspect="1"/>
            </p:cNvPicPr>
            <p:nvPr/>
          </p:nvPicPr>
          <p:blipFill rotWithShape="1">
            <a:blip r:embed="rId8"/>
            <a:srcRect l="1480" t="9616"/>
            <a:stretch/>
          </p:blipFill>
          <p:spPr>
            <a:xfrm>
              <a:off x="500476" y="5088162"/>
              <a:ext cx="1389210" cy="582198"/>
            </a:xfrm>
            <a:prstGeom prst="rect">
              <a:avLst/>
            </a:prstGeom>
          </p:spPr>
        </p:pic>
        <p:grpSp>
          <p:nvGrpSpPr>
            <p:cNvPr id="38" name="Group 37">
              <a:extLst>
                <a:ext uri="{FF2B5EF4-FFF2-40B4-BE49-F238E27FC236}">
                  <a16:creationId xmlns:a16="http://schemas.microsoft.com/office/drawing/2014/main" id="{38A709E0-3C9C-4C9E-D224-D7C5EDF6FA5F}"/>
                </a:ext>
              </a:extLst>
            </p:cNvPr>
            <p:cNvGrpSpPr/>
            <p:nvPr/>
          </p:nvGrpSpPr>
          <p:grpSpPr>
            <a:xfrm>
              <a:off x="2269924" y="5078016"/>
              <a:ext cx="2110099" cy="653246"/>
              <a:chOff x="5735960" y="980728"/>
              <a:chExt cx="5652628" cy="2016224"/>
            </a:xfrm>
          </p:grpSpPr>
          <p:pic>
            <p:nvPicPr>
              <p:cNvPr id="39" name="Picture 38">
                <a:extLst>
                  <a:ext uri="{FF2B5EF4-FFF2-40B4-BE49-F238E27FC236}">
                    <a16:creationId xmlns:a16="http://schemas.microsoft.com/office/drawing/2014/main" id="{D31A2623-65C1-F375-D92A-312A9BE17FAC}"/>
                  </a:ext>
                </a:extLst>
              </p:cNvPr>
              <p:cNvPicPr>
                <a:picLocks noChangeAspect="1"/>
              </p:cNvPicPr>
              <p:nvPr/>
            </p:nvPicPr>
            <p:blipFill rotWithShape="1">
              <a:blip r:embed="rId9"/>
              <a:srcRect l="4794" t="17298" r="1130" b="929"/>
              <a:stretch/>
            </p:blipFill>
            <p:spPr>
              <a:xfrm>
                <a:off x="5735960" y="1124744"/>
                <a:ext cx="5652628" cy="1872208"/>
              </a:xfrm>
              <a:prstGeom prst="rect">
                <a:avLst/>
              </a:prstGeom>
            </p:spPr>
          </p:pic>
          <p:sp>
            <p:nvSpPr>
              <p:cNvPr id="40" name="Rectangle 39">
                <a:extLst>
                  <a:ext uri="{FF2B5EF4-FFF2-40B4-BE49-F238E27FC236}">
                    <a16:creationId xmlns:a16="http://schemas.microsoft.com/office/drawing/2014/main" id="{CF291F95-4EED-0925-CD16-EC2C374FE4B5}"/>
                  </a:ext>
                </a:extLst>
              </p:cNvPr>
              <p:cNvSpPr/>
              <p:nvPr/>
            </p:nvSpPr>
            <p:spPr>
              <a:xfrm>
                <a:off x="8940316" y="980728"/>
                <a:ext cx="324036" cy="2520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42" name="TextBox 41">
            <a:extLst>
              <a:ext uri="{FF2B5EF4-FFF2-40B4-BE49-F238E27FC236}">
                <a16:creationId xmlns:a16="http://schemas.microsoft.com/office/drawing/2014/main" id="{EED442C8-ACCE-5DFF-D265-B23F7ACF2350}"/>
              </a:ext>
            </a:extLst>
          </p:cNvPr>
          <p:cNvSpPr txBox="1"/>
          <p:nvPr/>
        </p:nvSpPr>
        <p:spPr>
          <a:xfrm>
            <a:off x="292650" y="4688235"/>
            <a:ext cx="5128033" cy="461665"/>
          </a:xfrm>
          <a:prstGeom prst="rect">
            <a:avLst/>
          </a:prstGeom>
          <a:noFill/>
        </p:spPr>
        <p:txBody>
          <a:bodyPr wrap="square">
            <a:spAutoFit/>
          </a:bodyPr>
          <a:lstStyle/>
          <a:p>
            <a:r>
              <a:rPr lang="en-US" sz="1200" dirty="0">
                <a:latin typeface="Helvetica Neue Light" panose="02000403000000020004"/>
              </a:rPr>
              <a:t>Engineered adipose organoids suppress tumor growth in pancreatic and breast cancer genetic mouse models</a:t>
            </a:r>
          </a:p>
        </p:txBody>
      </p:sp>
      <p:sp>
        <p:nvSpPr>
          <p:cNvPr id="44" name="TextBox 43">
            <a:extLst>
              <a:ext uri="{FF2B5EF4-FFF2-40B4-BE49-F238E27FC236}">
                <a16:creationId xmlns:a16="http://schemas.microsoft.com/office/drawing/2014/main" id="{DEB5473A-696C-F2C8-555D-8418E522724F}"/>
              </a:ext>
            </a:extLst>
          </p:cNvPr>
          <p:cNvSpPr txBox="1"/>
          <p:nvPr/>
        </p:nvSpPr>
        <p:spPr>
          <a:xfrm>
            <a:off x="258463" y="5850367"/>
            <a:ext cx="5545066" cy="461665"/>
          </a:xfrm>
          <a:prstGeom prst="rect">
            <a:avLst/>
          </a:prstGeom>
          <a:noFill/>
        </p:spPr>
        <p:txBody>
          <a:bodyPr wrap="square">
            <a:spAutoFit/>
          </a:bodyPr>
          <a:lstStyle>
            <a:defPPr>
              <a:defRPr lang="en-US"/>
            </a:defPPr>
            <a:lvl1pPr>
              <a:defRPr sz="1000">
                <a:latin typeface="Helvetica" pitchFamily="2" charset="0"/>
              </a:defRPr>
            </a:lvl1pPr>
          </a:lstStyle>
          <a:p>
            <a:r>
              <a:rPr lang="en-US" sz="1200" dirty="0">
                <a:latin typeface="Helvetica Neue Light" panose="02000403000000020004"/>
              </a:rPr>
              <a:t>Patient-engineered adipocytes from dissected breast cancer tumors suppress cancer growth </a:t>
            </a:r>
          </a:p>
        </p:txBody>
      </p:sp>
      <p:pic>
        <p:nvPicPr>
          <p:cNvPr id="45" name="Picture 44">
            <a:extLst>
              <a:ext uri="{FF2B5EF4-FFF2-40B4-BE49-F238E27FC236}">
                <a16:creationId xmlns:a16="http://schemas.microsoft.com/office/drawing/2014/main" id="{7498EF2A-6DC9-4FA2-5097-B05258CA60BE}"/>
              </a:ext>
            </a:extLst>
          </p:cNvPr>
          <p:cNvPicPr>
            <a:picLocks noChangeAspect="1"/>
          </p:cNvPicPr>
          <p:nvPr/>
        </p:nvPicPr>
        <p:blipFill>
          <a:blip r:embed="rId10"/>
          <a:stretch>
            <a:fillRect/>
          </a:stretch>
        </p:blipFill>
        <p:spPr>
          <a:xfrm>
            <a:off x="1723833" y="6124405"/>
            <a:ext cx="2141781" cy="620044"/>
          </a:xfrm>
          <a:prstGeom prst="rect">
            <a:avLst/>
          </a:prstGeom>
        </p:spPr>
      </p:pic>
      <p:pic>
        <p:nvPicPr>
          <p:cNvPr id="10" name="Picture 9">
            <a:extLst>
              <a:ext uri="{FF2B5EF4-FFF2-40B4-BE49-F238E27FC236}">
                <a16:creationId xmlns:a16="http://schemas.microsoft.com/office/drawing/2014/main" id="{B11715C3-6A47-6DE3-9ADF-982B08B8D7A3}"/>
              </a:ext>
            </a:extLst>
          </p:cNvPr>
          <p:cNvPicPr>
            <a:picLocks noChangeAspect="1"/>
          </p:cNvPicPr>
          <p:nvPr/>
        </p:nvPicPr>
        <p:blipFill rotWithShape="1">
          <a:blip r:embed="rId11"/>
          <a:srcRect t="4444" b="25555"/>
          <a:stretch/>
        </p:blipFill>
        <p:spPr>
          <a:xfrm>
            <a:off x="1412555" y="1250391"/>
            <a:ext cx="1090603" cy="1145134"/>
          </a:xfrm>
          <a:prstGeom prst="rect">
            <a:avLst/>
          </a:prstGeom>
          <a:ln w="25400" cap="sq">
            <a:solidFill>
              <a:srgbClr val="002060"/>
            </a:solidFill>
            <a:prstDash val="solid"/>
            <a:miter lim="800000"/>
          </a:ln>
          <a:effectLst/>
        </p:spPr>
      </p:pic>
      <p:sp>
        <p:nvSpPr>
          <p:cNvPr id="12" name="TextBox 11">
            <a:extLst>
              <a:ext uri="{FF2B5EF4-FFF2-40B4-BE49-F238E27FC236}">
                <a16:creationId xmlns:a16="http://schemas.microsoft.com/office/drawing/2014/main" id="{6B3907E8-8A9B-1423-190D-145BB4DE2141}"/>
              </a:ext>
            </a:extLst>
          </p:cNvPr>
          <p:cNvSpPr txBox="1"/>
          <p:nvPr/>
        </p:nvSpPr>
        <p:spPr>
          <a:xfrm>
            <a:off x="339627" y="355180"/>
            <a:ext cx="9364859" cy="492443"/>
          </a:xfrm>
          <a:prstGeom prst="rect">
            <a:avLst/>
          </a:prstGeom>
          <a:noFill/>
          <a:ln>
            <a:solidFill>
              <a:srgbClr val="002060"/>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0" cap="none" spc="0" normalizeH="0" baseline="0" noProof="0" dirty="0">
                <a:ln>
                  <a:noFill/>
                </a:ln>
                <a:solidFill>
                  <a:prstClr val="white"/>
                </a:solidFill>
                <a:effectLst/>
                <a:uLnTx/>
                <a:uFillTx/>
                <a:latin typeface="Helvetica Neue Light" panose="02000403000000020004"/>
                <a:ea typeface="+mn-ea"/>
                <a:cs typeface="+mn-cs"/>
              </a:rPr>
              <a:t>Adipose Manipulation Transplantation, A Novel Cancer Therapy</a:t>
            </a:r>
          </a:p>
        </p:txBody>
      </p:sp>
      <p:cxnSp>
        <p:nvCxnSpPr>
          <p:cNvPr id="29" name="Straight Connector 28">
            <a:extLst>
              <a:ext uri="{FF2B5EF4-FFF2-40B4-BE49-F238E27FC236}">
                <a16:creationId xmlns:a16="http://schemas.microsoft.com/office/drawing/2014/main" id="{75CEF8D5-2B40-C0EB-26FA-5EB79AB9EEF8}"/>
              </a:ext>
            </a:extLst>
          </p:cNvPr>
          <p:cNvCxnSpPr/>
          <p:nvPr/>
        </p:nvCxnSpPr>
        <p:spPr>
          <a:xfrm>
            <a:off x="5785574"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1170815"/>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89;p1">
            <a:extLst>
              <a:ext uri="{FF2B5EF4-FFF2-40B4-BE49-F238E27FC236}">
                <a16:creationId xmlns:a16="http://schemas.microsoft.com/office/drawing/2014/main" id="{B5F1D8C2-A120-5CE4-410F-893625835688}"/>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6" name="object 6"/>
          <p:cNvSpPr txBox="1">
            <a:spLocks noGrp="1"/>
          </p:cNvSpPr>
          <p:nvPr>
            <p:ph type="title"/>
          </p:nvPr>
        </p:nvSpPr>
        <p:spPr>
          <a:xfrm>
            <a:off x="1038123" y="213679"/>
            <a:ext cx="9782277" cy="624521"/>
          </a:xfrm>
          <a:prstGeom prst="rect">
            <a:avLst/>
          </a:prstGeom>
        </p:spPr>
        <p:txBody>
          <a:bodyPr vert="horz" wrap="square" lIns="0" tIns="222241" rIns="0" bIns="0" rtlCol="0">
            <a:spAutoFit/>
          </a:bodyPr>
          <a:lstStyle/>
          <a:p>
            <a:pPr marL="4223385" marR="5080" indent="-2306320">
              <a:lnSpc>
                <a:spcPct val="100000"/>
              </a:lnSpc>
              <a:spcBef>
                <a:spcPts val="100"/>
              </a:spcBef>
            </a:pPr>
            <a:r>
              <a:rPr lang="en-US" sz="2600" i="1" dirty="0">
                <a:latin typeface="Helvetica Neue Light"/>
              </a:rPr>
              <a:t>XRX: A Tunable TGF𝛽  </a:t>
            </a:r>
            <a:r>
              <a:rPr lang="en-US" sz="2600" i="1" dirty="0" err="1">
                <a:latin typeface="Helvetica Neue Light"/>
              </a:rPr>
              <a:t>Theranostic</a:t>
            </a:r>
            <a:endParaRPr sz="2600" i="1" spc="-10" dirty="0">
              <a:latin typeface="Helvetica Neue Light"/>
            </a:endParaRPr>
          </a:p>
        </p:txBody>
      </p:sp>
      <p:sp>
        <p:nvSpPr>
          <p:cNvPr id="7" name="object 7"/>
          <p:cNvSpPr txBox="1"/>
          <p:nvPr/>
        </p:nvSpPr>
        <p:spPr>
          <a:xfrm>
            <a:off x="3082377" y="3021058"/>
            <a:ext cx="2722946" cy="951543"/>
          </a:xfrm>
          <a:prstGeom prst="rect">
            <a:avLst/>
          </a:prstGeom>
        </p:spPr>
        <p:txBody>
          <a:bodyPr vert="horz" wrap="square" lIns="0" tIns="88900" rIns="0" bIns="0" rtlCol="0">
            <a:spAutoFit/>
          </a:bodyPr>
          <a:lstStyle/>
          <a:p>
            <a:pPr marL="140335" marR="132715"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Henry </a:t>
            </a:r>
            <a:r>
              <a:rPr kumimoji="0" lang="en-US" sz="1400" b="1" i="0" u="none" strike="noStrike" kern="0" cap="none" spc="-10" normalizeH="0" baseline="0" noProof="0" dirty="0" err="1">
                <a:ln>
                  <a:noFill/>
                </a:ln>
                <a:solidFill>
                  <a:sysClr val="windowText" lastClr="000000"/>
                </a:solidFill>
                <a:effectLst/>
                <a:uLnTx/>
                <a:uFillTx/>
                <a:latin typeface="Helvetica Neue Light" panose="02000403000000020004"/>
                <a:ea typeface="+mn-ea"/>
                <a:cs typeface="Calibri"/>
              </a:rPr>
              <a:t>VanBrocklin</a:t>
            </a:r>
            <a:r>
              <a:rPr kumimoji="0" lang="en-US" sz="1400" b="1"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 PhD </a:t>
            </a:r>
            <a:r>
              <a:rPr kumimoji="0" lang="en-US" sz="14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Professor, Radiology, UCSF</a:t>
            </a:r>
            <a:r>
              <a:rPr kumimoji="0" lang="en-US" sz="1400" b="0" i="0" u="none" strike="noStrike" kern="0" cap="none" spc="-10" normalizeH="0" baseline="0" noProof="0" dirty="0">
                <a:ln>
                  <a:noFill/>
                </a:ln>
                <a:solidFill>
                  <a:sysClr val="windowText" lastClr="000000"/>
                </a:solidFill>
                <a:effectLst/>
                <a:uLnTx/>
                <a:uFillTx/>
                <a:latin typeface="Calibri"/>
                <a:ea typeface="+mn-ea"/>
                <a:cs typeface="Calibri"/>
              </a:rPr>
              <a:t> </a:t>
            </a:r>
            <a:r>
              <a:rPr kumimoji="0" lang="en-US" sz="14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World-renowned expert in radiopharmaceuticals</a:t>
            </a:r>
          </a:p>
        </p:txBody>
      </p:sp>
      <p:sp>
        <p:nvSpPr>
          <p:cNvPr id="8" name="object 8"/>
          <p:cNvSpPr txBox="1"/>
          <p:nvPr/>
        </p:nvSpPr>
        <p:spPr>
          <a:xfrm>
            <a:off x="6034941" y="1422487"/>
            <a:ext cx="5917133" cy="473848"/>
          </a:xfrm>
          <a:prstGeom prst="rect">
            <a:avLst/>
          </a:prstGeom>
        </p:spPr>
        <p:txBody>
          <a:bodyPr vert="horz" wrap="square" lIns="0" tIns="12065" rIns="0" bIns="0" rtlCol="0">
            <a:spAutoFit/>
          </a:bodyPr>
          <a:lstStyle/>
          <a:p>
            <a:pPr marL="12700" marR="770890" lvl="0" indent="0" algn="l" defTabSz="914400" rtl="0" eaLnBrk="1" fontAlgn="auto" latinLnBrk="0" hangingPunct="1">
              <a:lnSpc>
                <a:spcPct val="100000"/>
              </a:lnSpc>
              <a:spcBef>
                <a:spcPts val="0"/>
              </a:spcBef>
              <a:spcAft>
                <a:spcPts val="0"/>
              </a:spcAft>
              <a:buClrTx/>
              <a:buSzTx/>
              <a:buFontTx/>
              <a:buNone/>
              <a:tabLst/>
              <a:defRPr/>
            </a:pPr>
            <a:r>
              <a:rPr kumimoji="0" sz="1500" b="1" i="0" u="none" strike="noStrike" kern="0" cap="none" spc="-10" normalizeH="0" baseline="0" noProof="0" dirty="0">
                <a:ln>
                  <a:noFill/>
                </a:ln>
                <a:solidFill>
                  <a:sysClr val="windowText" lastClr="000000"/>
                </a:solidFill>
                <a:effectLst/>
                <a:uLnTx/>
                <a:uFillTx/>
                <a:latin typeface="Helvetica Neue Light"/>
                <a:ea typeface="+mn-ea"/>
                <a:cs typeface="Calibri"/>
              </a:rPr>
              <a:t>DISEASE/INDICATION:</a:t>
            </a:r>
            <a:r>
              <a:rPr kumimoji="0" lang="en-US" sz="1500" b="0" i="0" u="none" strike="noStrike" kern="0" cap="none" spc="-5" normalizeH="0" baseline="0" noProof="0" dirty="0">
                <a:ln>
                  <a:noFill/>
                </a:ln>
                <a:solidFill>
                  <a:sysClr val="windowText" lastClr="000000"/>
                </a:solidFill>
                <a:effectLst/>
                <a:uLnTx/>
                <a:uFillTx/>
                <a:latin typeface="Helvetica Neue Light"/>
                <a:ea typeface="+mn-ea"/>
                <a:cs typeface="Calibri"/>
              </a:rPr>
              <a:t> Glioblastoma, lung cancer, breast cancer, Head and neck squamous cell carcinoma (HNSCC)</a:t>
            </a:r>
            <a:endParaRPr kumimoji="0" lang="en-US" sz="1500" b="0" i="0"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sp>
        <p:nvSpPr>
          <p:cNvPr id="9" name="object 9"/>
          <p:cNvSpPr txBox="1"/>
          <p:nvPr/>
        </p:nvSpPr>
        <p:spPr>
          <a:xfrm>
            <a:off x="6042390" y="3023974"/>
            <a:ext cx="5909684" cy="704680"/>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00000"/>
              </a:lnSpc>
              <a:spcBef>
                <a:spcPts val="95"/>
              </a:spcBef>
              <a:spcAft>
                <a:spcPts val="0"/>
              </a:spcAft>
              <a:buClrTx/>
              <a:buSzTx/>
              <a:buFontTx/>
              <a:buNone/>
              <a:tabLst/>
              <a:defRPr/>
            </a:pPr>
            <a:r>
              <a:rPr kumimoji="0" sz="1500" b="1" i="0" u="none" strike="noStrike" kern="0" cap="none" spc="-10" normalizeH="0" baseline="0" noProof="0" dirty="0">
                <a:ln>
                  <a:noFill/>
                </a:ln>
                <a:solidFill>
                  <a:sysClr val="windowText" lastClr="000000"/>
                </a:solidFill>
                <a:effectLst/>
                <a:uLnTx/>
                <a:uFillTx/>
                <a:latin typeface="Helvetica Neue Light"/>
                <a:ea typeface="+mn-ea"/>
                <a:cs typeface="Calibri"/>
              </a:rPr>
              <a:t>PRODUCT:</a:t>
            </a:r>
            <a:r>
              <a:rPr kumimoji="0" lang="en-US" sz="1500" b="1" i="0" u="none" strike="noStrike" kern="0" cap="none" spc="-10" normalizeH="0" baseline="0" noProof="0" dirty="0">
                <a:ln>
                  <a:noFill/>
                </a:ln>
                <a:solidFill>
                  <a:sysClr val="windowText" lastClr="000000"/>
                </a:solidFill>
                <a:effectLst/>
                <a:uLnTx/>
                <a:uFillTx/>
                <a:latin typeface="Helvetica Neue Light"/>
                <a:ea typeface="+mn-ea"/>
                <a:cs typeface="Calibri"/>
              </a:rPr>
              <a:t> </a:t>
            </a:r>
            <a:r>
              <a:rPr kumimoji="0" lang="en-US" sz="1500" b="0" i="0" u="none" strike="noStrike" kern="0" cap="none" spc="-10" normalizeH="0" baseline="0" noProof="0" dirty="0">
                <a:ln>
                  <a:noFill/>
                </a:ln>
                <a:solidFill>
                  <a:sysClr val="windowText" lastClr="000000"/>
                </a:solidFill>
                <a:effectLst/>
                <a:uLnTx/>
                <a:uFillTx/>
                <a:latin typeface="Helvetica Neue Light"/>
                <a:ea typeface="+mn-ea"/>
                <a:cs typeface="Calibri"/>
              </a:rPr>
              <a:t>repurposing </a:t>
            </a:r>
            <a:r>
              <a:rPr kumimoji="0" lang="en-US" sz="1500" b="0" i="0" u="none" strike="noStrike" kern="0" cap="none" spc="-10" normalizeH="0" baseline="0" noProof="0" dirty="0" err="1">
                <a:ln>
                  <a:noFill/>
                </a:ln>
                <a:solidFill>
                  <a:sysClr val="windowText" lastClr="000000"/>
                </a:solidFill>
                <a:effectLst/>
                <a:uLnTx/>
                <a:uFillTx/>
                <a:latin typeface="Helvetica Neue Light"/>
                <a:ea typeface="+mn-ea"/>
                <a:cs typeface="Calibri"/>
              </a:rPr>
              <a:t>Fresolimomab</a:t>
            </a:r>
            <a:r>
              <a:rPr kumimoji="0" lang="en-US" sz="1500" b="0" i="0" u="none" strike="noStrike" kern="0" cap="none" spc="-10" normalizeH="0" baseline="0" noProof="0" dirty="0">
                <a:ln>
                  <a:noFill/>
                </a:ln>
                <a:solidFill>
                  <a:sysClr val="windowText" lastClr="000000"/>
                </a:solidFill>
                <a:effectLst/>
                <a:uLnTx/>
                <a:uFillTx/>
                <a:latin typeface="Helvetica Neue Light"/>
                <a:ea typeface="+mn-ea"/>
                <a:cs typeface="Calibri"/>
              </a:rPr>
              <a:t> (a monoclonal antibody that binds to the active form of human TGFβ1, TGFβ2, and TGFβ3 by adding </a:t>
            </a:r>
            <a:r>
              <a:rPr kumimoji="0" lang="en-US" sz="1500" b="0" i="0" u="none" strike="noStrike" kern="0" cap="none" spc="-10" normalizeH="0" baseline="30000" noProof="0" dirty="0">
                <a:ln>
                  <a:noFill/>
                </a:ln>
                <a:solidFill>
                  <a:sysClr val="windowText" lastClr="000000"/>
                </a:solidFill>
                <a:effectLst/>
                <a:uLnTx/>
                <a:uFillTx/>
                <a:latin typeface="Helvetica Neue Light"/>
                <a:ea typeface="+mn-ea"/>
                <a:cs typeface="Calibri"/>
              </a:rPr>
              <a:t>89</a:t>
            </a:r>
            <a:r>
              <a:rPr kumimoji="0" lang="en-US" sz="1500" b="0" i="0" u="none" strike="noStrike" kern="0" cap="none" spc="-10" normalizeH="0" baseline="0" noProof="0" dirty="0">
                <a:ln>
                  <a:noFill/>
                </a:ln>
                <a:solidFill>
                  <a:sysClr val="windowText" lastClr="000000"/>
                </a:solidFill>
                <a:effectLst/>
                <a:uLnTx/>
                <a:uFillTx/>
                <a:latin typeface="Helvetica Neue Light"/>
                <a:ea typeface="+mn-ea"/>
                <a:cs typeface="Calibri"/>
              </a:rPr>
              <a:t>Zr for PET imaging and </a:t>
            </a:r>
            <a:r>
              <a:rPr kumimoji="0" lang="en-US" sz="1500" b="0" i="0" u="none" strike="noStrike" kern="0" cap="none" spc="-10" normalizeH="0" baseline="30000" noProof="0" dirty="0">
                <a:ln>
                  <a:noFill/>
                </a:ln>
                <a:solidFill>
                  <a:sysClr val="windowText" lastClr="000000"/>
                </a:solidFill>
                <a:effectLst/>
                <a:uLnTx/>
                <a:uFillTx/>
                <a:latin typeface="Helvetica Neue Light"/>
                <a:ea typeface="+mn-ea"/>
                <a:cs typeface="Calibri"/>
              </a:rPr>
              <a:t>177</a:t>
            </a:r>
            <a:r>
              <a:rPr kumimoji="0" lang="en-US" sz="1500" b="0" i="0" u="none" strike="noStrike" kern="0" cap="none" spc="-10" normalizeH="0" baseline="0" noProof="0" dirty="0">
                <a:ln>
                  <a:noFill/>
                </a:ln>
                <a:solidFill>
                  <a:sysClr val="windowText" lastClr="000000"/>
                </a:solidFill>
                <a:effectLst/>
                <a:uLnTx/>
                <a:uFillTx/>
                <a:latin typeface="Helvetica Neue Light"/>
                <a:ea typeface="+mn-ea"/>
                <a:cs typeface="Calibri"/>
              </a:rPr>
              <a:t>Lu for treatment </a:t>
            </a:r>
            <a:endParaRPr kumimoji="0" sz="1500" b="0" i="0"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sp>
        <p:nvSpPr>
          <p:cNvPr id="10" name="object 10"/>
          <p:cNvSpPr txBox="1"/>
          <p:nvPr/>
        </p:nvSpPr>
        <p:spPr>
          <a:xfrm>
            <a:off x="6057851" y="3754085"/>
            <a:ext cx="5917130" cy="2166619"/>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500" b="1" i="0" u="none" strike="noStrike" kern="0" cap="none" spc="0" normalizeH="0" baseline="0" noProof="0" dirty="0">
                <a:ln>
                  <a:noFill/>
                </a:ln>
                <a:solidFill>
                  <a:sysClr val="windowText" lastClr="000000"/>
                </a:solidFill>
                <a:effectLst/>
                <a:uLnTx/>
                <a:uFillTx/>
                <a:latin typeface="Helvetica Neue Light"/>
                <a:ea typeface="+mn-ea"/>
                <a:cs typeface="Calibri"/>
              </a:rPr>
              <a:t>COMPETITIVE</a:t>
            </a:r>
            <a:r>
              <a:rPr kumimoji="0" sz="1500" b="1" i="0" u="none" strike="noStrike" kern="0" cap="none" spc="10" normalizeH="0" baseline="0" noProof="0" dirty="0">
                <a:ln>
                  <a:noFill/>
                </a:ln>
                <a:solidFill>
                  <a:sysClr val="windowText" lastClr="000000"/>
                </a:solidFill>
                <a:effectLst/>
                <a:uLnTx/>
                <a:uFillTx/>
                <a:latin typeface="Helvetica Neue Light"/>
                <a:ea typeface="+mn-ea"/>
                <a:cs typeface="Calibri"/>
              </a:rPr>
              <a:t> </a:t>
            </a:r>
            <a:r>
              <a:rPr kumimoji="0" sz="1500" b="1" i="0" u="none" strike="noStrike" kern="0" cap="none" spc="-25" normalizeH="0" baseline="0" noProof="0" dirty="0">
                <a:ln>
                  <a:noFill/>
                </a:ln>
                <a:solidFill>
                  <a:sysClr val="windowText" lastClr="000000"/>
                </a:solidFill>
                <a:effectLst/>
                <a:uLnTx/>
                <a:uFillTx/>
                <a:latin typeface="Helvetica Neue Light"/>
                <a:ea typeface="+mn-ea"/>
                <a:cs typeface="Calibri"/>
              </a:rPr>
              <a:t>ADVANTAGE:</a:t>
            </a:r>
            <a:endParaRPr kumimoji="0" lang="en-US" sz="1500" b="1" i="0" u="none" strike="noStrike" kern="0" cap="none" spc="-25" normalizeH="0" baseline="0" noProof="0" dirty="0">
              <a:ln>
                <a:noFill/>
              </a:ln>
              <a:solidFill>
                <a:sysClr val="windowText" lastClr="000000"/>
              </a:solidFill>
              <a:effectLst/>
              <a:uLnTx/>
              <a:uFillTx/>
              <a:latin typeface="Helvetica Neue Light"/>
              <a:ea typeface="+mn-ea"/>
              <a:cs typeface="Calibri"/>
            </a:endParaRPr>
          </a:p>
          <a:p>
            <a:pPr marL="298450" marR="0" lvl="0" indent="-285750" algn="l" defTabSz="914400" rtl="0" eaLnBrk="1" fontAlgn="auto" latinLnBrk="0" hangingPunct="1">
              <a:lnSpc>
                <a:spcPct val="100000"/>
              </a:lnSpc>
              <a:spcBef>
                <a:spcPts val="95"/>
              </a:spcBef>
              <a:spcAft>
                <a:spcPts val="0"/>
              </a:spcAft>
              <a:buClrTx/>
              <a:buSzTx/>
              <a:buFont typeface="Arial" panose="020B0604020202020204" pitchFamily="34" charset="0"/>
              <a:buChar char="•"/>
              <a:tabLst/>
              <a:defRPr/>
            </a:pPr>
            <a:r>
              <a:rPr kumimoji="0" lang="en-US" sz="1500" b="0" i="0" u="none" strike="noStrike" kern="0" cap="none" spc="-25" normalizeH="0" baseline="0" noProof="0" dirty="0">
                <a:ln>
                  <a:noFill/>
                </a:ln>
                <a:solidFill>
                  <a:sysClr val="windowText" lastClr="000000"/>
                </a:solidFill>
                <a:effectLst/>
                <a:uLnTx/>
                <a:uFillTx/>
                <a:latin typeface="Helvetica Neue Light"/>
                <a:ea typeface="+mn-ea"/>
                <a:cs typeface="Calibri"/>
              </a:rPr>
              <a:t>First tumor agnostic RPT</a:t>
            </a:r>
          </a:p>
          <a:p>
            <a:pPr marL="298450" marR="0" lvl="0" indent="-285750" algn="l" defTabSz="914400" rtl="0" eaLnBrk="1" fontAlgn="auto" latinLnBrk="0" hangingPunct="1">
              <a:lnSpc>
                <a:spcPct val="100000"/>
              </a:lnSpc>
              <a:spcBef>
                <a:spcPts val="95"/>
              </a:spcBef>
              <a:spcAft>
                <a:spcPts val="0"/>
              </a:spcAft>
              <a:buClrTx/>
              <a:buSzTx/>
              <a:buFont typeface="Arial" panose="020B0604020202020204" pitchFamily="34" charset="0"/>
              <a:buChar char="•"/>
              <a:tabLst/>
              <a:defRPr/>
            </a:pPr>
            <a:r>
              <a:rPr kumimoji="0" lang="en-US" sz="1500" b="0" i="0" u="none" strike="noStrike" kern="0" cap="none" spc="-25" normalizeH="0" baseline="0" noProof="0" dirty="0">
                <a:ln>
                  <a:noFill/>
                </a:ln>
                <a:solidFill>
                  <a:sysClr val="windowText" lastClr="000000"/>
                </a:solidFill>
                <a:effectLst/>
                <a:uLnTx/>
                <a:uFillTx/>
                <a:latin typeface="Helvetica Neue Light"/>
                <a:ea typeface="+mn-ea"/>
                <a:cs typeface="Calibri"/>
              </a:rPr>
              <a:t>TGF</a:t>
            </a:r>
            <a:r>
              <a:rPr kumimoji="0" lang="el-GR" sz="1500" b="0" i="0" u="none" strike="noStrike" kern="0" cap="none" spc="-25" normalizeH="0" baseline="0" noProof="0" dirty="0">
                <a:ln>
                  <a:noFill/>
                </a:ln>
                <a:solidFill>
                  <a:sysClr val="windowText" lastClr="000000"/>
                </a:solidFill>
                <a:effectLst/>
                <a:uLnTx/>
                <a:uFillTx/>
                <a:latin typeface="Helvetica Neue Light"/>
                <a:ea typeface="+mn-ea"/>
                <a:cs typeface="Calibri"/>
              </a:rPr>
              <a:t>β  </a:t>
            </a:r>
            <a:r>
              <a:rPr kumimoji="0" lang="en-US" sz="1500" b="0" i="0" u="none" strike="noStrike" kern="0" cap="none" spc="-25" normalizeH="0" baseline="0" noProof="0" dirty="0">
                <a:ln>
                  <a:noFill/>
                </a:ln>
                <a:solidFill>
                  <a:sysClr val="windowText" lastClr="000000"/>
                </a:solidFill>
                <a:effectLst/>
                <a:uLnTx/>
                <a:uFillTx/>
                <a:latin typeface="Helvetica Neue Light"/>
                <a:ea typeface="+mn-ea"/>
                <a:cs typeface="Calibri"/>
              </a:rPr>
              <a:t>activity is continuously high in tumors and low in normal tissue</a:t>
            </a:r>
          </a:p>
          <a:p>
            <a:pPr marL="298450" marR="0" lvl="0" indent="-285750" algn="l" defTabSz="914400" rtl="0" eaLnBrk="1" fontAlgn="auto" latinLnBrk="0" hangingPunct="1">
              <a:lnSpc>
                <a:spcPct val="100000"/>
              </a:lnSpc>
              <a:spcBef>
                <a:spcPts val="95"/>
              </a:spcBef>
              <a:spcAft>
                <a:spcPts val="0"/>
              </a:spcAft>
              <a:buClrTx/>
              <a:buSzTx/>
              <a:buFont typeface="Arial" panose="020B0604020202020204" pitchFamily="34" charset="0"/>
              <a:buChar char="•"/>
              <a:tabLst/>
              <a:defRPr/>
            </a:pPr>
            <a:r>
              <a:rPr kumimoji="0" lang="en-US" sz="1500" b="0" i="0" u="none" strike="noStrike" kern="0" cap="none" spc="-25" normalizeH="0" baseline="0" noProof="0" dirty="0">
                <a:ln>
                  <a:noFill/>
                </a:ln>
                <a:solidFill>
                  <a:sysClr val="windowText" lastClr="000000"/>
                </a:solidFill>
                <a:effectLst/>
                <a:uLnTx/>
                <a:uFillTx/>
                <a:latin typeface="Helvetica Neue Light"/>
                <a:ea typeface="+mn-ea"/>
                <a:cs typeface="Calibri"/>
              </a:rPr>
              <a:t>TGF</a:t>
            </a:r>
            <a:r>
              <a:rPr kumimoji="0" lang="el-GR" sz="1500" b="0" i="0" u="none" strike="noStrike" kern="0" cap="none" spc="-25" normalizeH="0" baseline="0" noProof="0" dirty="0">
                <a:ln>
                  <a:noFill/>
                </a:ln>
                <a:solidFill>
                  <a:sysClr val="windowText" lastClr="000000"/>
                </a:solidFill>
                <a:effectLst/>
                <a:uLnTx/>
                <a:uFillTx/>
                <a:latin typeface="Helvetica Neue Light"/>
                <a:ea typeface="+mn-ea"/>
                <a:cs typeface="Calibri"/>
              </a:rPr>
              <a:t>β  </a:t>
            </a:r>
            <a:r>
              <a:rPr kumimoji="0" lang="en-US" sz="1500" b="0" i="0" u="none" strike="noStrike" kern="0" cap="none" spc="-25" normalizeH="0" baseline="0" noProof="0" dirty="0">
                <a:ln>
                  <a:noFill/>
                </a:ln>
                <a:solidFill>
                  <a:sysClr val="windowText" lastClr="000000"/>
                </a:solidFill>
                <a:effectLst/>
                <a:uLnTx/>
                <a:uFillTx/>
                <a:latin typeface="Helvetica Neue Light"/>
                <a:ea typeface="+mn-ea"/>
                <a:cs typeface="Calibri"/>
              </a:rPr>
              <a:t>activity is further increase by radiation</a:t>
            </a:r>
          </a:p>
          <a:p>
            <a:pPr marL="298450" marR="0" lvl="0" indent="-285750" algn="l" defTabSz="914400" rtl="0" eaLnBrk="1" fontAlgn="auto" latinLnBrk="0" hangingPunct="1">
              <a:lnSpc>
                <a:spcPct val="100000"/>
              </a:lnSpc>
              <a:spcBef>
                <a:spcPts val="95"/>
              </a:spcBef>
              <a:spcAft>
                <a:spcPts val="0"/>
              </a:spcAft>
              <a:buClrTx/>
              <a:buSzTx/>
              <a:buFont typeface="Arial" panose="020B0604020202020204" pitchFamily="34" charset="0"/>
              <a:buChar char="•"/>
              <a:tabLst/>
              <a:defRPr/>
            </a:pPr>
            <a:r>
              <a:rPr kumimoji="0" lang="en-US" sz="1500" b="0" i="0" u="none" strike="noStrike" kern="0" cap="none" spc="-25" normalizeH="0" baseline="0" noProof="0" dirty="0">
                <a:ln>
                  <a:noFill/>
                </a:ln>
                <a:solidFill>
                  <a:sysClr val="windowText" lastClr="000000"/>
                </a:solidFill>
                <a:effectLst/>
                <a:uLnTx/>
                <a:uFillTx/>
                <a:latin typeface="Helvetica Neue Light"/>
                <a:ea typeface="+mn-ea"/>
                <a:cs typeface="Calibri"/>
              </a:rPr>
              <a:t>Instead of inhibiting TGF</a:t>
            </a:r>
            <a:r>
              <a:rPr kumimoji="0" lang="el-GR" sz="1500" b="0" i="0" u="none" strike="noStrike" kern="0" cap="none" spc="-25" normalizeH="0" baseline="0" noProof="0" dirty="0">
                <a:ln>
                  <a:noFill/>
                </a:ln>
                <a:solidFill>
                  <a:sysClr val="windowText" lastClr="000000"/>
                </a:solidFill>
                <a:effectLst/>
                <a:uLnTx/>
                <a:uFillTx/>
                <a:latin typeface="Helvetica Neue Light"/>
                <a:ea typeface="+mn-ea"/>
                <a:cs typeface="Calibri"/>
              </a:rPr>
              <a:t>β</a:t>
            </a:r>
            <a:r>
              <a:rPr kumimoji="0" lang="en-US" sz="1500" b="0" i="0" u="none" strike="noStrike" kern="0" cap="none" spc="-25" normalizeH="0" baseline="0" noProof="0" dirty="0">
                <a:ln>
                  <a:noFill/>
                </a:ln>
                <a:solidFill>
                  <a:sysClr val="windowText" lastClr="000000"/>
                </a:solidFill>
                <a:effectLst/>
                <a:uLnTx/>
                <a:uFillTx/>
                <a:latin typeface="Helvetica Neue Light"/>
                <a:ea typeface="+mn-ea"/>
                <a:cs typeface="Calibri"/>
              </a:rPr>
              <a:t> activity, we are using TGF</a:t>
            </a:r>
            <a:r>
              <a:rPr kumimoji="0" lang="el-GR" sz="1500" b="0" i="0" u="none" strike="noStrike" kern="0" cap="none" spc="-25" normalizeH="0" baseline="0" noProof="0" dirty="0">
                <a:ln>
                  <a:noFill/>
                </a:ln>
                <a:solidFill>
                  <a:sysClr val="windowText" lastClr="000000"/>
                </a:solidFill>
                <a:effectLst/>
                <a:uLnTx/>
                <a:uFillTx/>
                <a:latin typeface="Helvetica Neue Light"/>
                <a:ea typeface="+mn-ea"/>
                <a:cs typeface="Calibri"/>
              </a:rPr>
              <a:t>β</a:t>
            </a:r>
            <a:r>
              <a:rPr kumimoji="0" lang="en-US" sz="1500" b="0" i="0" u="none" strike="noStrike" kern="0" cap="none" spc="-25" normalizeH="0" baseline="0" noProof="0" dirty="0">
                <a:ln>
                  <a:noFill/>
                </a:ln>
                <a:solidFill>
                  <a:sysClr val="windowText" lastClr="000000"/>
                </a:solidFill>
                <a:effectLst/>
                <a:uLnTx/>
                <a:uFillTx/>
                <a:latin typeface="Helvetica Neue Light"/>
                <a:ea typeface="+mn-ea"/>
                <a:cs typeface="Calibri"/>
              </a:rPr>
              <a:t> to localize radioisotopes </a:t>
            </a:r>
          </a:p>
          <a:p>
            <a:pPr marL="298450" marR="0" lvl="0" indent="-285750" algn="l" defTabSz="914400" rtl="0" eaLnBrk="1" fontAlgn="auto" latinLnBrk="0" hangingPunct="1">
              <a:lnSpc>
                <a:spcPct val="100000"/>
              </a:lnSpc>
              <a:spcBef>
                <a:spcPts val="95"/>
              </a:spcBef>
              <a:spcAft>
                <a:spcPts val="0"/>
              </a:spcAft>
              <a:buClrTx/>
              <a:buSzTx/>
              <a:buFont typeface="Arial" panose="020B0604020202020204" pitchFamily="34" charset="0"/>
              <a:buChar char="•"/>
              <a:tabLst/>
              <a:defRPr/>
            </a:pPr>
            <a:r>
              <a:rPr kumimoji="0" lang="en-US" sz="1500" b="0" i="0" u="none" strike="noStrike" kern="0" cap="none" spc="0" normalizeH="0" baseline="0" noProof="0" dirty="0">
                <a:ln>
                  <a:noFill/>
                </a:ln>
                <a:solidFill>
                  <a:sysClr val="windowText" lastClr="000000"/>
                </a:solidFill>
                <a:effectLst/>
                <a:uLnTx/>
                <a:uFillTx/>
                <a:latin typeface="Helvetica Neue Light"/>
                <a:ea typeface="+mn-ea"/>
                <a:cs typeface="Calibri"/>
              </a:rPr>
              <a:t>Radiation can’t reach many metastatic disease sites, this RPT can</a:t>
            </a:r>
          </a:p>
          <a:p>
            <a:pPr marL="298450" marR="0" lvl="0" indent="-285750" algn="l" defTabSz="914400" rtl="0" eaLnBrk="1" fontAlgn="auto" latinLnBrk="0" hangingPunct="1">
              <a:lnSpc>
                <a:spcPct val="100000"/>
              </a:lnSpc>
              <a:spcBef>
                <a:spcPts val="95"/>
              </a:spcBef>
              <a:spcAft>
                <a:spcPts val="0"/>
              </a:spcAft>
              <a:buClrTx/>
              <a:buSzTx/>
              <a:buFont typeface="Arial" panose="020B0604020202020204" pitchFamily="34" charset="0"/>
              <a:buChar char="•"/>
              <a:tabLst/>
              <a:defRPr/>
            </a:pPr>
            <a:r>
              <a:rPr kumimoji="0" lang="en-US" sz="1500" b="0" i="0" u="none" strike="noStrike" kern="0" cap="none" spc="0" normalizeH="0" baseline="0" noProof="0" dirty="0">
                <a:ln>
                  <a:noFill/>
                </a:ln>
                <a:solidFill>
                  <a:sysClr val="windowText" lastClr="000000"/>
                </a:solidFill>
                <a:effectLst/>
                <a:uLnTx/>
                <a:uFillTx/>
                <a:latin typeface="Helvetica Neue Light"/>
                <a:ea typeface="+mn-ea"/>
                <a:cs typeface="Calibri"/>
              </a:rPr>
              <a:t>Repurposing of validated, off patent agents with high specificity at a much lower systemic dose</a:t>
            </a:r>
          </a:p>
        </p:txBody>
      </p:sp>
      <p:sp>
        <p:nvSpPr>
          <p:cNvPr id="11" name="object 11"/>
          <p:cNvSpPr txBox="1"/>
          <p:nvPr/>
        </p:nvSpPr>
        <p:spPr>
          <a:xfrm>
            <a:off x="6045095" y="5943600"/>
            <a:ext cx="5929884" cy="730328"/>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00000"/>
              </a:lnSpc>
              <a:spcBef>
                <a:spcPts val="95"/>
              </a:spcBef>
              <a:spcAft>
                <a:spcPts val="0"/>
              </a:spcAft>
              <a:buClrTx/>
              <a:buSzTx/>
              <a:buFontTx/>
              <a:buNone/>
              <a:tabLst/>
              <a:defRPr/>
            </a:pPr>
            <a:r>
              <a:rPr kumimoji="0" sz="1500" b="1" i="0" u="none" strike="noStrike" kern="0" cap="none" spc="-10" normalizeH="0" baseline="0" noProof="0" dirty="0">
                <a:ln>
                  <a:noFill/>
                </a:ln>
                <a:solidFill>
                  <a:sysClr val="windowText" lastClr="000000"/>
                </a:solidFill>
                <a:effectLst/>
                <a:uLnTx/>
                <a:uFillTx/>
                <a:latin typeface="Helvetica Neue Light"/>
                <a:ea typeface="+mn-ea"/>
                <a:cs typeface="Calibri"/>
              </a:rPr>
              <a:t>DATA</a:t>
            </a:r>
            <a:endParaRPr kumimoji="0" lang="en-US" sz="1500" b="1" i="0" u="none" strike="noStrike" kern="0" cap="none" spc="-10" normalizeH="0" baseline="0" noProof="0" dirty="0">
              <a:ln>
                <a:noFill/>
              </a:ln>
              <a:solidFill>
                <a:sysClr val="windowText" lastClr="000000"/>
              </a:solidFill>
              <a:effectLst/>
              <a:uLnTx/>
              <a:uFillTx/>
              <a:latin typeface="Helvetica Neue Light"/>
              <a:ea typeface="+mn-ea"/>
              <a:cs typeface="Calibri"/>
            </a:endParaRPr>
          </a:p>
          <a:p>
            <a:pPr marL="298450" marR="5080" lvl="0" indent="-285750" algn="l" defTabSz="914400" rtl="0" eaLnBrk="1" fontAlgn="auto" latinLnBrk="0" hangingPunct="1">
              <a:lnSpc>
                <a:spcPct val="100000"/>
              </a:lnSpc>
              <a:spcBef>
                <a:spcPts val="95"/>
              </a:spcBef>
              <a:spcAft>
                <a:spcPts val="0"/>
              </a:spcAft>
              <a:buClrTx/>
              <a:buSzTx/>
              <a:buFont typeface="Arial" panose="020B0604020202020204" pitchFamily="34" charset="0"/>
              <a:buChar char="•"/>
              <a:tabLst/>
              <a:defRPr/>
            </a:pPr>
            <a:r>
              <a:rPr kumimoji="0" lang="en-US" sz="1500" b="0" i="0" u="none" strike="noStrike" kern="0" cap="none" spc="-10" normalizeH="0" baseline="30000" noProof="0" dirty="0">
                <a:ln>
                  <a:noFill/>
                </a:ln>
                <a:solidFill>
                  <a:sysClr val="windowText" lastClr="000000"/>
                </a:solidFill>
                <a:effectLst/>
                <a:uLnTx/>
                <a:uFillTx/>
                <a:latin typeface="Helvetica Neue Light"/>
                <a:ea typeface="+mn-ea"/>
                <a:cs typeface="Calibri"/>
              </a:rPr>
              <a:t>89</a:t>
            </a:r>
            <a:r>
              <a:rPr kumimoji="0" lang="en-US" sz="1500" b="0" i="0" u="none" strike="noStrike" kern="0" cap="none" spc="-10" normalizeH="0" baseline="0" noProof="0" dirty="0">
                <a:ln>
                  <a:noFill/>
                </a:ln>
                <a:solidFill>
                  <a:sysClr val="windowText" lastClr="000000"/>
                </a:solidFill>
                <a:effectLst/>
                <a:uLnTx/>
                <a:uFillTx/>
                <a:latin typeface="Helvetica Neue Light"/>
                <a:ea typeface="+mn-ea"/>
                <a:cs typeface="Calibri"/>
              </a:rPr>
              <a:t>Zr-Freso localizes to tumors.  Update is increased by irradiation</a:t>
            </a:r>
          </a:p>
          <a:p>
            <a:pPr marL="298450" marR="5080" lvl="0" indent="-285750" algn="l" defTabSz="914400" rtl="0" eaLnBrk="1" fontAlgn="auto" latinLnBrk="0" hangingPunct="1">
              <a:lnSpc>
                <a:spcPct val="100000"/>
              </a:lnSpc>
              <a:spcBef>
                <a:spcPts val="95"/>
              </a:spcBef>
              <a:spcAft>
                <a:spcPts val="0"/>
              </a:spcAft>
              <a:buClrTx/>
              <a:buSzTx/>
              <a:buFont typeface="Arial" panose="020B0604020202020204" pitchFamily="34" charset="0"/>
              <a:buChar char="•"/>
              <a:tabLst/>
              <a:defRPr/>
            </a:pPr>
            <a:r>
              <a:rPr kumimoji="0" lang="en-US" sz="1500" b="1" i="0" u="none" strike="noStrike" kern="0" cap="none" spc="-10" normalizeH="0" baseline="0" noProof="0" dirty="0">
                <a:ln>
                  <a:noFill/>
                </a:ln>
                <a:solidFill>
                  <a:sysClr val="windowText" lastClr="000000"/>
                </a:solidFill>
                <a:effectLst/>
                <a:uLnTx/>
                <a:uFillTx/>
                <a:latin typeface="Helvetica Neue Light"/>
                <a:ea typeface="+mn-ea"/>
                <a:cs typeface="Calibri"/>
              </a:rPr>
              <a:t> </a:t>
            </a:r>
            <a:r>
              <a:rPr kumimoji="0" lang="en-US" sz="1500" b="0" i="0" u="none" strike="noStrike" kern="0" cap="none" spc="-10" normalizeH="0" baseline="30000" noProof="0" dirty="0">
                <a:ln>
                  <a:noFill/>
                </a:ln>
                <a:solidFill>
                  <a:sysClr val="windowText" lastClr="000000"/>
                </a:solidFill>
                <a:effectLst/>
                <a:uLnTx/>
                <a:uFillTx/>
                <a:latin typeface="Helvetica Neue Light"/>
                <a:ea typeface="+mn-ea"/>
                <a:cs typeface="Calibri"/>
              </a:rPr>
              <a:t>177</a:t>
            </a:r>
            <a:r>
              <a:rPr kumimoji="0" lang="en-US" sz="1500" b="0" i="0" u="none" strike="noStrike" kern="0" cap="none" spc="-10" normalizeH="0" baseline="0" noProof="0" dirty="0">
                <a:ln>
                  <a:noFill/>
                </a:ln>
                <a:solidFill>
                  <a:sysClr val="windowText" lastClr="000000"/>
                </a:solidFill>
                <a:effectLst/>
                <a:uLnTx/>
                <a:uFillTx/>
                <a:latin typeface="Helvetica Neue Light"/>
                <a:ea typeface="+mn-ea"/>
                <a:cs typeface="Calibri"/>
              </a:rPr>
              <a:t>Lu-Freso reduces tumor volume (shown)</a:t>
            </a:r>
            <a:endParaRPr kumimoji="0" lang="en-US" sz="1500" b="1" i="0" u="none" strike="noStrike" kern="0" cap="none" spc="-10" normalizeH="0" baseline="0" noProof="0" dirty="0">
              <a:ln>
                <a:noFill/>
              </a:ln>
              <a:solidFill>
                <a:sysClr val="windowText" lastClr="000000"/>
              </a:solidFill>
              <a:effectLst/>
              <a:uLnTx/>
              <a:uFillTx/>
              <a:latin typeface="Helvetica Neue Light"/>
              <a:ea typeface="+mn-ea"/>
              <a:cs typeface="Calibri"/>
            </a:endParaRPr>
          </a:p>
        </p:txBody>
      </p:sp>
      <p:pic>
        <p:nvPicPr>
          <p:cNvPr id="18" name="Picture 17" descr="A logo with a circle of lines&#10;&#10;Description automatically generated with medium confidence">
            <a:extLst>
              <a:ext uri="{FF2B5EF4-FFF2-40B4-BE49-F238E27FC236}">
                <a16:creationId xmlns:a16="http://schemas.microsoft.com/office/drawing/2014/main" id="{ADABE60A-4B6E-660F-E982-FADDC54E061C}"/>
              </a:ext>
            </a:extLst>
          </p:cNvPr>
          <p:cNvPicPr>
            <a:picLocks noChangeAspect="1"/>
          </p:cNvPicPr>
          <p:nvPr/>
        </p:nvPicPr>
        <p:blipFill>
          <a:blip r:embed="rId3"/>
          <a:stretch>
            <a:fillRect/>
          </a:stretch>
        </p:blipFill>
        <p:spPr>
          <a:xfrm>
            <a:off x="249219" y="49165"/>
            <a:ext cx="1046182" cy="1066898"/>
          </a:xfrm>
          <a:prstGeom prst="rect">
            <a:avLst/>
          </a:prstGeom>
        </p:spPr>
      </p:pic>
      <p:pic>
        <p:nvPicPr>
          <p:cNvPr id="19" name="Picture 18">
            <a:extLst>
              <a:ext uri="{FF2B5EF4-FFF2-40B4-BE49-F238E27FC236}">
                <a16:creationId xmlns:a16="http://schemas.microsoft.com/office/drawing/2014/main" id="{4FA00D95-28BA-B0D1-7B08-59B36C699F8F}"/>
              </a:ext>
            </a:extLst>
          </p:cNvPr>
          <p:cNvPicPr>
            <a:picLocks noChangeAspect="1"/>
          </p:cNvPicPr>
          <p:nvPr/>
        </p:nvPicPr>
        <p:blipFill>
          <a:blip r:embed="rId4"/>
          <a:stretch>
            <a:fillRect/>
          </a:stretch>
        </p:blipFill>
        <p:spPr>
          <a:xfrm>
            <a:off x="807542" y="1236478"/>
            <a:ext cx="1708101" cy="1708101"/>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pic>
        <p:nvPicPr>
          <p:cNvPr id="20" name="Picture 19">
            <a:extLst>
              <a:ext uri="{FF2B5EF4-FFF2-40B4-BE49-F238E27FC236}">
                <a16:creationId xmlns:a16="http://schemas.microsoft.com/office/drawing/2014/main" id="{EAAB82DD-6ABE-A7FA-61F6-35285FED73C5}"/>
              </a:ext>
            </a:extLst>
          </p:cNvPr>
          <p:cNvPicPr>
            <a:picLocks noChangeAspect="1"/>
          </p:cNvPicPr>
          <p:nvPr/>
        </p:nvPicPr>
        <p:blipFill>
          <a:blip r:embed="rId5"/>
          <a:srcRect t="9357" b="19047"/>
          <a:stretch/>
        </p:blipFill>
        <p:spPr>
          <a:xfrm>
            <a:off x="3379579" y="1236478"/>
            <a:ext cx="1708102" cy="1708101"/>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graphicFrame>
        <p:nvGraphicFramePr>
          <p:cNvPr id="26" name="Object 25">
            <a:extLst>
              <a:ext uri="{FF2B5EF4-FFF2-40B4-BE49-F238E27FC236}">
                <a16:creationId xmlns:a16="http://schemas.microsoft.com/office/drawing/2014/main" id="{C74CC311-20E0-9666-D223-7BAD7F4E177E}"/>
              </a:ext>
            </a:extLst>
          </p:cNvPr>
          <p:cNvGraphicFramePr>
            <a:graphicFrameLocks noChangeAspect="1"/>
          </p:cNvGraphicFramePr>
          <p:nvPr>
            <p:extLst>
              <p:ext uri="{D42A27DB-BD31-4B8C-83A1-F6EECF244321}">
                <p14:modId xmlns:p14="http://schemas.microsoft.com/office/powerpoint/2010/main" val="691183025"/>
              </p:ext>
            </p:extLst>
          </p:nvPr>
        </p:nvGraphicFramePr>
        <p:xfrm>
          <a:off x="1360108" y="4049080"/>
          <a:ext cx="3096714" cy="2750845"/>
        </p:xfrm>
        <a:graphic>
          <a:graphicData uri="http://schemas.openxmlformats.org/presentationml/2006/ole">
            <mc:AlternateContent xmlns:mc="http://schemas.openxmlformats.org/markup-compatibility/2006">
              <mc:Choice xmlns:v="urn:schemas-microsoft-com:vml" Requires="v">
                <p:oleObj name="Prism 10" r:id="rId6" imgW="3899946" imgH="3426846" progId="Prism10.Document">
                  <p:embed/>
                </p:oleObj>
              </mc:Choice>
              <mc:Fallback>
                <p:oleObj name="Prism 10" r:id="rId6" imgW="3899946" imgH="3426846" progId="Prism10.Document">
                  <p:embed/>
                  <p:pic>
                    <p:nvPicPr>
                      <p:cNvPr id="26" name="Object 25">
                        <a:extLst>
                          <a:ext uri="{FF2B5EF4-FFF2-40B4-BE49-F238E27FC236}">
                            <a16:creationId xmlns:a16="http://schemas.microsoft.com/office/drawing/2014/main" id="{C74CC311-20E0-9666-D223-7BAD7F4E177E}"/>
                          </a:ext>
                        </a:extLst>
                      </p:cNvPr>
                      <p:cNvPicPr/>
                      <p:nvPr/>
                    </p:nvPicPr>
                    <p:blipFill>
                      <a:blip r:embed="rId7"/>
                      <a:stretch>
                        <a:fillRect/>
                      </a:stretch>
                    </p:blipFill>
                    <p:spPr>
                      <a:xfrm>
                        <a:off x="1360108" y="4049080"/>
                        <a:ext cx="3096714" cy="2750845"/>
                      </a:xfrm>
                      <a:prstGeom prst="rect">
                        <a:avLst/>
                      </a:prstGeom>
                    </p:spPr>
                  </p:pic>
                </p:oleObj>
              </mc:Fallback>
            </mc:AlternateContent>
          </a:graphicData>
        </a:graphic>
      </p:graphicFrame>
      <p:sp>
        <p:nvSpPr>
          <p:cNvPr id="36" name="object 8">
            <a:extLst>
              <a:ext uri="{FF2B5EF4-FFF2-40B4-BE49-F238E27FC236}">
                <a16:creationId xmlns:a16="http://schemas.microsoft.com/office/drawing/2014/main" id="{4DBF7FDC-7EAA-06BF-57EC-A1269CA6C639}"/>
              </a:ext>
            </a:extLst>
          </p:cNvPr>
          <p:cNvSpPr txBox="1"/>
          <p:nvPr/>
        </p:nvSpPr>
        <p:spPr>
          <a:xfrm>
            <a:off x="6057850" y="1973147"/>
            <a:ext cx="5917133" cy="935513"/>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0" cap="none" spc="0" normalizeH="0" baseline="0" noProof="0" dirty="0">
                <a:ln>
                  <a:noFill/>
                </a:ln>
                <a:solidFill>
                  <a:sysClr val="windowText" lastClr="000000"/>
                </a:solidFill>
                <a:effectLst/>
                <a:uLnTx/>
                <a:uFillTx/>
                <a:latin typeface="Helvetica Neue Light"/>
                <a:ea typeface="+mn-ea"/>
                <a:cs typeface="Calibri"/>
              </a:rPr>
              <a:t>UNMET</a:t>
            </a:r>
            <a:r>
              <a:rPr kumimoji="0" lang="en-US" sz="1500" b="1"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lang="en-US" sz="1500" b="1" i="0" u="none" strike="noStrike" kern="0" cap="none" spc="0" normalizeH="0" baseline="0" noProof="0" dirty="0">
                <a:ln>
                  <a:noFill/>
                </a:ln>
                <a:solidFill>
                  <a:sysClr val="windowText" lastClr="000000"/>
                </a:solidFill>
                <a:effectLst/>
                <a:uLnTx/>
                <a:uFillTx/>
                <a:latin typeface="Helvetica Neue Light"/>
                <a:ea typeface="+mn-ea"/>
                <a:cs typeface="Calibri"/>
              </a:rPr>
              <a:t>NEED:</a:t>
            </a:r>
            <a:r>
              <a:rPr kumimoji="0" lang="en-US" sz="1500" b="1" i="0" u="none" strike="noStrike" kern="0" cap="none" spc="-40" normalizeH="0" baseline="0" noProof="0" dirty="0">
                <a:ln>
                  <a:noFill/>
                </a:ln>
                <a:solidFill>
                  <a:sysClr val="windowText" lastClr="000000"/>
                </a:solidFill>
                <a:effectLst/>
                <a:uLnTx/>
                <a:uFillTx/>
                <a:latin typeface="Helvetica Neue Light"/>
                <a:ea typeface="+mn-ea"/>
                <a:cs typeface="Calibri"/>
              </a:rPr>
              <a:t> </a:t>
            </a:r>
            <a:r>
              <a:rPr kumimoji="0" lang="en-US" sz="1500" b="0" i="0" u="none" strike="noStrike" kern="0" cap="none" spc="-40" normalizeH="0" baseline="0" noProof="0" dirty="0">
                <a:ln>
                  <a:noFill/>
                </a:ln>
                <a:solidFill>
                  <a:sysClr val="windowText" lastClr="000000"/>
                </a:solidFill>
                <a:effectLst/>
                <a:uLnTx/>
                <a:uFillTx/>
                <a:latin typeface="Helvetica Neue Light"/>
                <a:ea typeface="+mn-ea"/>
                <a:cs typeface="Calibri"/>
              </a:rPr>
              <a:t>Need for more r</a:t>
            </a:r>
            <a:r>
              <a:rPr kumimoji="0" lang="en-US" sz="1500" b="0" i="0" u="none" strike="noStrike" kern="0" cap="none" spc="0" normalizeH="0" baseline="0" noProof="0" dirty="0">
                <a:ln>
                  <a:noFill/>
                </a:ln>
                <a:solidFill>
                  <a:sysClr val="windowText" lastClr="000000"/>
                </a:solidFill>
                <a:effectLst/>
                <a:uLnTx/>
                <a:uFillTx/>
                <a:latin typeface="Helvetica Neue Light"/>
                <a:ea typeface="+mn-ea"/>
                <a:cs typeface="Calibri"/>
              </a:rPr>
              <a:t>adiopharmaceuticals (RPTs):</a:t>
            </a:r>
          </a:p>
          <a:p>
            <a:pPr marL="298450" marR="5080" lvl="5"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0" cap="none" spc="0" normalizeH="0" baseline="0" noProof="0" dirty="0">
                <a:ln>
                  <a:noFill/>
                </a:ln>
                <a:solidFill>
                  <a:sysClr val="windowText" lastClr="000000"/>
                </a:solidFill>
                <a:effectLst/>
                <a:uLnTx/>
                <a:uFillTx/>
                <a:latin typeface="Helvetica Neue Light"/>
                <a:ea typeface="+mn-ea"/>
                <a:cs typeface="Calibri"/>
              </a:rPr>
              <a:t>Treatment can be personalized based on target imaging.  </a:t>
            </a:r>
          </a:p>
          <a:p>
            <a:pPr marL="298450" marR="5080" lvl="5"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0" cap="none" spc="0" normalizeH="0" baseline="0" noProof="0" dirty="0">
                <a:ln>
                  <a:noFill/>
                </a:ln>
                <a:solidFill>
                  <a:sysClr val="windowText" lastClr="000000"/>
                </a:solidFill>
                <a:effectLst/>
                <a:uLnTx/>
                <a:uFillTx/>
                <a:latin typeface="Helvetica Neue Light"/>
                <a:ea typeface="+mn-ea"/>
                <a:cs typeface="Calibri"/>
              </a:rPr>
              <a:t>RPTs are only approved for 7% of all cancers.</a:t>
            </a:r>
          </a:p>
          <a:p>
            <a:pPr marL="12700" marR="5080" lvl="5"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sysClr val="windowText" lastClr="000000"/>
                </a:solidFill>
                <a:effectLst/>
                <a:uLnTx/>
                <a:uFillTx/>
                <a:latin typeface="Helvetica Neue Light"/>
                <a:ea typeface="+mn-ea"/>
                <a:cs typeface="Calibri"/>
              </a:rPr>
              <a:t>Need better strategy to target TGF</a:t>
            </a:r>
            <a:r>
              <a:rPr kumimoji="0" lang="en-US" sz="1500" b="0" i="0" u="none" strike="noStrike" kern="0" cap="none" spc="0" normalizeH="0" baseline="0" noProof="0" dirty="0">
                <a:ln>
                  <a:noFill/>
                </a:ln>
                <a:solidFill>
                  <a:sysClr val="windowText" lastClr="000000"/>
                </a:solidFill>
                <a:effectLst/>
                <a:uLnTx/>
                <a:uFillTx/>
                <a:latin typeface="Helvetica Neue Light"/>
                <a:ea typeface="+mn-ea"/>
                <a:cs typeface="+mn-cs"/>
              </a:rPr>
              <a:t> 𝛽</a:t>
            </a:r>
            <a:endParaRPr kumimoji="0" lang="en-US" sz="1500" b="0" i="0"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pic>
        <p:nvPicPr>
          <p:cNvPr id="14" name="Picture 13" descr="A white letters on a black background&#10;&#10;Description automatically generated">
            <a:extLst>
              <a:ext uri="{FF2B5EF4-FFF2-40B4-BE49-F238E27FC236}">
                <a16:creationId xmlns:a16="http://schemas.microsoft.com/office/drawing/2014/main" id="{5895BF21-B89C-6A06-F3B9-725F07DA64C6}"/>
              </a:ext>
            </a:extLst>
          </p:cNvPr>
          <p:cNvPicPr>
            <a:picLocks noChangeAspect="1"/>
          </p:cNvPicPr>
          <p:nvPr/>
        </p:nvPicPr>
        <p:blipFill>
          <a:blip r:embed="rId8"/>
          <a:stretch>
            <a:fillRect/>
          </a:stretch>
        </p:blipFill>
        <p:spPr>
          <a:xfrm>
            <a:off x="10328671" y="208358"/>
            <a:ext cx="1649017" cy="791767"/>
          </a:xfrm>
          <a:prstGeom prst="rect">
            <a:avLst/>
          </a:prstGeom>
        </p:spPr>
      </p:pic>
      <p:cxnSp>
        <p:nvCxnSpPr>
          <p:cNvPr id="15" name="Straight Arrow Connector 14">
            <a:extLst>
              <a:ext uri="{FF2B5EF4-FFF2-40B4-BE49-F238E27FC236}">
                <a16:creationId xmlns:a16="http://schemas.microsoft.com/office/drawing/2014/main" id="{2B12F61E-8ABC-22BD-146A-B12FC8D7D4E9}"/>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7">
            <a:extLst>
              <a:ext uri="{FF2B5EF4-FFF2-40B4-BE49-F238E27FC236}">
                <a16:creationId xmlns:a16="http://schemas.microsoft.com/office/drawing/2014/main" id="{2F3A2A4C-16E6-5145-FC90-E404C273F6E4}"/>
              </a:ext>
            </a:extLst>
          </p:cNvPr>
          <p:cNvSpPr txBox="1"/>
          <p:nvPr/>
        </p:nvSpPr>
        <p:spPr>
          <a:xfrm>
            <a:off x="336521" y="3020593"/>
            <a:ext cx="2722946" cy="951543"/>
          </a:xfrm>
          <a:prstGeom prst="rect">
            <a:avLst/>
          </a:prstGeom>
        </p:spPr>
        <p:txBody>
          <a:bodyPr vert="horz" wrap="square" lIns="0" tIns="88900" rIns="0" bIns="0" rtlCol="0">
            <a:spAutoFit/>
          </a:bodyPr>
          <a:lstStyle/>
          <a:p>
            <a:pPr marL="140335" marR="132715"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Mary Hellen Barcellos-Hoff, PhD </a:t>
            </a:r>
            <a:r>
              <a:rPr kumimoji="0" lang="en-US" sz="14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rPr>
              <a:t>Professor, Radiation Oncology, UCSF                                  World-renowned expert in TGF</a:t>
            </a:r>
            <a:r>
              <a:rPr kumimoji="0" lang="el-GR" sz="1400" b="0" i="0" u="none" strike="noStrike" kern="0" cap="none" spc="0" normalizeH="0" baseline="0" noProof="0" dirty="0">
                <a:ln>
                  <a:noFill/>
                </a:ln>
                <a:solidFill>
                  <a:sysClr val="windowText" lastClr="000000"/>
                </a:solidFill>
                <a:effectLst/>
                <a:uLnTx/>
                <a:uFillTx/>
                <a:latin typeface="Calibri"/>
                <a:ea typeface="+mn-ea"/>
                <a:cs typeface="Calibri"/>
              </a:rPr>
              <a:t>β</a:t>
            </a:r>
            <a:endParaRPr kumimoji="0" lang="en-US" sz="1400" b="0" i="0" u="none" strike="noStrike" kern="0" cap="none" spc="-10" normalizeH="0" baseline="0" noProof="0" dirty="0">
              <a:ln>
                <a:noFill/>
              </a:ln>
              <a:solidFill>
                <a:sysClr val="windowText" lastClr="000000"/>
              </a:solidFill>
              <a:effectLst/>
              <a:uLnTx/>
              <a:uFillTx/>
              <a:latin typeface="Helvetica Neue Light" panose="02000403000000020004"/>
              <a:ea typeface="+mn-ea"/>
              <a:cs typeface="Calibri"/>
            </a:endParaRPr>
          </a:p>
        </p:txBody>
      </p:sp>
      <p:cxnSp>
        <p:nvCxnSpPr>
          <p:cNvPr id="4" name="Straight Connector 3">
            <a:extLst>
              <a:ext uri="{FF2B5EF4-FFF2-40B4-BE49-F238E27FC236}">
                <a16:creationId xmlns:a16="http://schemas.microsoft.com/office/drawing/2014/main" id="{3A1E1B1C-C757-75FA-6B5C-BAA108977B31}"/>
              </a:ext>
            </a:extLst>
          </p:cNvPr>
          <p:cNvCxnSpPr/>
          <p:nvPr/>
        </p:nvCxnSpPr>
        <p:spPr>
          <a:xfrm>
            <a:off x="5790825"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7947915"/>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CA31F-9721-63E0-26BA-9FF54C588E99}"/>
            </a:ext>
          </a:extLst>
        </p:cNvPr>
        <p:cNvGrpSpPr/>
        <p:nvPr/>
      </p:nvGrpSpPr>
      <p:grpSpPr>
        <a:xfrm>
          <a:off x="0" y="0"/>
          <a:ext cx="0" cy="0"/>
          <a:chOff x="0" y="0"/>
          <a:chExt cx="0" cy="0"/>
        </a:xfrm>
      </p:grpSpPr>
      <p:pic>
        <p:nvPicPr>
          <p:cNvPr id="13" name="Picture 12" descr="A white letters on a black background&#10;&#10;Description automatically generated">
            <a:extLst>
              <a:ext uri="{FF2B5EF4-FFF2-40B4-BE49-F238E27FC236}">
                <a16:creationId xmlns:a16="http://schemas.microsoft.com/office/drawing/2014/main" id="{D973006C-1274-5CC8-4916-23A24D1518D7}"/>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AC6A02D3-1A92-F1E6-02A6-069DA49F6C33}"/>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close-up of a red and blue circle&#10;&#10;AI-generated content may be incorrect.">
            <a:extLst>
              <a:ext uri="{FF2B5EF4-FFF2-40B4-BE49-F238E27FC236}">
                <a16:creationId xmlns:a16="http://schemas.microsoft.com/office/drawing/2014/main" id="{DB8DFC05-3CCC-BC2E-01E7-7211F575C8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3968715590"/>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10" name="Google Shape;89;p1">
            <a:extLst>
              <a:ext uri="{FF2B5EF4-FFF2-40B4-BE49-F238E27FC236}">
                <a16:creationId xmlns:a16="http://schemas.microsoft.com/office/drawing/2014/main" id="{0CBEA52A-B913-D5DD-FC5F-27C945FD95F5}"/>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90" name="Google Shape;90;p1"/>
          <p:cNvSpPr txBox="1"/>
          <p:nvPr/>
        </p:nvSpPr>
        <p:spPr>
          <a:xfrm>
            <a:off x="247425" y="4848600"/>
            <a:ext cx="4192800" cy="13236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Helvetica Neue Light"/>
              <a:buNone/>
              <a:tabLst/>
              <a:defRPr/>
            </a:pPr>
            <a:r>
              <a:rPr kumimoji="0" lang="en-US" sz="2000" b="1"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PROBLEM:</a:t>
            </a:r>
            <a:r>
              <a:rPr kumimoji="0" lang="en-US" sz="2000" b="1" i="1" u="none" strike="noStrike" kern="1200" cap="none" spc="0" normalizeH="0" baseline="0" noProof="0">
                <a:ln>
                  <a:noFill/>
                </a:ln>
                <a:solidFill>
                  <a:srgbClr val="FF0000"/>
                </a:solidFill>
                <a:effectLst/>
                <a:uLnTx/>
                <a:uFillTx/>
                <a:latin typeface="Helvetica Neue Light"/>
                <a:ea typeface="Helvetica Neue Light"/>
                <a:cs typeface="Helvetica Neue Light"/>
                <a:sym typeface="Helvetica Neue Light"/>
              </a:rPr>
              <a:t> </a:t>
            </a:r>
            <a:endParaRPr kumimoji="0" sz="20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endParaRPr>
          </a:p>
          <a:p>
            <a:pPr marL="457200" marR="0" lvl="0" indent="-355600" algn="l" defTabSz="914400" rtl="0" eaLnBrk="1" fontAlgn="auto" latinLnBrk="0" hangingPunct="1">
              <a:lnSpc>
                <a:spcPct val="100000"/>
              </a:lnSpc>
              <a:spcBef>
                <a:spcPts val="0"/>
              </a:spcBef>
              <a:spcAft>
                <a:spcPts val="0"/>
              </a:spcAft>
              <a:buClrTx/>
              <a:buSzPts val="2000"/>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T cell therapies have insufficient safety and potency to defeat solid tumors.</a:t>
            </a:r>
            <a:endParaRPr kumimoji="0" sz="2200" b="0" i="1" u="none" strike="noStrike" kern="1200" cap="none" spc="0" normalizeH="0" baseline="0" noProof="0">
              <a:ln>
                <a:noFill/>
              </a:ln>
              <a:solidFill>
                <a:srgbClr val="404040"/>
              </a:solidFill>
              <a:effectLst/>
              <a:uLnTx/>
              <a:uFillTx/>
              <a:latin typeface="Helvetica Neue Light"/>
              <a:ea typeface="Helvetica Neue Light"/>
              <a:cs typeface="Helvetica Neue Light"/>
              <a:sym typeface="Helvetica Neue Light"/>
            </a:endParaRPr>
          </a:p>
        </p:txBody>
      </p:sp>
      <p:sp>
        <p:nvSpPr>
          <p:cNvPr id="91" name="Google Shape;91;p1"/>
          <p:cNvSpPr txBox="1"/>
          <p:nvPr/>
        </p:nvSpPr>
        <p:spPr>
          <a:xfrm>
            <a:off x="3962146" y="196182"/>
            <a:ext cx="5932126" cy="89251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600"/>
              <a:buFont typeface="Helvetica Neue Light"/>
              <a:buNone/>
              <a:tabLst/>
              <a:defRPr/>
            </a:pPr>
            <a:r>
              <a:rPr kumimoji="0" lang="en-US" sz="2600" b="1" i="1" u="none" strike="noStrike" kern="1200" cap="none" spc="0" normalizeH="0" baseline="0" noProof="0">
                <a:ln>
                  <a:noFill/>
                </a:ln>
                <a:solidFill>
                  <a:srgbClr val="FFFFFF"/>
                </a:solidFill>
                <a:effectLst/>
                <a:uLnTx/>
                <a:uFillTx/>
                <a:latin typeface="Helvetica Neue Light"/>
                <a:ea typeface="Helvetica Neue Light"/>
                <a:cs typeface="Helvetica Neue Light"/>
                <a:sym typeface="Helvetica Neue Light"/>
              </a:rPr>
              <a:t>Programmable Cell Therapy to Defeat Solid Tumors</a:t>
            </a:r>
            <a:endParaRPr kumimoji="0" sz="2600" b="1" i="1" u="none" strike="noStrike" kern="1200" cap="none" spc="0" normalizeH="0" baseline="0" noProof="0">
              <a:ln>
                <a:noFill/>
              </a:ln>
              <a:solidFill>
                <a:srgbClr val="FFFFFF"/>
              </a:solidFill>
              <a:effectLst/>
              <a:uLnTx/>
              <a:uFillTx/>
              <a:latin typeface="Helvetica Neue Light"/>
              <a:ea typeface="Helvetica Neue Light"/>
              <a:cs typeface="Helvetica Neue Light"/>
              <a:sym typeface="Helvetica Neue Light"/>
            </a:endParaRPr>
          </a:p>
        </p:txBody>
      </p:sp>
      <p:sp>
        <p:nvSpPr>
          <p:cNvPr id="92" name="Google Shape;92;p1"/>
          <p:cNvSpPr txBox="1"/>
          <p:nvPr/>
        </p:nvSpPr>
        <p:spPr>
          <a:xfrm>
            <a:off x="4825312" y="5607702"/>
            <a:ext cx="5952277" cy="123106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Helvetica Neue Light"/>
              <a:buNone/>
              <a:tabLst/>
              <a:defRPr/>
            </a:pPr>
            <a:r>
              <a:rPr kumimoji="0" lang="en-US" sz="2000" b="1"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TRACTION: </a:t>
            </a:r>
            <a:endParaRPr kumimoji="0" sz="2000" b="1"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endParaRPr>
          </a:p>
          <a:p>
            <a:pPr marL="457200" marR="0" lvl="0" indent="-342900" algn="l" defTabSz="914400" rtl="0" eaLnBrk="1" fontAlgn="auto" latinLnBrk="0" hangingPunct="1">
              <a:lnSpc>
                <a:spcPct val="100000"/>
              </a:lnSpc>
              <a:spcBef>
                <a:spcPts val="0"/>
              </a:spcBef>
              <a:spcAft>
                <a:spcPts val="0"/>
              </a:spcAft>
              <a:buClr>
                <a:srgbClr val="000000"/>
              </a:buClr>
              <a:buSzPts val="1800"/>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a:t>
            </a:r>
            <a:r>
              <a:rPr kumimoji="0" lang="en-US" sz="18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88</a:t>
            </a:r>
            <a:r>
              <a:rPr kumimoji="0" lang="en-US" sz="18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0M in Equity Funding and Revenues to date</a:t>
            </a:r>
            <a:endParaRPr kumimoji="0" sz="18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endParaRPr>
          </a:p>
          <a:p>
            <a:pPr marL="457200" marR="0" lvl="0" indent="-342900" algn="l" defTabSz="914400" rtl="0" eaLnBrk="1" fontAlgn="auto" latinLnBrk="0" hangingPunct="1">
              <a:lnSpc>
                <a:spcPct val="100000"/>
              </a:lnSpc>
              <a:spcBef>
                <a:spcPts val="0"/>
              </a:spcBef>
              <a:spcAft>
                <a:spcPts val="0"/>
              </a:spcAft>
              <a:buClr>
                <a:srgbClr val="000000"/>
              </a:buClr>
              <a:buSzPts val="1800"/>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Prostate cancer trial enrolling; GI cancer trial anticipated in 2027</a:t>
            </a:r>
            <a:endParaRPr kumimoji="0" sz="18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endParaRPr>
          </a:p>
        </p:txBody>
      </p:sp>
      <p:pic>
        <p:nvPicPr>
          <p:cNvPr id="93" name="Google Shape;93;p1" descr="A white letters on a black background&#10;&#10;Description automatically generated"/>
          <p:cNvPicPr preferRelativeResize="0"/>
          <p:nvPr/>
        </p:nvPicPr>
        <p:blipFill rotWithShape="1">
          <a:blip r:embed="rId3">
            <a:alphaModFix/>
          </a:blip>
          <a:srcRect/>
          <a:stretch/>
        </p:blipFill>
        <p:spPr>
          <a:xfrm>
            <a:off x="10328671" y="208358"/>
            <a:ext cx="1649017" cy="791767"/>
          </a:xfrm>
          <a:prstGeom prst="rect">
            <a:avLst/>
          </a:prstGeom>
          <a:noFill/>
          <a:ln>
            <a:noFill/>
          </a:ln>
        </p:spPr>
      </p:pic>
      <p:cxnSp>
        <p:nvCxnSpPr>
          <p:cNvPr id="94" name="Google Shape;94;p1"/>
          <p:cNvCxnSpPr/>
          <p:nvPr/>
        </p:nvCxnSpPr>
        <p:spPr>
          <a:xfrm>
            <a:off x="10050064" y="150019"/>
            <a:ext cx="15478" cy="902493"/>
          </a:xfrm>
          <a:prstGeom prst="straightConnector1">
            <a:avLst/>
          </a:prstGeom>
          <a:noFill/>
          <a:ln w="9525" cap="flat" cmpd="sng">
            <a:solidFill>
              <a:schemeClr val="lt1"/>
            </a:solidFill>
            <a:prstDash val="solid"/>
            <a:miter lim="800000"/>
            <a:headEnd type="none" w="sm" len="sm"/>
            <a:tailEnd type="none" w="sm" len="sm"/>
          </a:ln>
        </p:spPr>
      </p:cxnSp>
      <p:sp>
        <p:nvSpPr>
          <p:cNvPr id="95" name="Google Shape;95;p1"/>
          <p:cNvSpPr txBox="1"/>
          <p:nvPr/>
        </p:nvSpPr>
        <p:spPr>
          <a:xfrm>
            <a:off x="209132" y="3412669"/>
            <a:ext cx="2076900" cy="101562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Helvetica Neue Light"/>
              <a:buNone/>
              <a:tabLst/>
              <a:defRPr/>
            </a:pPr>
            <a:r>
              <a:rPr kumimoji="0" lang="en-US" sz="1600" b="1"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Alexander Marson, </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
                <a:srgbClr val="000000"/>
              </a:buClr>
              <a:buSzPts val="1600"/>
              <a:buFont typeface="Helvetica Neue Light"/>
              <a:buNone/>
              <a:tabLst/>
              <a:defRPr/>
            </a:pPr>
            <a:r>
              <a:rPr kumimoji="0" lang="en-US" sz="1600" b="1"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MD, PhD</a:t>
            </a:r>
            <a:endParaRPr kumimoji="0" sz="16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endParaRPr>
          </a:p>
          <a:p>
            <a:pPr marL="0" marR="0" lvl="0" indent="0" algn="l" defTabSz="914400" rtl="0" eaLnBrk="1" fontAlgn="auto" latinLnBrk="0" hangingPunct="1">
              <a:lnSpc>
                <a:spcPct val="100000"/>
              </a:lnSpc>
              <a:spcBef>
                <a:spcPts val="0"/>
              </a:spcBef>
              <a:spcAft>
                <a:spcPts val="0"/>
              </a:spcAft>
              <a:buClr>
                <a:srgbClr val="000000"/>
              </a:buClr>
              <a:buSzPts val="1400"/>
              <a:buFont typeface="Helvetica Neue Light"/>
              <a:buNone/>
              <a:tabLst/>
              <a:defRPr/>
            </a:pPr>
            <a:r>
              <a:rPr kumimoji="0" lang="en-US" sz="14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UCSF Professor, Medicine </a:t>
            </a:r>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96" name="Google Shape;96;p1"/>
          <p:cNvSpPr txBox="1"/>
          <p:nvPr/>
        </p:nvSpPr>
        <p:spPr>
          <a:xfrm>
            <a:off x="4825325" y="4164150"/>
            <a:ext cx="7152300" cy="15084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Helvetica Neue Light"/>
              <a:buNone/>
              <a:tabLst/>
              <a:defRPr/>
            </a:pPr>
            <a:r>
              <a:rPr kumimoji="0" lang="en-US" sz="2000" b="1"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SOLUTIONS </a:t>
            </a:r>
            <a:r>
              <a:rPr kumimoji="0" lang="en-US" sz="2000" b="1"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ENABLED BY UCSF TECHNOLOGY</a:t>
            </a:r>
            <a:r>
              <a:rPr kumimoji="0" lang="en-US" sz="2000" b="1"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a:t>
            </a:r>
            <a:r>
              <a:rPr kumimoji="0" lang="en-US" sz="20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a:t>
            </a:r>
            <a:endParaRPr kumimoji="0" sz="2000" b="0" i="0" u="none" strike="noStrike" kern="1200" cap="none" spc="0" normalizeH="0" baseline="0" noProof="0">
              <a:ln>
                <a:noFill/>
              </a:ln>
              <a:solidFill>
                <a:srgbClr val="000000"/>
              </a:solidFill>
              <a:effectLst/>
              <a:uLnTx/>
              <a:uFillTx/>
              <a:latin typeface="Arial"/>
              <a:ea typeface="Arial"/>
              <a:cs typeface="Arial"/>
              <a:sym typeface="Arial"/>
            </a:endParaRPr>
          </a:p>
          <a:p>
            <a:pPr marL="457200" marR="0" lvl="0" indent="-342900" algn="l" defTabSz="914400" rtl="0" eaLnBrk="1" fontAlgn="auto" latinLnBrk="0" hangingPunct="1">
              <a:lnSpc>
                <a:spcPct val="100000"/>
              </a:lnSpc>
              <a:spcBef>
                <a:spcPts val="0"/>
              </a:spcBef>
              <a:spcAft>
                <a:spcPts val="0"/>
              </a:spcAft>
              <a:buClrTx/>
              <a:buSzPts val="1800"/>
              <a:buFont typeface="Arial" panose="020B0604020202020204" pitchFamily="34" charset="0"/>
              <a:buChar char="•"/>
              <a:tabLst/>
              <a:defRPr/>
            </a:pPr>
            <a:r>
              <a:rPr kumimoji="0" lang="en-US" sz="1800" b="0" i="0" u="sng"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CITE</a:t>
            </a:r>
            <a:r>
              <a:rPr kumimoji="0" lang="en-US" sz="18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 CRISPR-based, site-specific DNA integration for safe, reliable manufacturing, with &gt;95% </a:t>
            </a:r>
            <a:r>
              <a:rPr kumimoji="0" lang="en-US" sz="1800" b="0" i="0" u="none" strike="noStrike" kern="1200" cap="none" spc="0" normalizeH="0" baseline="0" noProof="0" err="1">
                <a:ln>
                  <a:noFill/>
                </a:ln>
                <a:solidFill>
                  <a:prstClr val="black"/>
                </a:solidFill>
                <a:effectLst/>
                <a:uLnTx/>
                <a:uFillTx/>
                <a:latin typeface="Helvetica Neue Light"/>
                <a:ea typeface="Helvetica Neue Light"/>
                <a:cs typeface="Helvetica Neue Light"/>
                <a:sym typeface="Helvetica Neue Light"/>
              </a:rPr>
              <a:t>mfg</a:t>
            </a:r>
            <a:r>
              <a:rPr kumimoji="0" lang="en-US" sz="18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 success to date</a:t>
            </a:r>
            <a:endParaRPr kumimoji="0" sz="18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endParaRPr>
          </a:p>
          <a:p>
            <a:pPr marL="457200" marR="0" lvl="0" indent="-342900" algn="l" defTabSz="914400" rtl="0" eaLnBrk="1" fontAlgn="auto" latinLnBrk="0" hangingPunct="1">
              <a:lnSpc>
                <a:spcPct val="100000"/>
              </a:lnSpc>
              <a:spcBef>
                <a:spcPts val="0"/>
              </a:spcBef>
              <a:spcAft>
                <a:spcPts val="0"/>
              </a:spcAft>
              <a:buClrTx/>
              <a:buSzPts val="1800"/>
              <a:buFont typeface="Arial" panose="020B0604020202020204" pitchFamily="34" charset="0"/>
              <a:buChar char="•"/>
              <a:tabLst/>
              <a:defRPr/>
            </a:pPr>
            <a:r>
              <a:rPr kumimoji="0" lang="en-US" sz="1800" b="0" i="0" u="sng"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“AND” Logic Gate</a:t>
            </a:r>
            <a:r>
              <a:rPr kumimoji="0" lang="en-US" sz="18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 Priming antigen-dependent CAR expression to increase targeting selectivity</a:t>
            </a:r>
            <a:endParaRPr kumimoji="0" sz="18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endParaRPr>
          </a:p>
        </p:txBody>
      </p:sp>
      <p:sp>
        <p:nvSpPr>
          <p:cNvPr id="97" name="Google Shape;97;p1"/>
          <p:cNvSpPr txBox="1"/>
          <p:nvPr/>
        </p:nvSpPr>
        <p:spPr>
          <a:xfrm>
            <a:off x="331269" y="6460732"/>
            <a:ext cx="4320762" cy="55399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Helvetica Neue Light"/>
              <a:buNone/>
              <a:tabLst/>
              <a:defRPr/>
            </a:pPr>
            <a:r>
              <a:rPr kumimoji="0" lang="en-US" sz="14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 2026 The Regents of the University of California</a:t>
            </a:r>
            <a:endParaRPr kumimoji="0" sz="14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endParaRPr>
          </a:p>
          <a:p>
            <a:pPr marL="0" marR="0" lvl="0" indent="0" algn="l" defTabSz="914400" rtl="0" eaLnBrk="1" fontAlgn="auto" latinLnBrk="0" hangingPunct="1">
              <a:lnSpc>
                <a:spcPct val="100000"/>
              </a:lnSpc>
              <a:spcBef>
                <a:spcPts val="0"/>
              </a:spcBef>
              <a:spcAft>
                <a:spcPts val="0"/>
              </a:spcAft>
              <a:buClr>
                <a:prstClr val="black"/>
              </a:buClr>
              <a:buSzPts val="1600"/>
              <a:buFont typeface="Arial"/>
              <a:buNone/>
              <a:tabLst/>
              <a:defRPr/>
            </a:pPr>
            <a:endParaRPr kumimoji="0" sz="1600" b="0" i="1"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endParaRPr>
          </a:p>
        </p:txBody>
      </p:sp>
      <p:pic>
        <p:nvPicPr>
          <p:cNvPr id="99" name="Google Shape;99;p1"/>
          <p:cNvPicPr preferRelativeResize="0"/>
          <p:nvPr/>
        </p:nvPicPr>
        <p:blipFill rotWithShape="1">
          <a:blip r:embed="rId4">
            <a:alphaModFix/>
          </a:blip>
          <a:srcRect/>
          <a:stretch/>
        </p:blipFill>
        <p:spPr>
          <a:xfrm>
            <a:off x="403741" y="1614266"/>
            <a:ext cx="1714802" cy="1710939"/>
          </a:xfrm>
          <a:prstGeom prst="ellipse">
            <a:avLst/>
          </a:prstGeom>
          <a:noFill/>
          <a:ln w="25400" cap="rnd" cmpd="sng">
            <a:solidFill>
              <a:srgbClr val="002060"/>
            </a:solidFill>
            <a:prstDash val="solid"/>
            <a:round/>
            <a:headEnd type="none" w="sm" len="sm"/>
            <a:tailEnd type="none" w="sm" len="sm"/>
          </a:ln>
        </p:spPr>
      </p:pic>
      <p:pic>
        <p:nvPicPr>
          <p:cNvPr id="100" name="Google Shape;100;p1"/>
          <p:cNvPicPr preferRelativeResize="0"/>
          <p:nvPr/>
        </p:nvPicPr>
        <p:blipFill rotWithShape="1">
          <a:blip r:embed="rId5">
            <a:alphaModFix/>
          </a:blip>
          <a:srcRect l="2151" r="4895" b="18568"/>
          <a:stretch/>
        </p:blipFill>
        <p:spPr>
          <a:xfrm>
            <a:off x="2514021" y="1591008"/>
            <a:ext cx="1736066" cy="1734198"/>
          </a:xfrm>
          <a:prstGeom prst="ellipse">
            <a:avLst/>
          </a:prstGeom>
          <a:noFill/>
          <a:ln w="25400" cap="rnd" cmpd="sng">
            <a:solidFill>
              <a:srgbClr val="002060"/>
            </a:solidFill>
            <a:prstDash val="solid"/>
            <a:round/>
            <a:headEnd type="none" w="sm" len="sm"/>
            <a:tailEnd type="none" w="sm" len="sm"/>
          </a:ln>
        </p:spPr>
      </p:pic>
      <p:sp>
        <p:nvSpPr>
          <p:cNvPr id="101" name="Google Shape;101;p1"/>
          <p:cNvSpPr txBox="1"/>
          <p:nvPr/>
        </p:nvSpPr>
        <p:spPr>
          <a:xfrm>
            <a:off x="2363383" y="3459694"/>
            <a:ext cx="2076900" cy="120028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Helvetica Neue Light"/>
              <a:buNone/>
              <a:tabLst/>
              <a:defRPr/>
            </a:pPr>
            <a:r>
              <a:rPr kumimoji="0" lang="en-US" sz="1600" b="1"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Kole Roybal, PhD</a:t>
            </a:r>
            <a:endParaRPr kumimoji="0" sz="16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endParaRPr>
          </a:p>
          <a:p>
            <a:pPr marL="0" marR="0" lvl="0" indent="0" algn="l" defTabSz="914400" rtl="0" eaLnBrk="1" fontAlgn="auto" latinLnBrk="0" hangingPunct="1">
              <a:lnSpc>
                <a:spcPct val="100000"/>
              </a:lnSpc>
              <a:spcBef>
                <a:spcPts val="0"/>
              </a:spcBef>
              <a:spcAft>
                <a:spcPts val="0"/>
              </a:spcAft>
              <a:buClr>
                <a:srgbClr val="000000"/>
              </a:buClr>
              <a:buSzPts val="1400"/>
              <a:buFont typeface="Helvetica Neue Light"/>
              <a:buNone/>
              <a:tabLst/>
              <a:defRPr/>
            </a:pPr>
            <a:r>
              <a:rPr kumimoji="0" lang="en-US" sz="14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UCSF Professor, </a:t>
            </a:r>
          </a:p>
          <a:p>
            <a:pPr marL="0" marR="0" lvl="0" indent="0" algn="l" defTabSz="914400" rtl="0" eaLnBrk="1" fontAlgn="auto" latinLnBrk="0" hangingPunct="1">
              <a:lnSpc>
                <a:spcPct val="100000"/>
              </a:lnSpc>
              <a:spcBef>
                <a:spcPts val="0"/>
              </a:spcBef>
              <a:spcAft>
                <a:spcPts val="0"/>
              </a:spcAft>
              <a:buClr>
                <a:srgbClr val="000000"/>
              </a:buClr>
              <a:buSzPts val="1400"/>
              <a:buFont typeface="Helvetica Neue Light"/>
              <a:buNone/>
              <a:tabLst/>
              <a:defRPr/>
            </a:pPr>
            <a:r>
              <a:rPr kumimoji="0" lang="en-US" sz="1400" b="0" i="0" u="none" strike="noStrike" kern="1200" cap="none" spc="0" normalizeH="0" baseline="0" noProof="0">
                <a:ln>
                  <a:noFill/>
                </a:ln>
                <a:solidFill>
                  <a:srgbClr val="000000"/>
                </a:solidFill>
                <a:effectLst/>
                <a:uLnTx/>
                <a:uFillTx/>
                <a:latin typeface="Helvetica Neue Light" panose="02000403000000020004"/>
                <a:ea typeface="Arial"/>
                <a:cs typeface="Arial"/>
                <a:sym typeface="Arial"/>
              </a:rPr>
              <a:t>Director of the UCSF Parker Institute for Cancer Immunotherapy </a:t>
            </a:r>
            <a:endParaRPr kumimoji="0" sz="1400" b="0" i="0" u="none" strike="noStrike" kern="1200" cap="none" spc="0" normalizeH="0" baseline="0" noProof="0">
              <a:ln>
                <a:noFill/>
              </a:ln>
              <a:solidFill>
                <a:srgbClr val="000000"/>
              </a:solidFill>
              <a:effectLst/>
              <a:uLnTx/>
              <a:uFillTx/>
              <a:latin typeface="Helvetica Neue Light" panose="02000403000000020004"/>
              <a:ea typeface="Arial"/>
              <a:cs typeface="Arial"/>
              <a:sym typeface="Arial"/>
            </a:endParaRPr>
          </a:p>
        </p:txBody>
      </p:sp>
      <p:cxnSp>
        <p:nvCxnSpPr>
          <p:cNvPr id="102" name="Google Shape;102;p1"/>
          <p:cNvCxnSpPr/>
          <p:nvPr/>
        </p:nvCxnSpPr>
        <p:spPr>
          <a:xfrm>
            <a:off x="4616772" y="1402080"/>
            <a:ext cx="0" cy="4632900"/>
          </a:xfrm>
          <a:prstGeom prst="straightConnector1">
            <a:avLst/>
          </a:prstGeom>
          <a:noFill/>
          <a:ln w="12700" cap="flat" cmpd="sng">
            <a:solidFill>
              <a:srgbClr val="002060"/>
            </a:solidFill>
            <a:prstDash val="solid"/>
            <a:miter lim="800000"/>
            <a:headEnd type="none" w="sm" len="sm"/>
            <a:tailEnd type="none" w="sm" len="sm"/>
          </a:ln>
        </p:spPr>
      </p:cxnSp>
      <p:sp>
        <p:nvSpPr>
          <p:cNvPr id="103" name="Google Shape;103;p1"/>
          <p:cNvSpPr txBox="1"/>
          <p:nvPr/>
        </p:nvSpPr>
        <p:spPr>
          <a:xfrm>
            <a:off x="9862228" y="1311299"/>
            <a:ext cx="2220600" cy="7389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302F33"/>
                </a:solidFill>
                <a:effectLst/>
                <a:uLnTx/>
                <a:uFillTx/>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ArsenalBio </a:t>
            </a:r>
            <a:endParaRPr kumimoji="0" sz="1000" b="0" i="0" u="none" strike="noStrike" kern="1200" cap="none" spc="0" normalizeH="0" baseline="0" noProof="0">
              <a:ln>
                <a:noFill/>
              </a:ln>
              <a:solidFill>
                <a:prstClr val="black"/>
              </a:solidFill>
              <a:effectLst/>
              <a:uLnTx/>
              <a:uFillTx/>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302F33"/>
                </a:solidFill>
                <a:effectLst/>
                <a:uLnTx/>
                <a:uFillTx/>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Programmable Circuit </a:t>
            </a:r>
            <a:br>
              <a:rPr kumimoji="0" lang="en-US" sz="1600" b="1" i="0" u="none" strike="noStrike" kern="1200" cap="none" spc="0" normalizeH="0" baseline="0" noProof="0">
                <a:ln>
                  <a:noFill/>
                </a:ln>
                <a:solidFill>
                  <a:srgbClr val="302F33"/>
                </a:solidFill>
                <a:effectLst/>
                <a:uLnTx/>
                <a:uFillTx/>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br>
            <a:r>
              <a:rPr kumimoji="0" lang="en-US" sz="1600" b="1" i="0" u="none" strike="noStrike" kern="1200" cap="none" spc="0" normalizeH="0" baseline="0" noProof="0">
                <a:ln>
                  <a:noFill/>
                </a:ln>
                <a:solidFill>
                  <a:srgbClr val="302F33"/>
                </a:solidFill>
                <a:effectLst/>
                <a:uLnTx/>
                <a:uFillTx/>
                <a:latin typeface="Helvetica Neue"/>
                <a:ea typeface="Helvetica Neue"/>
                <a:cs typeface="Helvetica Neue"/>
                <a:sym typeface="Helvetica Neu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T Cell Therapy</a:t>
            </a:r>
            <a:endParaRPr kumimoji="0" sz="1000" b="0" i="0" u="none" strike="noStrike" kern="1200" cap="none" spc="0" normalizeH="0" baseline="0" noProof="0">
              <a:ln>
                <a:noFill/>
              </a:ln>
              <a:solidFill>
                <a:prstClr val="black"/>
              </a:solidFill>
              <a:effectLst/>
              <a:uLnTx/>
              <a:uFillTx/>
              <a:latin typeface="Helvetica Neue"/>
              <a:ea typeface="Helvetica Neue"/>
              <a:cs typeface="Helvetica Neue"/>
              <a:sym typeface="Helvetica Neue"/>
            </a:endParaRPr>
          </a:p>
        </p:txBody>
      </p:sp>
      <p:grpSp>
        <p:nvGrpSpPr>
          <p:cNvPr id="104" name="Google Shape;104;p1"/>
          <p:cNvGrpSpPr/>
          <p:nvPr/>
        </p:nvGrpSpPr>
        <p:grpSpPr>
          <a:xfrm>
            <a:off x="7005317" y="1743155"/>
            <a:ext cx="3227658" cy="2187720"/>
            <a:chOff x="8155862" y="3831762"/>
            <a:chExt cx="6455315" cy="4375440"/>
          </a:xfrm>
        </p:grpSpPr>
        <p:grpSp>
          <p:nvGrpSpPr>
            <p:cNvPr id="105" name="Google Shape;105;p1"/>
            <p:cNvGrpSpPr/>
            <p:nvPr/>
          </p:nvGrpSpPr>
          <p:grpSpPr>
            <a:xfrm>
              <a:off x="8155862" y="3831762"/>
              <a:ext cx="6455315" cy="4375440"/>
              <a:chOff x="0" y="-49239"/>
              <a:chExt cx="943635" cy="639600"/>
            </a:xfrm>
          </p:grpSpPr>
          <p:sp>
            <p:nvSpPr>
              <p:cNvPr id="106" name="Google Shape;106;p1"/>
              <p:cNvSpPr/>
              <p:nvPr/>
            </p:nvSpPr>
            <p:spPr>
              <a:xfrm>
                <a:off x="0" y="0"/>
                <a:ext cx="943635" cy="570003"/>
              </a:xfrm>
              <a:custGeom>
                <a:avLst/>
                <a:gdLst/>
                <a:ahLst/>
                <a:cxnLst/>
                <a:rect l="l" t="t" r="r" b="b"/>
                <a:pathLst>
                  <a:path w="943635" h="601586" extrusionOk="0">
                    <a:moveTo>
                      <a:pt x="740435" y="0"/>
                    </a:moveTo>
                    <a:lnTo>
                      <a:pt x="0" y="0"/>
                    </a:lnTo>
                    <a:lnTo>
                      <a:pt x="0" y="601586"/>
                    </a:lnTo>
                    <a:lnTo>
                      <a:pt x="740435" y="601586"/>
                    </a:lnTo>
                    <a:lnTo>
                      <a:pt x="943635" y="300793"/>
                    </a:lnTo>
                    <a:lnTo>
                      <a:pt x="740435" y="0"/>
                    </a:lnTo>
                    <a:close/>
                  </a:path>
                </a:pathLst>
              </a:custGeom>
              <a:gradFill>
                <a:gsLst>
                  <a:gs pos="0">
                    <a:srgbClr val="01476B">
                      <a:alpha val="0"/>
                    </a:srgbClr>
                  </a:gs>
                  <a:gs pos="100000">
                    <a:srgbClr val="0EB0AD">
                      <a:alpha val="10980"/>
                    </a:srgbClr>
                  </a:gs>
                </a:gsLst>
                <a:lin ang="0" scaled="0"/>
              </a:gradFill>
              <a:ln>
                <a:noFill/>
              </a:ln>
            </p:spPr>
            <p:txBody>
              <a:bodyPr spcFirstLastPara="1" wrap="square" lIns="45725" tIns="22850" rIns="45725" bIns="2285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9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107" name="Google Shape;107;p1"/>
              <p:cNvSpPr txBox="1"/>
              <p:nvPr/>
            </p:nvSpPr>
            <p:spPr>
              <a:xfrm>
                <a:off x="0" y="-49239"/>
                <a:ext cx="829200" cy="639600"/>
              </a:xfrm>
              <a:prstGeom prst="rect">
                <a:avLst/>
              </a:prstGeom>
              <a:noFill/>
              <a:ln>
                <a:noFill/>
              </a:ln>
            </p:spPr>
            <p:txBody>
              <a:bodyPr spcFirstLastPara="1" wrap="square" lIns="25400" tIns="25400" rIns="25400" bIns="25400" anchor="ctr" anchorCtr="0">
                <a:noAutofit/>
              </a:bodyPr>
              <a:lstStyle/>
              <a:p>
                <a:pPr marL="0" marR="0" lvl="0" indent="0" algn="ctr" defTabSz="914400" rtl="0" eaLnBrk="1" fontAlgn="auto" latinLnBrk="0" hangingPunct="1">
                  <a:lnSpc>
                    <a:spcPct val="147722"/>
                  </a:lnSpc>
                  <a:spcBef>
                    <a:spcPts val="0"/>
                  </a:spcBef>
                  <a:spcAft>
                    <a:spcPts val="0"/>
                  </a:spcAft>
                  <a:buClrTx/>
                  <a:buSzTx/>
                  <a:buFontTx/>
                  <a:buNone/>
                  <a:tabLst/>
                  <a:defRPr/>
                </a:pPr>
                <a:endParaRPr kumimoji="0" sz="900" b="0" i="0" u="none" strike="noStrike" kern="1200" cap="none" spc="0" normalizeH="0" baseline="0" noProof="0">
                  <a:ln>
                    <a:noFill/>
                  </a:ln>
                  <a:solidFill>
                    <a:srgbClr val="000000"/>
                  </a:solidFill>
                  <a:effectLst/>
                  <a:uLnTx/>
                  <a:uFillTx/>
                  <a:latin typeface="Calibri"/>
                  <a:ea typeface="Calibri"/>
                  <a:cs typeface="Calibri"/>
                  <a:sym typeface="Calibri"/>
                </a:endParaRPr>
              </a:p>
            </p:txBody>
          </p:sp>
        </p:grpSp>
        <p:sp>
          <p:nvSpPr>
            <p:cNvPr id="108" name="Google Shape;108;p1"/>
            <p:cNvSpPr txBox="1"/>
            <p:nvPr/>
          </p:nvSpPr>
          <p:spPr>
            <a:xfrm>
              <a:off x="12262424" y="6558000"/>
              <a:ext cx="1578300" cy="3693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8"/>
                </a:lnSpc>
                <a:spcBef>
                  <a:spcPts val="0"/>
                </a:spcBef>
                <a:spcAft>
                  <a:spcPts val="0"/>
                </a:spcAft>
                <a:buClrTx/>
                <a:buSzTx/>
                <a:buFontTx/>
                <a:buNone/>
                <a:tabLst/>
                <a:defRPr/>
              </a:pPr>
              <a:r>
                <a:rPr kumimoji="0" lang="en-US" sz="1200" b="1" i="0" u="none" strike="noStrike" kern="1200" cap="none" spc="0" normalizeH="0" baseline="0" noProof="0">
                  <a:ln>
                    <a:noFill/>
                  </a:ln>
                  <a:solidFill>
                    <a:srgbClr val="00B5B1"/>
                  </a:solidFill>
                  <a:effectLst/>
                  <a:uLnTx/>
                  <a:uFillTx/>
                  <a:latin typeface="Arial"/>
                  <a:ea typeface="Arial"/>
                  <a:cs typeface="Arial"/>
                  <a:sym typeface="Arial"/>
                </a:rPr>
                <a:t>CITE</a:t>
              </a:r>
              <a:endParaRPr kumimoji="0" sz="7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9" name="Google Shape;109;p1"/>
            <p:cNvSpPr/>
            <p:nvPr/>
          </p:nvSpPr>
          <p:spPr>
            <a:xfrm>
              <a:off x="12104461" y="5546973"/>
              <a:ext cx="1206078" cy="986791"/>
            </a:xfrm>
            <a:custGeom>
              <a:avLst/>
              <a:gdLst/>
              <a:ahLst/>
              <a:cxnLst/>
              <a:rect l="l" t="t" r="r" b="b"/>
              <a:pathLst>
                <a:path w="1206078" h="986791" extrusionOk="0">
                  <a:moveTo>
                    <a:pt x="0" y="0"/>
                  </a:moveTo>
                  <a:lnTo>
                    <a:pt x="1206078" y="0"/>
                  </a:lnTo>
                  <a:lnTo>
                    <a:pt x="1206078" y="986791"/>
                  </a:lnTo>
                  <a:lnTo>
                    <a:pt x="0" y="986791"/>
                  </a:lnTo>
                  <a:lnTo>
                    <a:pt x="0" y="0"/>
                  </a:lnTo>
                  <a:close/>
                </a:path>
              </a:pathLst>
            </a:custGeom>
            <a:blipFill rotWithShape="1">
              <a:blip r:embed="rId6">
                <a:alphaModFix/>
              </a:blip>
              <a:stretch>
                <a:fillRect/>
              </a:stretch>
            </a:blipFill>
            <a:ln>
              <a:noFill/>
            </a:ln>
          </p:spPr>
          <p:txBody>
            <a:bodyPr spcFirstLastPara="1" wrap="square" lIns="45725" tIns="22850" rIns="45725" bIns="2285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900" b="0" i="0" u="none" strike="noStrike" kern="1200" cap="none" spc="0" normalizeH="0" baseline="0" noProof="0">
                <a:ln>
                  <a:noFill/>
                </a:ln>
                <a:solidFill>
                  <a:srgbClr val="000000"/>
                </a:solidFill>
                <a:effectLst/>
                <a:uLnTx/>
                <a:uFillTx/>
                <a:latin typeface="Calibri"/>
                <a:ea typeface="Calibri"/>
                <a:cs typeface="Calibri"/>
                <a:sym typeface="Calibri"/>
              </a:endParaRPr>
            </a:p>
          </p:txBody>
        </p:sp>
      </p:grpSp>
      <p:sp>
        <p:nvSpPr>
          <p:cNvPr id="110" name="Google Shape;110;p1"/>
          <p:cNvSpPr/>
          <p:nvPr/>
        </p:nvSpPr>
        <p:spPr>
          <a:xfrm>
            <a:off x="7063389" y="1966359"/>
            <a:ext cx="257116" cy="232684"/>
          </a:xfrm>
          <a:custGeom>
            <a:avLst/>
            <a:gdLst/>
            <a:ahLst/>
            <a:cxnLst/>
            <a:rect l="l" t="t" r="r" b="b"/>
            <a:pathLst>
              <a:path w="465368" h="465368" extrusionOk="0">
                <a:moveTo>
                  <a:pt x="0" y="0"/>
                </a:moveTo>
                <a:lnTo>
                  <a:pt x="465368" y="0"/>
                </a:lnTo>
                <a:lnTo>
                  <a:pt x="465368" y="465368"/>
                </a:lnTo>
                <a:lnTo>
                  <a:pt x="0" y="465368"/>
                </a:lnTo>
                <a:lnTo>
                  <a:pt x="0" y="0"/>
                </a:lnTo>
                <a:close/>
              </a:path>
            </a:pathLst>
          </a:custGeom>
          <a:blipFill rotWithShape="1">
            <a:blip r:embed="rId7">
              <a:alphaModFix/>
            </a:blip>
            <a:stretch>
              <a:fillRect/>
            </a:stretch>
          </a:blipFill>
          <a:ln>
            <a:noFill/>
          </a:ln>
        </p:spPr>
        <p:txBody>
          <a:bodyPr spcFirstLastPara="1" wrap="square" lIns="45725" tIns="22850" rIns="45725" bIns="2285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9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111" name="Google Shape;111;p1"/>
          <p:cNvSpPr txBox="1"/>
          <p:nvPr/>
        </p:nvSpPr>
        <p:spPr>
          <a:xfrm>
            <a:off x="7458211" y="2475124"/>
            <a:ext cx="1504500" cy="338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Arial"/>
                <a:cs typeface="Arial"/>
                <a:sym typeface="Arial"/>
              </a:rPr>
              <a:t>Synthetic Pathway Activator (SPA)</a:t>
            </a:r>
            <a:endParaRPr kumimoji="0" sz="9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2" name="Google Shape;112;p1"/>
          <p:cNvSpPr txBox="1"/>
          <p:nvPr/>
        </p:nvSpPr>
        <p:spPr>
          <a:xfrm>
            <a:off x="7458209" y="3007043"/>
            <a:ext cx="1368900" cy="338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ptos" panose="02110004020202020204"/>
                <a:ea typeface="+mn-ea"/>
                <a:cs typeface="+mn-cs"/>
              </a:rPr>
              <a:t>FAS+TGFBR2 </a:t>
            </a:r>
            <a:r>
              <a:rPr kumimoji="0" lang="en-US" sz="1100" b="0" i="0" u="none" strike="noStrike" kern="1200" cap="none" spc="0" normalizeH="0" baseline="0" noProof="0">
                <a:ln>
                  <a:noFill/>
                </a:ln>
                <a:solidFill>
                  <a:srgbClr val="000000"/>
                </a:solidFill>
                <a:effectLst/>
                <a:uLnTx/>
                <a:uFillTx/>
                <a:latin typeface="Arial"/>
                <a:ea typeface="Arial"/>
                <a:cs typeface="Arial"/>
                <a:sym typeface="Arial"/>
              </a:rPr>
              <a:t>shRNA Arrays</a:t>
            </a:r>
            <a:endParaRPr kumimoji="0" sz="9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3" name="Google Shape;113;p1"/>
          <p:cNvSpPr txBox="1"/>
          <p:nvPr/>
        </p:nvSpPr>
        <p:spPr>
          <a:xfrm>
            <a:off x="7458209" y="1951366"/>
            <a:ext cx="1081500" cy="338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ptos" panose="02110004020202020204"/>
                <a:ea typeface="+mn-ea"/>
                <a:cs typeface="+mn-cs"/>
              </a:rPr>
              <a:t>“AND” </a:t>
            </a:r>
            <a:br>
              <a:rPr kumimoji="0" lang="en-US" sz="1100" b="0" i="0" u="none" strike="noStrike" kern="1200" cap="none" spc="0" normalizeH="0" baseline="0" noProof="0">
                <a:ln>
                  <a:noFill/>
                </a:ln>
                <a:solidFill>
                  <a:prstClr val="black"/>
                </a:solidFill>
                <a:effectLst/>
                <a:uLnTx/>
                <a:uFillTx/>
                <a:latin typeface="Aptos" panose="02110004020202020204"/>
                <a:ea typeface="+mn-ea"/>
                <a:cs typeface="+mn-cs"/>
              </a:rPr>
            </a:br>
            <a:r>
              <a:rPr kumimoji="0" lang="en-US" sz="1100" b="0" i="0" u="none" strike="noStrike" kern="1200" cap="none" spc="0" normalizeH="0" baseline="0" noProof="0">
                <a:ln>
                  <a:noFill/>
                </a:ln>
                <a:solidFill>
                  <a:prstClr val="black"/>
                </a:solidFill>
                <a:effectLst/>
                <a:uLnTx/>
                <a:uFillTx/>
                <a:latin typeface="Aptos" panose="02110004020202020204"/>
                <a:ea typeface="+mn-ea"/>
                <a:cs typeface="+mn-cs"/>
              </a:rPr>
              <a:t>Logic Gate</a:t>
            </a:r>
            <a:endParaRPr kumimoji="0" sz="9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4" name="Google Shape;114;p1"/>
          <p:cNvSpPr txBox="1"/>
          <p:nvPr/>
        </p:nvSpPr>
        <p:spPr>
          <a:xfrm>
            <a:off x="7458211" y="3474799"/>
            <a:ext cx="1504500" cy="338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ptos" panose="02110004020202020204"/>
                <a:ea typeface="+mn-ea"/>
                <a:cs typeface="+mn-cs"/>
              </a:rPr>
              <a:t>SPA-reduced cytokine secretion</a:t>
            </a:r>
            <a:endParaRPr kumimoji="0" sz="9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5" name="Google Shape;115;p1"/>
          <p:cNvSpPr/>
          <p:nvPr/>
        </p:nvSpPr>
        <p:spPr>
          <a:xfrm>
            <a:off x="7056524" y="2485809"/>
            <a:ext cx="270821" cy="273920"/>
          </a:xfrm>
          <a:custGeom>
            <a:avLst/>
            <a:gdLst/>
            <a:ahLst/>
            <a:cxnLst/>
            <a:rect l="l" t="t" r="r" b="b"/>
            <a:pathLst>
              <a:path w="490174" h="547841" extrusionOk="0">
                <a:moveTo>
                  <a:pt x="0" y="0"/>
                </a:moveTo>
                <a:lnTo>
                  <a:pt x="490174" y="0"/>
                </a:lnTo>
                <a:lnTo>
                  <a:pt x="490174" y="547841"/>
                </a:lnTo>
                <a:lnTo>
                  <a:pt x="0" y="547841"/>
                </a:lnTo>
                <a:lnTo>
                  <a:pt x="0" y="0"/>
                </a:lnTo>
                <a:close/>
              </a:path>
            </a:pathLst>
          </a:custGeom>
          <a:blipFill rotWithShape="1">
            <a:blip r:embed="rId8">
              <a:alphaModFix/>
            </a:blip>
            <a:stretch>
              <a:fillRect/>
            </a:stretch>
          </a:blipFill>
          <a:ln>
            <a:noFill/>
          </a:ln>
        </p:spPr>
        <p:txBody>
          <a:bodyPr spcFirstLastPara="1" wrap="square" lIns="45725" tIns="22850" rIns="45725" bIns="2285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9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116" name="Google Shape;116;p1"/>
          <p:cNvSpPr txBox="1"/>
          <p:nvPr/>
        </p:nvSpPr>
        <p:spPr>
          <a:xfrm>
            <a:off x="7070782" y="1324174"/>
            <a:ext cx="1388400" cy="4926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B5B1"/>
                </a:solidFill>
                <a:effectLst/>
                <a:uLnTx/>
                <a:uFillTx/>
                <a:latin typeface="Helvetica Neue"/>
                <a:ea typeface="Helvetica Neue"/>
                <a:cs typeface="Helvetica Neue"/>
                <a:sym typeface="Helvetica Neue"/>
              </a:rPr>
              <a:t>ArsenalBio Solution</a:t>
            </a:r>
            <a:endParaRPr kumimoji="0" sz="1600" b="0" i="0" u="none" strike="noStrike" kern="1200" cap="none" spc="0" normalizeH="0" baseline="0" noProof="0">
              <a:ln>
                <a:noFill/>
              </a:ln>
              <a:solidFill>
                <a:prstClr val="black"/>
              </a:solidFill>
              <a:effectLst/>
              <a:uLnTx/>
              <a:uFillTx/>
              <a:latin typeface="Helvetica Neue"/>
              <a:ea typeface="Helvetica Neue"/>
              <a:cs typeface="Helvetica Neue"/>
              <a:sym typeface="Helvetica Neue"/>
            </a:endParaRPr>
          </a:p>
        </p:txBody>
      </p:sp>
      <p:pic>
        <p:nvPicPr>
          <p:cNvPr id="117" name="Google Shape;117;p1"/>
          <p:cNvPicPr preferRelativeResize="0"/>
          <p:nvPr/>
        </p:nvPicPr>
        <p:blipFill>
          <a:blip r:embed="rId9">
            <a:alphaModFix/>
          </a:blip>
          <a:stretch>
            <a:fillRect/>
          </a:stretch>
        </p:blipFill>
        <p:spPr>
          <a:xfrm>
            <a:off x="6937057" y="2916625"/>
            <a:ext cx="510243" cy="468475"/>
          </a:xfrm>
          <a:prstGeom prst="rect">
            <a:avLst/>
          </a:prstGeom>
          <a:noFill/>
          <a:ln>
            <a:noFill/>
          </a:ln>
        </p:spPr>
      </p:pic>
      <p:grpSp>
        <p:nvGrpSpPr>
          <p:cNvPr id="118" name="Google Shape;118;p1"/>
          <p:cNvGrpSpPr/>
          <p:nvPr/>
        </p:nvGrpSpPr>
        <p:grpSpPr>
          <a:xfrm>
            <a:off x="6672269" y="2077644"/>
            <a:ext cx="268669" cy="1604045"/>
            <a:chOff x="7489487" y="4500709"/>
            <a:chExt cx="485400" cy="3208089"/>
          </a:xfrm>
        </p:grpSpPr>
        <p:cxnSp>
          <p:nvCxnSpPr>
            <p:cNvPr id="119" name="Google Shape;119;p1"/>
            <p:cNvCxnSpPr/>
            <p:nvPr/>
          </p:nvCxnSpPr>
          <p:spPr>
            <a:xfrm rot="10800000">
              <a:off x="7489487" y="6639435"/>
              <a:ext cx="485400" cy="0"/>
            </a:xfrm>
            <a:prstGeom prst="straightConnector1">
              <a:avLst/>
            </a:prstGeom>
            <a:noFill/>
            <a:ln w="38100" cap="rnd" cmpd="sng">
              <a:solidFill>
                <a:srgbClr val="00B5B1"/>
              </a:solidFill>
              <a:prstDash val="dot"/>
              <a:round/>
              <a:headEnd type="none" w="sm" len="sm"/>
              <a:tailEnd type="triangle" w="med" len="med"/>
            </a:ln>
          </p:spPr>
        </p:cxnSp>
        <p:cxnSp>
          <p:nvCxnSpPr>
            <p:cNvPr id="120" name="Google Shape;120;p1"/>
            <p:cNvCxnSpPr/>
            <p:nvPr/>
          </p:nvCxnSpPr>
          <p:spPr>
            <a:xfrm rot="10800000">
              <a:off x="7489487" y="5570072"/>
              <a:ext cx="485400" cy="0"/>
            </a:xfrm>
            <a:prstGeom prst="straightConnector1">
              <a:avLst/>
            </a:prstGeom>
            <a:noFill/>
            <a:ln w="38100" cap="rnd" cmpd="sng">
              <a:solidFill>
                <a:srgbClr val="00B5B1"/>
              </a:solidFill>
              <a:prstDash val="dot"/>
              <a:round/>
              <a:headEnd type="none" w="sm" len="sm"/>
              <a:tailEnd type="triangle" w="med" len="med"/>
            </a:ln>
          </p:spPr>
        </p:cxnSp>
        <p:cxnSp>
          <p:nvCxnSpPr>
            <p:cNvPr id="121" name="Google Shape;121;p1"/>
            <p:cNvCxnSpPr/>
            <p:nvPr/>
          </p:nvCxnSpPr>
          <p:spPr>
            <a:xfrm rot="10800000">
              <a:off x="7489487" y="4500709"/>
              <a:ext cx="485400" cy="0"/>
            </a:xfrm>
            <a:prstGeom prst="straightConnector1">
              <a:avLst/>
            </a:prstGeom>
            <a:noFill/>
            <a:ln w="38100" cap="rnd" cmpd="sng">
              <a:solidFill>
                <a:srgbClr val="00B5B1"/>
              </a:solidFill>
              <a:prstDash val="dot"/>
              <a:round/>
              <a:headEnd type="none" w="sm" len="sm"/>
              <a:tailEnd type="triangle" w="med" len="med"/>
            </a:ln>
          </p:spPr>
        </p:cxnSp>
        <p:cxnSp>
          <p:nvCxnSpPr>
            <p:cNvPr id="122" name="Google Shape;122;p1"/>
            <p:cNvCxnSpPr/>
            <p:nvPr/>
          </p:nvCxnSpPr>
          <p:spPr>
            <a:xfrm rot="10800000">
              <a:off x="7489487" y="7708798"/>
              <a:ext cx="485400" cy="0"/>
            </a:xfrm>
            <a:prstGeom prst="straightConnector1">
              <a:avLst/>
            </a:prstGeom>
            <a:noFill/>
            <a:ln w="38100" cap="rnd" cmpd="sng">
              <a:solidFill>
                <a:srgbClr val="00B5B1"/>
              </a:solidFill>
              <a:prstDash val="dot"/>
              <a:round/>
              <a:headEnd type="none" w="sm" len="sm"/>
              <a:tailEnd type="triangle" w="med" len="med"/>
            </a:ln>
          </p:spPr>
        </p:cxnSp>
      </p:grpSp>
      <p:sp>
        <p:nvSpPr>
          <p:cNvPr id="123" name="Google Shape;123;p1"/>
          <p:cNvSpPr txBox="1"/>
          <p:nvPr/>
        </p:nvSpPr>
        <p:spPr>
          <a:xfrm>
            <a:off x="4969036" y="2521320"/>
            <a:ext cx="1730700" cy="169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47425"/>
                </a:solidFill>
                <a:effectLst/>
                <a:uLnTx/>
                <a:uFillTx/>
                <a:latin typeface="Arial"/>
                <a:ea typeface="Arial"/>
                <a:cs typeface="Arial"/>
                <a:sym typeface="Arial"/>
              </a:rPr>
              <a:t>T cell exhaustion</a:t>
            </a:r>
            <a:endParaRPr kumimoji="0" sz="9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4" name="Google Shape;124;p1"/>
          <p:cNvSpPr txBox="1"/>
          <p:nvPr/>
        </p:nvSpPr>
        <p:spPr>
          <a:xfrm>
            <a:off x="4969036" y="3052242"/>
            <a:ext cx="1730700" cy="169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47425"/>
                </a:solidFill>
                <a:effectLst/>
                <a:uLnTx/>
                <a:uFillTx/>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Immune suppression</a:t>
            </a:r>
            <a:endParaRPr kumimoji="0" sz="9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5" name="Google Shape;125;p1"/>
          <p:cNvSpPr txBox="1"/>
          <p:nvPr/>
        </p:nvSpPr>
        <p:spPr>
          <a:xfrm>
            <a:off x="4969036" y="1992635"/>
            <a:ext cx="1730700" cy="1692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47425"/>
                </a:solidFill>
                <a:effectLst/>
                <a:uLnTx/>
                <a:uFillTx/>
                <a:latin typeface="Arial"/>
                <a:ea typeface="Arial"/>
                <a:cs typeface="Arial"/>
                <a:sym typeface="Arial"/>
              </a:rPr>
              <a:t>Targeting specificity</a:t>
            </a:r>
            <a:endParaRPr kumimoji="0" sz="9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6" name="Google Shape;126;p1"/>
          <p:cNvSpPr txBox="1"/>
          <p:nvPr/>
        </p:nvSpPr>
        <p:spPr>
          <a:xfrm>
            <a:off x="5003954" y="1324161"/>
            <a:ext cx="1263900" cy="4926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47425"/>
                </a:solidFill>
                <a:effectLst/>
                <a:uLnTx/>
                <a:uFillTx/>
                <a:latin typeface="Helvetica Neue"/>
                <a:ea typeface="Helvetica Neue"/>
                <a:cs typeface="Helvetica Neue"/>
                <a:sym typeface="Helvetica Neue"/>
              </a:rPr>
              <a:t>Clinical Challenge</a:t>
            </a:r>
            <a:endParaRPr kumimoji="0" sz="1600" b="0" i="0" u="none" strike="noStrike" kern="1200" cap="none" spc="0" normalizeH="0" baseline="0" noProof="0">
              <a:ln>
                <a:noFill/>
              </a:ln>
              <a:solidFill>
                <a:prstClr val="black"/>
              </a:solidFill>
              <a:effectLst/>
              <a:uLnTx/>
              <a:uFillTx/>
              <a:latin typeface="Helvetica Neue"/>
              <a:ea typeface="Helvetica Neue"/>
              <a:cs typeface="Helvetica Neue"/>
              <a:sym typeface="Helvetica Neue"/>
            </a:endParaRPr>
          </a:p>
        </p:txBody>
      </p:sp>
      <p:sp>
        <p:nvSpPr>
          <p:cNvPr id="127" name="Google Shape;127;p1"/>
          <p:cNvSpPr txBox="1"/>
          <p:nvPr/>
        </p:nvSpPr>
        <p:spPr>
          <a:xfrm>
            <a:off x="4969036" y="3487781"/>
            <a:ext cx="1730700" cy="3417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47425"/>
                </a:solidFill>
                <a:effectLst/>
                <a:uLnTx/>
                <a:uFillTx/>
                <a:latin typeface="Aptos" panose="02110004020202020204"/>
                <a:ea typeface="+mn-ea"/>
                <a:cs typeface="+mn-cs"/>
              </a:rPr>
              <a:t>Inflammatory toxicities </a:t>
            </a:r>
            <a:endParaRPr kumimoji="0" sz="1100" b="1" i="0" u="none" strike="noStrike" kern="1200" cap="none" spc="0" normalizeH="0" baseline="0" noProof="0">
              <a:ln>
                <a:noFill/>
              </a:ln>
              <a:solidFill>
                <a:srgbClr val="F47425"/>
              </a:solidFill>
              <a:effectLst/>
              <a:uLnTx/>
              <a:uFillTx/>
              <a:latin typeface="Aptos" panose="02110004020202020204"/>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900" b="0" i="0" u="none" strike="noStrike" kern="1200" cap="none" spc="0" normalizeH="0" baseline="0" noProof="0">
                <a:ln>
                  <a:noFill/>
                </a:ln>
                <a:solidFill>
                  <a:srgbClr val="F47425"/>
                </a:solidFill>
                <a:effectLst/>
                <a:uLnTx/>
                <a:uFillTx/>
                <a:latin typeface="Aptos" panose="02110004020202020204"/>
                <a:ea typeface="+mn-ea"/>
                <a:cs typeface="+mn-cs"/>
              </a:rPr>
              <a:t>(CRS, IEC-HS, ICANS)</a:t>
            </a:r>
            <a:endParaRPr kumimoji="0" sz="7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8" name="Google Shape;128;p1"/>
          <p:cNvSpPr/>
          <p:nvPr/>
        </p:nvSpPr>
        <p:spPr>
          <a:xfrm>
            <a:off x="7056524" y="3536794"/>
            <a:ext cx="270821" cy="273921"/>
          </a:xfrm>
          <a:custGeom>
            <a:avLst/>
            <a:gdLst/>
            <a:ahLst/>
            <a:cxnLst/>
            <a:rect l="l" t="t" r="r" b="b"/>
            <a:pathLst>
              <a:path w="490174" h="547841" extrusionOk="0">
                <a:moveTo>
                  <a:pt x="0" y="0"/>
                </a:moveTo>
                <a:lnTo>
                  <a:pt x="490174" y="0"/>
                </a:lnTo>
                <a:lnTo>
                  <a:pt x="490174" y="547841"/>
                </a:lnTo>
                <a:lnTo>
                  <a:pt x="0" y="547841"/>
                </a:lnTo>
                <a:lnTo>
                  <a:pt x="0" y="0"/>
                </a:lnTo>
                <a:close/>
              </a:path>
            </a:pathLst>
          </a:custGeom>
          <a:blipFill rotWithShape="1">
            <a:blip r:embed="rId8">
              <a:alphaModFix/>
            </a:blip>
            <a:stretch>
              <a:fillRect/>
            </a:stretch>
          </a:blipFill>
          <a:ln>
            <a:noFill/>
          </a:ln>
        </p:spPr>
        <p:txBody>
          <a:bodyPr spcFirstLastPara="1" wrap="square" lIns="45725" tIns="22850" rIns="45725" bIns="2285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900" b="0" i="0" u="none" strike="noStrike" kern="1200" cap="none" spc="0" normalizeH="0" baseline="0" noProof="0">
              <a:ln>
                <a:noFill/>
              </a:ln>
              <a:solidFill>
                <a:srgbClr val="000000"/>
              </a:solidFill>
              <a:effectLst/>
              <a:uLnTx/>
              <a:uFillTx/>
              <a:latin typeface="Calibri"/>
              <a:ea typeface="Calibri"/>
              <a:cs typeface="Calibri"/>
              <a:sym typeface="Calibri"/>
            </a:endParaRPr>
          </a:p>
        </p:txBody>
      </p:sp>
      <p:pic>
        <p:nvPicPr>
          <p:cNvPr id="129" name="Google Shape;129;p1"/>
          <p:cNvPicPr preferRelativeResize="0"/>
          <p:nvPr/>
        </p:nvPicPr>
        <p:blipFill>
          <a:blip r:embed="rId10">
            <a:alphaModFix/>
          </a:blip>
          <a:stretch>
            <a:fillRect/>
          </a:stretch>
        </p:blipFill>
        <p:spPr>
          <a:xfrm>
            <a:off x="10275971" y="2235873"/>
            <a:ext cx="1384650" cy="1384650"/>
          </a:xfrm>
          <a:prstGeom prst="rect">
            <a:avLst/>
          </a:prstGeom>
          <a:noFill/>
          <a:ln>
            <a:noFill/>
          </a:ln>
        </p:spPr>
      </p:pic>
      <p:sp>
        <p:nvSpPr>
          <p:cNvPr id="130" name="Google Shape;130;p1"/>
          <p:cNvSpPr txBox="1"/>
          <p:nvPr/>
        </p:nvSpPr>
        <p:spPr>
          <a:xfrm>
            <a:off x="8814564" y="3818129"/>
            <a:ext cx="3340500" cy="3693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Helvetica Neue"/>
                <a:ea typeface="Helvetica Neue"/>
                <a:cs typeface="Helvetica Neue"/>
                <a:sym typeface="Helvetica Neue"/>
              </a:rPr>
              <a:t>© 2026 Arsenal Biosciences, Inc.  All Rights Reserved</a:t>
            </a:r>
            <a:r>
              <a:rPr kumimoji="0" lang="en-US" sz="1200" b="0" i="0" u="none" strike="noStrike" kern="1200" cap="none" spc="0" normalizeH="0" baseline="0" noProof="0">
                <a:ln>
                  <a:noFill/>
                </a:ln>
                <a:solidFill>
                  <a:prstClr val="black"/>
                </a:solidFill>
                <a:effectLst/>
                <a:uLnTx/>
                <a:uFillTx/>
                <a:latin typeface="Helvetica Neue"/>
                <a:ea typeface="Helvetica Neue"/>
                <a:cs typeface="Helvetica Neue"/>
                <a:sym typeface="Helvetica Neue"/>
              </a:rPr>
              <a:t>.</a:t>
            </a:r>
            <a:endParaRPr kumimoji="0" sz="1200" b="0" i="0" u="none" strike="noStrike" kern="1200" cap="none" spc="0" normalizeH="0" baseline="0" noProof="0">
              <a:ln>
                <a:noFill/>
              </a:ln>
              <a:solidFill>
                <a:prstClr val="black"/>
              </a:solidFill>
              <a:effectLst/>
              <a:uLnTx/>
              <a:uFillTx/>
              <a:latin typeface="Helvetica Neue"/>
              <a:ea typeface="Helvetica Neue"/>
              <a:cs typeface="Helvetica Neue"/>
              <a:sym typeface="Helvetica Neue"/>
            </a:endParaRPr>
          </a:p>
        </p:txBody>
      </p:sp>
      <p:pic>
        <p:nvPicPr>
          <p:cNvPr id="2" name="Google Shape;101;p1">
            <a:extLst>
              <a:ext uri="{FF2B5EF4-FFF2-40B4-BE49-F238E27FC236}">
                <a16:creationId xmlns:a16="http://schemas.microsoft.com/office/drawing/2014/main" id="{3BE6FC21-F692-0AC8-CC52-F09AA8E4E65E}"/>
              </a:ext>
            </a:extLst>
          </p:cNvPr>
          <p:cNvPicPr preferRelativeResize="0"/>
          <p:nvPr/>
        </p:nvPicPr>
        <p:blipFill rotWithShape="1">
          <a:blip r:embed="rId11">
            <a:alphaModFix/>
          </a:blip>
          <a:srcRect/>
          <a:stretch/>
        </p:blipFill>
        <p:spPr>
          <a:xfrm>
            <a:off x="11317537" y="5995380"/>
            <a:ext cx="857142" cy="857141"/>
          </a:xfrm>
          <a:prstGeom prst="rect">
            <a:avLst/>
          </a:prstGeom>
          <a:noFill/>
          <a:ln>
            <a:noFill/>
          </a:ln>
        </p:spPr>
      </p:pic>
      <p:sp>
        <p:nvSpPr>
          <p:cNvPr id="3" name="TextBox 2">
            <a:extLst>
              <a:ext uri="{FF2B5EF4-FFF2-40B4-BE49-F238E27FC236}">
                <a16:creationId xmlns:a16="http://schemas.microsoft.com/office/drawing/2014/main" id="{F8BD3E2C-E282-DD1C-D80A-A86296798F1B}"/>
              </a:ext>
            </a:extLst>
          </p:cNvPr>
          <p:cNvSpPr txBox="1"/>
          <p:nvPr/>
        </p:nvSpPr>
        <p:spPr>
          <a:xfrm>
            <a:off x="11103554" y="547710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pic>
        <p:nvPicPr>
          <p:cNvPr id="4" name="Google Shape;100;p1">
            <a:extLst>
              <a:ext uri="{FF2B5EF4-FFF2-40B4-BE49-F238E27FC236}">
                <a16:creationId xmlns:a16="http://schemas.microsoft.com/office/drawing/2014/main" id="{6BDEF828-FAC7-D170-A12D-CA1080C535FF}"/>
              </a:ext>
            </a:extLst>
          </p:cNvPr>
          <p:cNvPicPr preferRelativeResize="0"/>
          <p:nvPr/>
        </p:nvPicPr>
        <p:blipFill rotWithShape="1">
          <a:blip r:embed="rId12">
            <a:alphaModFix/>
          </a:blip>
          <a:srcRect/>
          <a:stretch/>
        </p:blipFill>
        <p:spPr>
          <a:xfrm>
            <a:off x="117892" y="180901"/>
            <a:ext cx="3579602" cy="824186"/>
          </a:xfrm>
          <a:prstGeom prst="rect">
            <a:avLst/>
          </a:prstGeom>
          <a:noFill/>
          <a:ln>
            <a:noFill/>
          </a:ln>
        </p:spPr>
      </p:pic>
      <p:sp>
        <p:nvSpPr>
          <p:cNvPr id="9" name="TextBox 8">
            <a:extLst>
              <a:ext uri="{FF2B5EF4-FFF2-40B4-BE49-F238E27FC236}">
                <a16:creationId xmlns:a16="http://schemas.microsoft.com/office/drawing/2014/main" id="{45318B8C-24AB-94CF-4837-497F92790A19}"/>
              </a:ext>
            </a:extLst>
          </p:cNvPr>
          <p:cNvSpPr txBox="1"/>
          <p:nvPr/>
        </p:nvSpPr>
        <p:spPr>
          <a:xfrm>
            <a:off x="1127116" y="1192896"/>
            <a:ext cx="227248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UCSF Co-founders</a:t>
            </a:r>
          </a:p>
        </p:txBody>
      </p:sp>
    </p:spTree>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D06B926-DD4C-2367-9540-034AA2E344AA}"/>
              </a:ext>
            </a:extLst>
          </p:cNvPr>
          <p:cNvPicPr>
            <a:picLocks noChangeAspect="1"/>
          </p:cNvPicPr>
          <p:nvPr/>
        </p:nvPicPr>
        <p:blipFill>
          <a:blip r:embed="rId3"/>
          <a:stretch>
            <a:fillRect/>
          </a:stretch>
        </p:blipFill>
        <p:spPr>
          <a:xfrm>
            <a:off x="11326800" y="5989711"/>
            <a:ext cx="850395" cy="850395"/>
          </a:xfrm>
          <a:prstGeom prst="rect">
            <a:avLst/>
          </a:prstGeom>
        </p:spPr>
      </p:pic>
      <p:sp>
        <p:nvSpPr>
          <p:cNvPr id="7" name="Google Shape;89;p1">
            <a:extLst>
              <a:ext uri="{FF2B5EF4-FFF2-40B4-BE49-F238E27FC236}">
                <a16:creationId xmlns:a16="http://schemas.microsoft.com/office/drawing/2014/main" id="{91EF3521-72E4-E88C-DAFC-B800D7B28E3B}"/>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5" name="TextBox 14">
            <a:extLst>
              <a:ext uri="{FF2B5EF4-FFF2-40B4-BE49-F238E27FC236}">
                <a16:creationId xmlns:a16="http://schemas.microsoft.com/office/drawing/2014/main" id="{DE875891-EB05-6FF9-4788-F4B099373304}"/>
              </a:ext>
            </a:extLst>
          </p:cNvPr>
          <p:cNvSpPr txBox="1"/>
          <p:nvPr/>
        </p:nvSpPr>
        <p:spPr>
          <a:xfrm>
            <a:off x="293306" y="4094137"/>
            <a:ext cx="5027029" cy="212365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2200" b="1" i="1" u="none" strike="noStrike" kern="1200" cap="none" spc="0" normalizeH="0" baseline="0" noProof="0">
                <a:ln>
                  <a:noFill/>
                </a:ln>
                <a:solidFill>
                  <a:srgbClr val="FF0000"/>
                </a:solidFill>
                <a:effectLst/>
                <a:uLnTx/>
                <a:uFillTx/>
                <a:latin typeface="Helvetica Neue Light" panose="02000403000000020004"/>
                <a:ea typeface="+mn-ea"/>
                <a:cs typeface="+mn-cs"/>
              </a:rPr>
              <a:t> </a:t>
            </a:r>
            <a:endParaRPr kumimoji="0" lang="en-US" sz="18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black"/>
                </a:solidFill>
                <a:effectLst/>
                <a:uLnTx/>
                <a:uFillTx/>
                <a:latin typeface="Helvetica Neue Light"/>
                <a:ea typeface="+mn-ea"/>
                <a:cs typeface="+mn-cs"/>
              </a:rPr>
              <a:t>Sustained medical benefit is still not achieved for m</a:t>
            </a:r>
            <a:r>
              <a:rPr kumimoji="0" lang="en-US" sz="2200" b="0" i="0" u="none" strike="noStrike" kern="1200" cap="none" spc="0" normalizeH="0" baseline="0" noProof="0" err="1">
                <a:ln>
                  <a:noFill/>
                </a:ln>
                <a:solidFill>
                  <a:prstClr val="black"/>
                </a:solidFill>
                <a:effectLst/>
                <a:uLnTx/>
                <a:uFillTx/>
                <a:latin typeface="Helvetica Neue Light"/>
                <a:ea typeface="+mn-ea"/>
                <a:cs typeface="+mn-cs"/>
              </a:rPr>
              <a:t>ajority</a:t>
            </a:r>
            <a:r>
              <a:rPr kumimoji="0" lang="en-US" sz="2200" b="0" i="0" u="none" strike="noStrike" kern="1200" cap="none" spc="0" normalizeH="0" baseline="0" noProof="0">
                <a:ln>
                  <a:noFill/>
                </a:ln>
                <a:solidFill>
                  <a:prstClr val="black"/>
                </a:solidFill>
                <a:effectLst/>
                <a:uLnTx/>
                <a:uFillTx/>
                <a:latin typeface="Helvetica Neue Light"/>
                <a:ea typeface="+mn-ea"/>
                <a:cs typeface="+mn-cs"/>
              </a:rPr>
              <a:t> of patients with advanced solid tumors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1" u="none" strike="noStrike" kern="1200" cap="none" spc="0" normalizeH="0" baseline="0" noProof="0">
              <a:ln>
                <a:noFill/>
              </a:ln>
              <a:solidFill>
                <a:srgbClr val="404040"/>
              </a:solidFill>
              <a:effectLst/>
              <a:uLnTx/>
              <a:uFillTx/>
              <a:latin typeface="Helvetica Neue Light" panose="02000403000000020004"/>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1" u="none" strike="noStrike" kern="1200" cap="none" spc="0" normalizeH="0" baseline="0" noProof="0">
              <a:ln>
                <a:noFill/>
              </a:ln>
              <a:solidFill>
                <a:srgbClr val="404040"/>
              </a:solidFill>
              <a:effectLst/>
              <a:uLnTx/>
              <a:uFillTx/>
              <a:latin typeface="Helvetica Neue Light" panose="02000403000000020004"/>
              <a:ea typeface="+mn-ea"/>
              <a:cs typeface="+mn-cs"/>
            </a:endParaRPr>
          </a:p>
        </p:txBody>
      </p:sp>
      <p:sp>
        <p:nvSpPr>
          <p:cNvPr id="3" name="TextBox 2">
            <a:extLst>
              <a:ext uri="{FF2B5EF4-FFF2-40B4-BE49-F238E27FC236}">
                <a16:creationId xmlns:a16="http://schemas.microsoft.com/office/drawing/2014/main" id="{48D40288-D275-EB70-149D-A93FA9B69D3C}"/>
              </a:ext>
            </a:extLst>
          </p:cNvPr>
          <p:cNvSpPr txBox="1"/>
          <p:nvPr/>
        </p:nvSpPr>
        <p:spPr>
          <a:xfrm>
            <a:off x="3215582" y="191583"/>
            <a:ext cx="6455766" cy="89255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a:ln>
                  <a:noFill/>
                </a:ln>
                <a:solidFill>
                  <a:prstClr val="white"/>
                </a:solidFill>
                <a:effectLst/>
                <a:uLnTx/>
                <a:uFillTx/>
                <a:latin typeface="Helvetica Neue Light" panose="02000403000000020004"/>
                <a:ea typeface="+mn-ea"/>
                <a:cs typeface="+mn-cs"/>
              </a:rPr>
              <a:t>Next-Generation Immunotherapies Harnessing Myeloid Biology</a:t>
            </a:r>
            <a:endParaRPr kumimoji="0" lang="en-US" sz="2600" b="1" i="0" u="none" strike="noStrike" kern="1200" cap="none" spc="0" normalizeH="0" baseline="0" noProof="0">
              <a:ln>
                <a:noFill/>
              </a:ln>
              <a:solidFill>
                <a:prstClr val="white"/>
              </a:solidFill>
              <a:effectLst/>
              <a:uLnTx/>
              <a:uFillTx/>
              <a:latin typeface="Helvetica Neue Light" panose="02000403000000020004"/>
              <a:ea typeface="+mn-ea"/>
              <a:cs typeface="+mn-cs"/>
            </a:endParaRPr>
          </a:p>
        </p:txBody>
      </p:sp>
      <p:sp>
        <p:nvSpPr>
          <p:cNvPr id="9" name="TextBox 8">
            <a:extLst>
              <a:ext uri="{FF2B5EF4-FFF2-40B4-BE49-F238E27FC236}">
                <a16:creationId xmlns:a16="http://schemas.microsoft.com/office/drawing/2014/main" id="{B9129719-06A4-42EB-066B-398E30DEB753}"/>
              </a:ext>
            </a:extLst>
          </p:cNvPr>
          <p:cNvSpPr txBox="1"/>
          <p:nvPr/>
        </p:nvSpPr>
        <p:spPr>
          <a:xfrm>
            <a:off x="11045189" y="5352494"/>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4"/>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D3FB9A3-DDEF-F8D9-A7AD-0D0579105339}"/>
              </a:ext>
            </a:extLst>
          </p:cNvPr>
          <p:cNvSpPr txBox="1"/>
          <p:nvPr/>
        </p:nvSpPr>
        <p:spPr>
          <a:xfrm>
            <a:off x="2806820" y="1712419"/>
            <a:ext cx="2513515"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Ron Vale,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Helvetica Neue Light"/>
                <a:ea typeface="+mn-ea"/>
                <a:cs typeface="+mn-cs"/>
              </a:rPr>
              <a:t>Founder,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UCSF Professor Emeritus, Cellular Molecular Pharmacology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Howard Hughes Investigator</a:t>
            </a:r>
          </a:p>
        </p:txBody>
      </p:sp>
      <p:sp>
        <p:nvSpPr>
          <p:cNvPr id="26" name="TextBox 25">
            <a:extLst>
              <a:ext uri="{FF2B5EF4-FFF2-40B4-BE49-F238E27FC236}">
                <a16:creationId xmlns:a16="http://schemas.microsoft.com/office/drawing/2014/main" id="{22B59BEC-E4DC-C277-93D9-CBDAA321385C}"/>
              </a:ext>
            </a:extLst>
          </p:cNvPr>
          <p:cNvSpPr txBox="1"/>
          <p:nvPr/>
        </p:nvSpPr>
        <p:spPr>
          <a:xfrm>
            <a:off x="5655058" y="1320116"/>
            <a:ext cx="4016290"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Helvetica Neue Light"/>
                <a:ea typeface="+mn-ea"/>
                <a:cs typeface="Segoe UI"/>
              </a:rPr>
              <a:t>SOLUTION:</a:t>
            </a:r>
            <a:r>
              <a:rPr kumimoji="0" lang="en-US" sz="2200" b="0" i="0" u="none" strike="noStrike" kern="1200" cap="none" spc="0" normalizeH="0" baseline="0" noProof="0">
                <a:ln>
                  <a:noFill/>
                </a:ln>
                <a:solidFill>
                  <a:prstClr val="black"/>
                </a:solidFill>
                <a:effectLst/>
                <a:uLnTx/>
                <a:uFillTx/>
                <a:latin typeface="Helvetica Neue Light"/>
                <a:ea typeface="+mn-ea"/>
                <a:cs typeface="Segoe UI"/>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black"/>
                </a:solidFill>
                <a:effectLst/>
                <a:uLnTx/>
                <a:uFillTx/>
                <a:latin typeface="Helvetica Neue Light" panose="02000403000000020004"/>
                <a:ea typeface="+mn-ea"/>
                <a:cs typeface="+mn-cs"/>
              </a:rPr>
              <a:t>Myeloid cells can make up to 75% of tumor mass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1" u="none" strike="noStrike" kern="1200" cap="none" spc="0" normalizeH="0" baseline="0" noProof="0">
                <a:ln>
                  <a:noFill/>
                </a:ln>
                <a:solidFill>
                  <a:prstClr val="black"/>
                </a:solidFill>
                <a:effectLst/>
                <a:uLnTx/>
                <a:uFillTx/>
                <a:latin typeface="Helvetica Neue Light" panose="02000403000000020004"/>
                <a:ea typeface="+mn-ea"/>
                <a:cs typeface="+mn-cs"/>
              </a:rPr>
              <a:t>In-vivo</a:t>
            </a:r>
            <a:r>
              <a:rPr kumimoji="0" lang="en-US" sz="2200" b="0" i="0" u="none" strike="noStrike" kern="1200" cap="none" spc="0" normalizeH="0" baseline="0" noProof="0">
                <a:ln>
                  <a:noFill/>
                </a:ln>
                <a:solidFill>
                  <a:prstClr val="black"/>
                </a:solidFill>
                <a:effectLst/>
                <a:uLnTx/>
                <a:uFillTx/>
                <a:latin typeface="Helvetica Neue Light" panose="02000403000000020004"/>
                <a:ea typeface="+mn-ea"/>
                <a:cs typeface="+mn-cs"/>
              </a:rPr>
              <a:t> mRNA delivery platform targeting myeloid cells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black"/>
                </a:solidFill>
                <a:effectLst/>
                <a:uLnTx/>
                <a:uFillTx/>
                <a:latin typeface="Helvetica Neue Light" panose="02000403000000020004"/>
                <a:ea typeface="+mn-ea"/>
                <a:cs typeface="+mn-cs"/>
              </a:rPr>
              <a:t>Retrotransposon-mediated gene-insertion technology for delivery of larger genetic sequences</a:t>
            </a:r>
          </a:p>
        </p:txBody>
      </p:sp>
      <p:pic>
        <p:nvPicPr>
          <p:cNvPr id="5" name="Picture 4">
            <a:extLst>
              <a:ext uri="{FF2B5EF4-FFF2-40B4-BE49-F238E27FC236}">
                <a16:creationId xmlns:a16="http://schemas.microsoft.com/office/drawing/2014/main" id="{246F8BE8-ADF5-11B0-F1FF-D93EA00A9996}"/>
              </a:ext>
            </a:extLst>
          </p:cNvPr>
          <p:cNvPicPr>
            <a:picLocks noChangeAspect="1"/>
          </p:cNvPicPr>
          <p:nvPr/>
        </p:nvPicPr>
        <p:blipFill rotWithShape="1">
          <a:blip r:embed="rId5"/>
          <a:srcRect l="7226" t="-1" r="40085" b="24573"/>
          <a:stretch/>
        </p:blipFill>
        <p:spPr>
          <a:xfrm>
            <a:off x="482392" y="1358719"/>
            <a:ext cx="1993698" cy="1902737"/>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pic>
        <p:nvPicPr>
          <p:cNvPr id="1026" name="Picture 2" descr="Acute Myeloid Leukemia">
            <a:extLst>
              <a:ext uri="{FF2B5EF4-FFF2-40B4-BE49-F238E27FC236}">
                <a16:creationId xmlns:a16="http://schemas.microsoft.com/office/drawing/2014/main" id="{F87CC8DC-1176-8E1D-65CB-E154147C44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37046" y="1505507"/>
            <a:ext cx="2402164" cy="240216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1025C75-CF4E-7C15-6FAC-74FC16811CDB}"/>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sp>
        <p:nvSpPr>
          <p:cNvPr id="2" name="TextBox 1">
            <a:extLst>
              <a:ext uri="{FF2B5EF4-FFF2-40B4-BE49-F238E27FC236}">
                <a16:creationId xmlns:a16="http://schemas.microsoft.com/office/drawing/2014/main" id="{CE3A9B9A-146A-ED43-45B0-1460AB2D4A35}"/>
              </a:ext>
            </a:extLst>
          </p:cNvPr>
          <p:cNvSpPr txBox="1"/>
          <p:nvPr/>
        </p:nvSpPr>
        <p:spPr>
          <a:xfrm>
            <a:off x="5716115" y="4810508"/>
            <a:ext cx="5223347" cy="196977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endParaRPr kumimoji="0" lang="en-US" sz="2200" b="1"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B1D21"/>
                </a:solidFill>
                <a:effectLst/>
                <a:uLnTx/>
                <a:uFillTx/>
                <a:latin typeface="Helvetica Neue Light" panose="02000403000000020004"/>
                <a:ea typeface="+mn-ea"/>
                <a:cs typeface="+mn-cs"/>
              </a:rPr>
              <a:t>First-in-Human dose escalation s</a:t>
            </a:r>
            <a:r>
              <a:rPr kumimoji="0" lang="en-US" sz="2000" b="0" i="0" u="none" strike="noStrike" kern="1200" cap="none" spc="0" normalizeH="0" baseline="0" noProof="0" err="1">
                <a:ln>
                  <a:noFill/>
                </a:ln>
                <a:solidFill>
                  <a:srgbClr val="1B1D21"/>
                </a:solidFill>
                <a:effectLst/>
                <a:uLnTx/>
                <a:uFillTx/>
                <a:latin typeface="Helvetica Neue Light" panose="02000403000000020004"/>
                <a:ea typeface="+mn-ea"/>
                <a:cs typeface="+mn-cs"/>
              </a:rPr>
              <a:t>tudy</a:t>
            </a:r>
            <a:r>
              <a:rPr kumimoji="0" lang="en-US" sz="2000" b="0" i="0" u="none" strike="noStrike" kern="1200" cap="none" spc="0" normalizeH="0" baseline="0" noProof="0">
                <a:ln>
                  <a:noFill/>
                </a:ln>
                <a:solidFill>
                  <a:srgbClr val="1B1D21"/>
                </a:solidFill>
                <a:effectLst/>
                <a:uLnTx/>
                <a:uFillTx/>
                <a:latin typeface="Helvetica Neue Light" panose="02000403000000020004"/>
                <a:ea typeface="+mn-ea"/>
                <a:cs typeface="+mn-cs"/>
              </a:rPr>
              <a:t> of mRNA-LNP MT-302 In Vivo CAR therapy in solid tumors completed with promising results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1B1D21"/>
                </a:solidFill>
                <a:effectLst/>
                <a:uLnTx/>
                <a:uFillTx/>
                <a:latin typeface="Helvetica Neue Light"/>
                <a:ea typeface="+mn-ea"/>
                <a:cs typeface="Calibri" panose="020F0502020204030204"/>
              </a:rPr>
              <a:t>&gt;$120M in Funding</a:t>
            </a:r>
            <a:endParaRPr kumimoji="0" lang="en-US" sz="2000" b="0" i="0" u="none" strike="noStrike" kern="1200" cap="none" spc="0" normalizeH="0" baseline="0" noProof="0">
              <a:ln>
                <a:noFill/>
              </a:ln>
              <a:solidFill>
                <a:srgbClr val="1B1D21"/>
              </a:solidFill>
              <a:effectLst/>
              <a:uLnTx/>
              <a:uFillTx/>
              <a:latin typeface="Helvetica Neue Light" panose="02000403000000020004"/>
              <a:ea typeface="+mn-ea"/>
              <a:cs typeface="+mn-cs"/>
            </a:endParaRPr>
          </a:p>
        </p:txBody>
      </p:sp>
      <p:pic>
        <p:nvPicPr>
          <p:cNvPr id="4" name="Picture 3">
            <a:extLst>
              <a:ext uri="{FF2B5EF4-FFF2-40B4-BE49-F238E27FC236}">
                <a16:creationId xmlns:a16="http://schemas.microsoft.com/office/drawing/2014/main" id="{196AAA72-A39B-0DB4-37CB-1BE147D3FACE}"/>
              </a:ext>
            </a:extLst>
          </p:cNvPr>
          <p:cNvPicPr>
            <a:picLocks noChangeAspect="1"/>
          </p:cNvPicPr>
          <p:nvPr/>
        </p:nvPicPr>
        <p:blipFill>
          <a:blip r:embed="rId7"/>
          <a:stretch>
            <a:fillRect/>
          </a:stretch>
        </p:blipFill>
        <p:spPr>
          <a:xfrm>
            <a:off x="115545" y="42701"/>
            <a:ext cx="2084103" cy="1090681"/>
          </a:xfrm>
          <a:prstGeom prst="rect">
            <a:avLst/>
          </a:prstGeom>
        </p:spPr>
      </p:pic>
      <p:cxnSp>
        <p:nvCxnSpPr>
          <p:cNvPr id="12" name="Straight Connector 11">
            <a:extLst>
              <a:ext uri="{FF2B5EF4-FFF2-40B4-BE49-F238E27FC236}">
                <a16:creationId xmlns:a16="http://schemas.microsoft.com/office/drawing/2014/main" id="{24F0939C-64A7-5235-D693-74FE3BFA9903}"/>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1049991"/>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9" name="Google Shape;89;p1">
            <a:extLst>
              <a:ext uri="{FF2B5EF4-FFF2-40B4-BE49-F238E27FC236}">
                <a16:creationId xmlns:a16="http://schemas.microsoft.com/office/drawing/2014/main" id="{136A9864-9B9E-D7CE-D639-A37D0BF69477}"/>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5" name="TextBox 14">
            <a:extLst>
              <a:ext uri="{FF2B5EF4-FFF2-40B4-BE49-F238E27FC236}">
                <a16:creationId xmlns:a16="http://schemas.microsoft.com/office/drawing/2014/main" id="{DE875891-EB05-6FF9-4788-F4B099373304}"/>
              </a:ext>
            </a:extLst>
          </p:cNvPr>
          <p:cNvSpPr txBox="1"/>
          <p:nvPr/>
        </p:nvSpPr>
        <p:spPr>
          <a:xfrm>
            <a:off x="271820" y="3545497"/>
            <a:ext cx="5159750" cy="196977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2000" b="1" i="1" u="none" strike="noStrike" kern="1200" cap="none" spc="0" normalizeH="0" baseline="0" noProof="0">
                <a:ln>
                  <a:noFill/>
                </a:ln>
                <a:solidFill>
                  <a:prstClr val="black"/>
                </a:solidFill>
                <a:effectLst/>
                <a:uLnTx/>
                <a:uFillTx/>
                <a:latin typeface="Helvetica Neue Light" panose="02000403000000020004"/>
                <a:ea typeface="+mn-ea"/>
                <a:cs typeface="+mn-cs"/>
              </a:rPr>
              <a:t> </a:t>
            </a:r>
            <a:endParaRPr kumimoji="0" lang="en-US" sz="20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kumimoji="0" lang="en-US" sz="2000" b="0" i="0" u="none" strike="noStrike" kern="0" cap="none" spc="0" normalizeH="0" baseline="0" noProof="0">
                <a:ln>
                  <a:noFill/>
                </a:ln>
                <a:solidFill>
                  <a:prstClr val="black"/>
                </a:solidFill>
                <a:effectLst/>
                <a:uLnTx/>
                <a:uFillTx/>
                <a:latin typeface="Helvetica Neue Light" panose="02000403000000020004"/>
                <a:ea typeface="Times New Roman" panose="02020603050405020304" pitchFamily="18" charset="0"/>
                <a:cs typeface="Calibri" panose="020F0502020204030204" pitchFamily="34" charset="0"/>
              </a:rPr>
              <a:t>Killing pathologic senescent cells improves many preclinical age-related disease models.</a:t>
            </a:r>
            <a:endParaRPr kumimoji="0" lang="en-US" sz="2000" b="0" i="0" u="none" strike="noStrike" kern="100" cap="none" spc="0" normalizeH="0" baseline="0" noProof="0">
              <a:ln>
                <a:noFill/>
              </a:ln>
              <a:solidFill>
                <a:prstClr val="black"/>
              </a:solidFill>
              <a:effectLst/>
              <a:uLnTx/>
              <a:uFillTx/>
              <a:latin typeface="Helvetica Neue Light" panose="02000403000000020004"/>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kumimoji="0" lang="en-US" sz="2000" b="0" i="0" u="none" strike="noStrike" kern="0" cap="none" spc="0" normalizeH="0" baseline="0" noProof="0">
                <a:ln>
                  <a:noFill/>
                </a:ln>
                <a:solidFill>
                  <a:prstClr val="black"/>
                </a:solidFill>
                <a:effectLst/>
                <a:uLnTx/>
                <a:uFillTx/>
                <a:latin typeface="Helvetica Neue Light" panose="02000403000000020004"/>
                <a:ea typeface="Times New Roman" panose="02020603050405020304" pitchFamily="18" charset="0"/>
                <a:cs typeface="Times New Roman" panose="02020603050405020304" pitchFamily="18" charset="0"/>
              </a:rPr>
              <a:t>Identifying a target that is safe for systemic administration remains a challenge.</a:t>
            </a:r>
            <a:endParaRPr kumimoji="0" lang="en-US" sz="2000" b="0" i="0" u="none" strike="noStrike" kern="100" cap="none" spc="0" normalizeH="0" baseline="0" noProof="0">
              <a:ln>
                <a:noFill/>
              </a:ln>
              <a:solidFill>
                <a:prstClr val="black"/>
              </a:solidFill>
              <a:effectLst/>
              <a:uLnTx/>
              <a:uFillTx/>
              <a:latin typeface="Helvetica Neue Light" panose="02000403000000020004"/>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48D40288-D275-EB70-149D-A93FA9B69D3C}"/>
              </a:ext>
            </a:extLst>
          </p:cNvPr>
          <p:cNvSpPr txBox="1"/>
          <p:nvPr/>
        </p:nvSpPr>
        <p:spPr>
          <a:xfrm>
            <a:off x="2993163" y="382626"/>
            <a:ext cx="6911992" cy="49244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a:ln>
                  <a:noFill/>
                </a:ln>
                <a:solidFill>
                  <a:prstClr val="white"/>
                </a:solidFill>
                <a:effectLst/>
                <a:uLnTx/>
                <a:uFillTx/>
                <a:latin typeface="Helvetica Neue Light" panose="02000403000000020004"/>
                <a:ea typeface="+mn-ea"/>
                <a:cs typeface="+mn-cs"/>
              </a:rPr>
              <a:t>Immune Therapy to Extend </a:t>
            </a:r>
            <a:r>
              <a:rPr kumimoji="0" lang="en-US" sz="2600" b="1" i="1" u="none" strike="noStrike" kern="1200" cap="none" spc="0" normalizeH="0" baseline="0" noProof="0" err="1">
                <a:ln>
                  <a:noFill/>
                </a:ln>
                <a:solidFill>
                  <a:prstClr val="white"/>
                </a:solidFill>
                <a:effectLst/>
                <a:uLnTx/>
                <a:uFillTx/>
                <a:latin typeface="Helvetica Neue Light" panose="02000403000000020004"/>
                <a:ea typeface="+mn-ea"/>
                <a:cs typeface="+mn-cs"/>
              </a:rPr>
              <a:t>Healthspan</a:t>
            </a:r>
            <a:endParaRPr kumimoji="0" lang="en-US" sz="2600" b="1" i="1" u="none" strike="noStrike" kern="1200" cap="none" spc="0" normalizeH="0" baseline="0" noProof="0">
              <a:ln>
                <a:noFill/>
              </a:ln>
              <a:solidFill>
                <a:prstClr val="white"/>
              </a:solidFill>
              <a:effectLst/>
              <a:uLnTx/>
              <a:uFillTx/>
              <a:latin typeface="Helvetica Neue Light" panose="02000403000000020004"/>
              <a:ea typeface="+mn-ea"/>
              <a:cs typeface="+mn-cs"/>
            </a:endParaRPr>
          </a:p>
        </p:txBody>
      </p:sp>
      <p:sp>
        <p:nvSpPr>
          <p:cNvPr id="4" name="TextBox 3">
            <a:extLst>
              <a:ext uri="{FF2B5EF4-FFF2-40B4-BE49-F238E27FC236}">
                <a16:creationId xmlns:a16="http://schemas.microsoft.com/office/drawing/2014/main" id="{022940F7-C63A-641C-EF68-ED2617AD2343}"/>
              </a:ext>
            </a:extLst>
          </p:cNvPr>
          <p:cNvSpPr txBox="1"/>
          <p:nvPr/>
        </p:nvSpPr>
        <p:spPr>
          <a:xfrm>
            <a:off x="5691013" y="5256074"/>
            <a:ext cx="5446433" cy="175432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endParaRPr kumimoji="0" lang="en-US" sz="2000" b="1"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&gt;$18M in funding</a:t>
            </a:r>
            <a:endParaRPr kumimoji="0" lang="en-US" sz="18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a:ln>
                  <a:noFill/>
                </a:ln>
                <a:solidFill>
                  <a:prstClr val="black"/>
                </a:solidFill>
                <a:effectLst/>
                <a:uLnTx/>
                <a:uFillTx/>
                <a:latin typeface="Helvetica Neue Light" panose="02000403000000020004"/>
                <a:ea typeface="Times New Roman" panose="02020603050405020304" pitchFamily="18" charset="0"/>
                <a:cs typeface="Calibri" panose="020F0502020204030204" pitchFamily="34" charset="0"/>
              </a:rPr>
              <a:t>Mechanism discovery published in </a:t>
            </a:r>
            <a:r>
              <a:rPr kumimoji="0" lang="en-US" sz="1800" b="0" i="1" u="none" strike="noStrike" kern="0" cap="none" spc="0" normalizeH="0" baseline="0" noProof="0">
                <a:ln>
                  <a:noFill/>
                </a:ln>
                <a:solidFill>
                  <a:prstClr val="black"/>
                </a:solidFill>
                <a:effectLst/>
                <a:uLnTx/>
                <a:uFillTx/>
                <a:latin typeface="Helvetica Neue Light" panose="02000403000000020004"/>
                <a:ea typeface="Times New Roman" panose="02020603050405020304" pitchFamily="18" charset="0"/>
                <a:cs typeface="Calibri" panose="020F0502020204030204" pitchFamily="34" charset="0"/>
              </a:rPr>
              <a:t>Med</a:t>
            </a:r>
            <a:r>
              <a:rPr kumimoji="0" lang="en-US" sz="1800" b="0" i="0" u="none" strike="noStrike" kern="0" cap="none" spc="0" normalizeH="0" baseline="0" noProof="0">
                <a:ln>
                  <a:noFill/>
                </a:ln>
                <a:solidFill>
                  <a:prstClr val="black"/>
                </a:solidFill>
                <a:effectLst/>
                <a:uLnTx/>
                <a:uFillTx/>
                <a:latin typeface="Helvetica Neue Light" panose="02000403000000020004"/>
                <a:ea typeface="Times New Roman" panose="02020603050405020304" pitchFamily="18" charset="0"/>
                <a:cs typeface="Calibri" panose="020F0502020204030204" pitchFamily="34" charset="0"/>
              </a:rPr>
              <a:t> titled, "Invariant natural killer T cells coordinate removal of senescent cells"</a:t>
            </a:r>
            <a:endParaRPr kumimoji="0" lang="en-US" sz="1800" b="0" i="0" u="none" strike="noStrike" kern="100" cap="none" spc="0" normalizeH="0" baseline="0" noProof="0">
              <a:ln>
                <a:noFill/>
              </a:ln>
              <a:solidFill>
                <a:prstClr val="black"/>
              </a:solidFill>
              <a:effectLst/>
              <a:uLnTx/>
              <a:uFillTx/>
              <a:latin typeface="Helvetica Neue Light" panose="02000403000000020004"/>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Helvetica Neue Light" panose="02000403000000020004"/>
              <a:ea typeface="+mn-ea"/>
              <a:cs typeface="+mn-cs"/>
            </a:endParaRP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D3FB9A3-DDEF-F8D9-A7AD-0D0579105339}"/>
              </a:ext>
            </a:extLst>
          </p:cNvPr>
          <p:cNvSpPr txBox="1"/>
          <p:nvPr/>
        </p:nvSpPr>
        <p:spPr>
          <a:xfrm>
            <a:off x="2688370" y="1716992"/>
            <a:ext cx="2743200"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Anil Bhushan, PhD</a:t>
            </a:r>
            <a:endParaRPr kumimoji="0" lang="en-US" sz="18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Helvetica Neue Light"/>
                <a:ea typeface="+mn-ea"/>
                <a:cs typeface="+mn-cs"/>
              </a:rPr>
              <a:t>Scientific Co-founder,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UCSF Professor,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Diabetes Center</a:t>
            </a:r>
          </a:p>
        </p:txBody>
      </p:sp>
      <p:sp>
        <p:nvSpPr>
          <p:cNvPr id="6" name="TextBox 5">
            <a:extLst>
              <a:ext uri="{FF2B5EF4-FFF2-40B4-BE49-F238E27FC236}">
                <a16:creationId xmlns:a16="http://schemas.microsoft.com/office/drawing/2014/main" id="{B1E60BEF-AD7A-CF4C-9ADB-82A0F07E801E}"/>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pic>
        <p:nvPicPr>
          <p:cNvPr id="5" name="Picture 4">
            <a:extLst>
              <a:ext uri="{FF2B5EF4-FFF2-40B4-BE49-F238E27FC236}">
                <a16:creationId xmlns:a16="http://schemas.microsoft.com/office/drawing/2014/main" id="{8CBBA625-38D5-3C96-2B9C-D16C56F1998C}"/>
              </a:ext>
            </a:extLst>
          </p:cNvPr>
          <p:cNvPicPr>
            <a:picLocks noChangeAspect="1"/>
          </p:cNvPicPr>
          <p:nvPr/>
        </p:nvPicPr>
        <p:blipFill>
          <a:blip r:embed="rId4"/>
          <a:stretch>
            <a:fillRect/>
          </a:stretch>
        </p:blipFill>
        <p:spPr>
          <a:xfrm>
            <a:off x="138307" y="120283"/>
            <a:ext cx="1988151" cy="930114"/>
          </a:xfrm>
          <a:prstGeom prst="rect">
            <a:avLst/>
          </a:prstGeom>
        </p:spPr>
      </p:pic>
      <p:pic>
        <p:nvPicPr>
          <p:cNvPr id="7" name="Picture 6">
            <a:extLst>
              <a:ext uri="{FF2B5EF4-FFF2-40B4-BE49-F238E27FC236}">
                <a16:creationId xmlns:a16="http://schemas.microsoft.com/office/drawing/2014/main" id="{0FD2E81F-F800-51F2-F143-26AB9B3E30DF}"/>
              </a:ext>
            </a:extLst>
          </p:cNvPr>
          <p:cNvPicPr>
            <a:picLocks noChangeAspect="1"/>
          </p:cNvPicPr>
          <p:nvPr/>
        </p:nvPicPr>
        <p:blipFill>
          <a:blip r:embed="rId5"/>
          <a:stretch>
            <a:fillRect/>
          </a:stretch>
        </p:blipFill>
        <p:spPr>
          <a:xfrm>
            <a:off x="542571" y="1287449"/>
            <a:ext cx="1982531" cy="1982531"/>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pic>
        <p:nvPicPr>
          <p:cNvPr id="10" name="Picture 9">
            <a:extLst>
              <a:ext uri="{FF2B5EF4-FFF2-40B4-BE49-F238E27FC236}">
                <a16:creationId xmlns:a16="http://schemas.microsoft.com/office/drawing/2014/main" id="{FE07874A-1E43-37D1-12BD-CA3653206B98}"/>
              </a:ext>
            </a:extLst>
          </p:cNvPr>
          <p:cNvPicPr>
            <a:picLocks noChangeAspect="1"/>
          </p:cNvPicPr>
          <p:nvPr/>
        </p:nvPicPr>
        <p:blipFill>
          <a:blip r:embed="rId6"/>
          <a:stretch>
            <a:fillRect/>
          </a:stretch>
        </p:blipFill>
        <p:spPr>
          <a:xfrm>
            <a:off x="6950323" y="1191471"/>
            <a:ext cx="5027365" cy="2227509"/>
          </a:xfrm>
          <a:prstGeom prst="rect">
            <a:avLst/>
          </a:prstGeom>
        </p:spPr>
      </p:pic>
      <p:pic>
        <p:nvPicPr>
          <p:cNvPr id="14" name="Picture 13">
            <a:extLst>
              <a:ext uri="{FF2B5EF4-FFF2-40B4-BE49-F238E27FC236}">
                <a16:creationId xmlns:a16="http://schemas.microsoft.com/office/drawing/2014/main" id="{799A85F1-4795-1413-007A-9059699E99EE}"/>
              </a:ext>
            </a:extLst>
          </p:cNvPr>
          <p:cNvPicPr>
            <a:picLocks noChangeAspect="1"/>
          </p:cNvPicPr>
          <p:nvPr/>
        </p:nvPicPr>
        <p:blipFill>
          <a:blip r:embed="rId7"/>
          <a:stretch>
            <a:fillRect/>
          </a:stretch>
        </p:blipFill>
        <p:spPr>
          <a:xfrm>
            <a:off x="11347517" y="6007604"/>
            <a:ext cx="850395" cy="850395"/>
          </a:xfrm>
          <a:prstGeom prst="rect">
            <a:avLst/>
          </a:prstGeom>
        </p:spPr>
      </p:pic>
      <p:sp>
        <p:nvSpPr>
          <p:cNvPr id="26" name="TextBox 25">
            <a:extLst>
              <a:ext uri="{FF2B5EF4-FFF2-40B4-BE49-F238E27FC236}">
                <a16:creationId xmlns:a16="http://schemas.microsoft.com/office/drawing/2014/main" id="{22B59BEC-E4DC-C277-93D9-CBDAA321385C}"/>
              </a:ext>
            </a:extLst>
          </p:cNvPr>
          <p:cNvSpPr txBox="1"/>
          <p:nvPr/>
        </p:nvSpPr>
        <p:spPr>
          <a:xfrm>
            <a:off x="5691014" y="3164919"/>
            <a:ext cx="6370846"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a:ea typeface="+mn-ea"/>
                <a:cs typeface="Segoe UI"/>
              </a:rPr>
              <a:t>SOLUTION:</a:t>
            </a:r>
            <a:r>
              <a:rPr kumimoji="0" lang="en-US" sz="2000" b="0" i="0" u="none" strike="noStrike" kern="1200" cap="none" spc="0" normalizeH="0" baseline="0" noProof="0">
                <a:ln>
                  <a:noFill/>
                </a:ln>
                <a:solidFill>
                  <a:prstClr val="black"/>
                </a:solidFill>
                <a:effectLst/>
                <a:uLnTx/>
                <a:uFillTx/>
                <a:latin typeface="Helvetica Neue Light"/>
                <a:ea typeface="+mn-ea"/>
                <a:cs typeface="Segoe UI"/>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a:ln>
                  <a:noFill/>
                </a:ln>
                <a:solidFill>
                  <a:prstClr val="black"/>
                </a:solidFill>
                <a:effectLst/>
                <a:uLnTx/>
                <a:uFillTx/>
                <a:latin typeface="Helvetica Neue Light" panose="02000403000000020004"/>
                <a:ea typeface="Times New Roman" panose="02020603050405020304" pitchFamily="18" charset="0"/>
                <a:cs typeface="Calibri" panose="020F0502020204030204" pitchFamily="34" charset="0"/>
              </a:rPr>
              <a:t>Deciduous eliminates senescent cells by re-activating the failed immune system’s surveillance mechanism in diseased patients.</a:t>
            </a:r>
            <a:endParaRPr kumimoji="0" lang="en-US" sz="1800" b="0" i="0" u="none" strike="noStrike" kern="100" cap="none" spc="0" normalizeH="0" baseline="0" noProof="0">
              <a:ln>
                <a:noFill/>
              </a:ln>
              <a:solidFill>
                <a:prstClr val="black"/>
              </a:solidFill>
              <a:effectLst/>
              <a:uLnTx/>
              <a:uFillTx/>
              <a:latin typeface="Helvetica Neue Light" panose="02000403000000020004"/>
              <a:ea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a:ln>
                  <a:noFill/>
                </a:ln>
                <a:solidFill>
                  <a:prstClr val="black"/>
                </a:solidFill>
                <a:effectLst/>
                <a:uLnTx/>
                <a:uFillTx/>
                <a:latin typeface="Helvetica Neue Light" panose="02000403000000020004"/>
                <a:ea typeface="Times New Roman" panose="02020603050405020304" pitchFamily="18" charset="0"/>
                <a:cs typeface="Calibri" panose="020F0502020204030204" pitchFamily="34" charset="0"/>
              </a:rPr>
              <a:t>A single systemic dose improves endpoints in a pulmonary fibrosis preclinical model, as well as a diet-induced obesity metabolic disease model in under two weeks.</a:t>
            </a:r>
            <a:endParaRPr kumimoji="0" lang="en-US" sz="1800" b="0" i="0" u="none" strike="noStrike" kern="100" cap="none" spc="0" normalizeH="0" baseline="0" noProof="0">
              <a:ln>
                <a:noFill/>
              </a:ln>
              <a:solidFill>
                <a:prstClr val="black"/>
              </a:solidFill>
              <a:effectLst/>
              <a:uLnTx/>
              <a:uFillTx/>
              <a:latin typeface="Helvetica Neue Light" panose="02000403000000020004"/>
              <a:ea typeface="Calibri" panose="020F0502020204030204" pitchFamily="34" charset="0"/>
              <a:cs typeface="Times New Roman" panose="02020603050405020304" pitchFamily="18" charset="0"/>
            </a:endParaRPr>
          </a:p>
        </p:txBody>
      </p:sp>
      <p:sp>
        <p:nvSpPr>
          <p:cNvPr id="28" name="TextBox 27">
            <a:extLst>
              <a:ext uri="{FF2B5EF4-FFF2-40B4-BE49-F238E27FC236}">
                <a16:creationId xmlns:a16="http://schemas.microsoft.com/office/drawing/2014/main" id="{85AFDCC3-0236-39F5-6A4F-938783C9F6FF}"/>
              </a:ext>
            </a:extLst>
          </p:cNvPr>
          <p:cNvSpPr txBox="1"/>
          <p:nvPr/>
        </p:nvSpPr>
        <p:spPr>
          <a:xfrm>
            <a:off x="11103554" y="547710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a:t>
            </a:r>
            <a:r>
              <a:rPr kumimoji="0" lang="en-US" sz="1600" b="1" i="0" u="none" strike="noStrike" kern="1200" cap="none" spc="0" normalizeH="0" baseline="0" noProof="0">
                <a:ln>
                  <a:noFill/>
                </a:ln>
                <a:solidFill>
                  <a:prstClr val="black"/>
                </a:solidFill>
                <a:effectLst/>
                <a:uLnTx/>
                <a:uFillTx/>
                <a:latin typeface="Helvetica Neue Light"/>
                <a:ea typeface="+mn-ea"/>
                <a:cs typeface="+mn-cs"/>
              </a:rPr>
              <a:t> </a:t>
            </a:r>
            <a:r>
              <a:rPr kumimoji="0" lang="en-US" sz="1600" b="0" i="0" u="none" strike="noStrike" kern="1200" cap="none" spc="0" normalizeH="0" baseline="0" noProof="0">
                <a:ln>
                  <a:noFill/>
                </a:ln>
                <a:solidFill>
                  <a:prstClr val="black"/>
                </a:solidFill>
                <a:effectLst/>
                <a:uLnTx/>
                <a:uFillTx/>
                <a:latin typeface="Helvetica Neue Light"/>
                <a:ea typeface="+mn-ea"/>
                <a:cs typeface="+mn-cs"/>
              </a:rPr>
              <a:t>MORE</a:t>
            </a:r>
            <a:r>
              <a:rPr kumimoji="0" lang="en-US" sz="1600" b="1" i="0" u="none" strike="noStrike" kern="1200" cap="none" spc="0" normalizeH="0" baseline="0" noProof="0">
                <a:ln>
                  <a:noFill/>
                </a:ln>
                <a:solidFill>
                  <a:prstClr val="black"/>
                </a:solidFill>
                <a:effectLst/>
                <a:uLnTx/>
                <a:uFillTx/>
                <a:latin typeface="Helvetica Neue Light"/>
                <a:ea typeface="+mn-ea"/>
                <a:cs typeface="+mn-cs"/>
              </a:rPr>
              <a:t>​:</a:t>
            </a:r>
            <a:endParaRPr kumimoji="0" lang="en-US" sz="1600" b="1" i="0" u="none" strike="noStrike" kern="1200" cap="none" spc="0" normalizeH="0" baseline="0" noProof="0">
              <a:ln>
                <a:noFill/>
              </a:ln>
              <a:solidFill>
                <a:prstClr val="black"/>
              </a:solidFill>
              <a:effectLst/>
              <a:uLnTx/>
              <a:uFillTx/>
              <a:latin typeface="Aptos" panose="02110004020202020204"/>
              <a:ea typeface="+mn-ea"/>
              <a:cs typeface="Calibri"/>
            </a:endParaRPr>
          </a:p>
        </p:txBody>
      </p:sp>
      <p:cxnSp>
        <p:nvCxnSpPr>
          <p:cNvPr id="11" name="Straight Connector 10">
            <a:extLst>
              <a:ext uri="{FF2B5EF4-FFF2-40B4-BE49-F238E27FC236}">
                <a16:creationId xmlns:a16="http://schemas.microsoft.com/office/drawing/2014/main" id="{D4309773-BD9A-3ABC-1079-DA48BC095565}"/>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9281739"/>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A189E-6E5C-23CE-1CB2-55494A135925}"/>
            </a:ext>
          </a:extLst>
        </p:cNvPr>
        <p:cNvGrpSpPr/>
        <p:nvPr/>
      </p:nvGrpSpPr>
      <p:grpSpPr>
        <a:xfrm>
          <a:off x="0" y="0"/>
          <a:ext cx="0" cy="0"/>
          <a:chOff x="0" y="0"/>
          <a:chExt cx="0" cy="0"/>
        </a:xfrm>
      </p:grpSpPr>
      <p:sp>
        <p:nvSpPr>
          <p:cNvPr id="3" name="Google Shape;89;p1">
            <a:extLst>
              <a:ext uri="{FF2B5EF4-FFF2-40B4-BE49-F238E27FC236}">
                <a16:creationId xmlns:a16="http://schemas.microsoft.com/office/drawing/2014/main" id="{FD03E162-D8AD-DFBF-5548-1D47EFA77C6F}"/>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6" name="Picture 5">
            <a:extLst>
              <a:ext uri="{FF2B5EF4-FFF2-40B4-BE49-F238E27FC236}">
                <a16:creationId xmlns:a16="http://schemas.microsoft.com/office/drawing/2014/main" id="{AC1F027B-61FD-1D6C-D9CE-811271D0DE0A}"/>
              </a:ext>
            </a:extLst>
          </p:cNvPr>
          <p:cNvPicPr>
            <a:picLocks noChangeAspect="1"/>
          </p:cNvPicPr>
          <p:nvPr/>
        </p:nvPicPr>
        <p:blipFill>
          <a:blip r:embed="rId3"/>
          <a:stretch>
            <a:fillRect/>
          </a:stretch>
        </p:blipFill>
        <p:spPr>
          <a:xfrm rot="16200000">
            <a:off x="-311375" y="631173"/>
            <a:ext cx="1178351" cy="293012"/>
          </a:xfrm>
          <a:prstGeom prst="rect">
            <a:avLst/>
          </a:prstGeom>
        </p:spPr>
      </p:pic>
      <p:sp>
        <p:nvSpPr>
          <p:cNvPr id="2" name="TextBox 1">
            <a:extLst>
              <a:ext uri="{FF2B5EF4-FFF2-40B4-BE49-F238E27FC236}">
                <a16:creationId xmlns:a16="http://schemas.microsoft.com/office/drawing/2014/main" id="{55A6CA66-CF24-C3CA-3069-CB94EA100C59}"/>
              </a:ext>
            </a:extLst>
          </p:cNvPr>
          <p:cNvSpPr txBox="1"/>
          <p:nvPr/>
        </p:nvSpPr>
        <p:spPr>
          <a:xfrm>
            <a:off x="6028841" y="1859797"/>
            <a:ext cx="184731" cy="369332"/>
          </a:xfrm>
          <a:prstGeom prst="rect">
            <a:avLst/>
          </a:prstGeom>
          <a:noFill/>
        </p:spPr>
        <p:txBody>
          <a:bodyPr wrap="square" rtlCol="0">
            <a:spAutoFit/>
          </a:bodyPr>
          <a:lstStyle/>
          <a:p>
            <a:endParaRPr lang="en-US"/>
          </a:p>
        </p:txBody>
      </p:sp>
      <p:sp>
        <p:nvSpPr>
          <p:cNvPr id="9" name="TextBox 8">
            <a:extLst>
              <a:ext uri="{FF2B5EF4-FFF2-40B4-BE49-F238E27FC236}">
                <a16:creationId xmlns:a16="http://schemas.microsoft.com/office/drawing/2014/main" id="{21B33C6D-25C4-510A-4E28-5EADC7ABC575}"/>
              </a:ext>
            </a:extLst>
          </p:cNvPr>
          <p:cNvSpPr txBox="1"/>
          <p:nvPr/>
        </p:nvSpPr>
        <p:spPr>
          <a:xfrm>
            <a:off x="6299187" y="1879847"/>
            <a:ext cx="5678498" cy="4431983"/>
          </a:xfrm>
          <a:prstGeom prst="rect">
            <a:avLst/>
          </a:prstGeom>
          <a:noFill/>
        </p:spPr>
        <p:txBody>
          <a:bodyPr wrap="square" rtlCol="0">
            <a:spAutoFit/>
          </a:bodyPr>
          <a:lstStyle/>
          <a:p>
            <a:r>
              <a:rPr lang="en-US" sz="1600" b="1" dirty="0">
                <a:latin typeface="Helvetica Neue Light" panose="02000403000000020004"/>
              </a:rPr>
              <a:t>DISEASE/INDICATION: </a:t>
            </a:r>
            <a:r>
              <a:rPr lang="en-US" sz="1600" dirty="0">
                <a:latin typeface="Helvetica Neue Light" panose="02000403000000020004"/>
              </a:rPr>
              <a:t>Type 1 Diabetes</a:t>
            </a:r>
          </a:p>
          <a:p>
            <a:endParaRPr lang="en-US" sz="1600" b="1" dirty="0">
              <a:latin typeface="Helvetica Neue Light" panose="02000403000000020004"/>
            </a:endParaRPr>
          </a:p>
          <a:p>
            <a:r>
              <a:rPr lang="en-US" sz="1600" b="1" dirty="0">
                <a:latin typeface="Helvetica Neue Light" panose="02000403000000020004"/>
              </a:rPr>
              <a:t>UNMET NEED: </a:t>
            </a:r>
            <a:r>
              <a:rPr lang="en-US" sz="1600" dirty="0">
                <a:latin typeface="Helvetica Neue Light" panose="02000403000000020004"/>
              </a:rPr>
              <a:t>Insulin therapy is the SOC for type 1 diabetes. However, it does not prevent chronic complications. There is a strong need for curation treatment.</a:t>
            </a:r>
          </a:p>
          <a:p>
            <a:endParaRPr lang="en-US" sz="1600" dirty="0">
              <a:latin typeface="Helvetica Neue Light" panose="02000403000000020004"/>
            </a:endParaRPr>
          </a:p>
          <a:p>
            <a:r>
              <a:rPr lang="en-US" sz="1600" b="1" dirty="0">
                <a:latin typeface="Helvetica Neue Light" panose="02000403000000020004"/>
              </a:rPr>
              <a:t>PRODUCT: </a:t>
            </a:r>
            <a:r>
              <a:rPr lang="en-US" sz="1600" dirty="0">
                <a:latin typeface="Helvetica Neue Light" panose="02000403000000020004"/>
              </a:rPr>
              <a:t>Cell therapy treatment using a. pancreatic donor cells, b. stem cells, c. xenogeneic islets (pig to human cell transplantation)</a:t>
            </a:r>
          </a:p>
          <a:p>
            <a:endParaRPr lang="en-US" sz="1600" b="1" dirty="0">
              <a:latin typeface="Helvetica Neue Light" panose="02000403000000020004"/>
            </a:endParaRPr>
          </a:p>
          <a:p>
            <a:r>
              <a:rPr lang="en-US" sz="1600" b="1" dirty="0">
                <a:latin typeface="Helvetica Neue Light" panose="02000403000000020004"/>
              </a:rPr>
              <a:t>COMPETITIVE ADVANTAGE:</a:t>
            </a:r>
          </a:p>
          <a:p>
            <a:pPr marL="285750" indent="-285750">
              <a:spcAft>
                <a:spcPts val="600"/>
              </a:spcAft>
              <a:buFont typeface="Arial" panose="020B0604020202020204" pitchFamily="34" charset="0"/>
              <a:buChar char="•"/>
            </a:pPr>
            <a:r>
              <a:rPr lang="en-US" sz="1600" dirty="0">
                <a:latin typeface="Helvetica Neue Light" panose="02000403000000020004"/>
              </a:rPr>
              <a:t>The only comprehensive immune evasion platform (including adaptive, innate and antibody-mediated killing cells)</a:t>
            </a:r>
          </a:p>
          <a:p>
            <a:pPr>
              <a:spcAft>
                <a:spcPts val="600"/>
              </a:spcAft>
            </a:pPr>
            <a:endParaRPr lang="en-US" sz="1600" b="1" dirty="0">
              <a:latin typeface="Helvetica Neue Light" panose="02000403000000020004"/>
            </a:endParaRPr>
          </a:p>
          <a:p>
            <a:pPr>
              <a:spcAft>
                <a:spcPts val="600"/>
              </a:spcAft>
            </a:pPr>
            <a:r>
              <a:rPr lang="en-US" sz="1600" b="1" dirty="0">
                <a:latin typeface="Helvetica Neue Light" panose="02000403000000020004"/>
              </a:rPr>
              <a:t>DATA:</a:t>
            </a:r>
            <a:r>
              <a:rPr lang="en-US" sz="1600" dirty="0">
                <a:latin typeface="Helvetica Neue Light" panose="02000403000000020004"/>
              </a:rPr>
              <a:t> Multiple patents have been filed to protect the technology, and EVADE has FTO for </a:t>
            </a:r>
            <a:r>
              <a:rPr lang="en-US" sz="1600" dirty="0" err="1">
                <a:latin typeface="Helvetica Neue Light" panose="02000403000000020004"/>
              </a:rPr>
              <a:t>hypoimmune</a:t>
            </a:r>
            <a:r>
              <a:rPr lang="en-US" sz="1600" dirty="0">
                <a:latin typeface="Helvetica Neue Light" panose="02000403000000020004"/>
              </a:rPr>
              <a:t> engineering </a:t>
            </a:r>
          </a:p>
        </p:txBody>
      </p:sp>
      <p:sp>
        <p:nvSpPr>
          <p:cNvPr id="14" name="TextBox 13">
            <a:extLst>
              <a:ext uri="{FF2B5EF4-FFF2-40B4-BE49-F238E27FC236}">
                <a16:creationId xmlns:a16="http://schemas.microsoft.com/office/drawing/2014/main" id="{C3965433-0F2B-F0C9-DFB4-86B8A0BDA197}"/>
              </a:ext>
            </a:extLst>
          </p:cNvPr>
          <p:cNvSpPr txBox="1"/>
          <p:nvPr/>
        </p:nvSpPr>
        <p:spPr>
          <a:xfrm>
            <a:off x="3533355" y="143995"/>
            <a:ext cx="6564272" cy="830997"/>
          </a:xfrm>
          <a:prstGeom prst="rect">
            <a:avLst/>
          </a:prstGeom>
          <a:noFill/>
        </p:spPr>
        <p:txBody>
          <a:bodyPr wrap="square" lIns="91440" tIns="45720" rIns="91440" bIns="45720" rtlCol="0" anchor="t">
            <a:spAutoFit/>
          </a:bodyPr>
          <a:lstStyle/>
          <a:p>
            <a:pPr algn="ctr"/>
            <a:r>
              <a:rPr lang="en-US" sz="2400" b="1" i="1" dirty="0">
                <a:solidFill>
                  <a:schemeClr val="bg1"/>
                </a:solidFill>
                <a:latin typeface="Helvetica Neue Light" panose="02000403000000020004"/>
              </a:rPr>
              <a:t>Type 1 Diabetes </a:t>
            </a:r>
            <a:r>
              <a:rPr lang="en-US" sz="2400" b="1" i="1" dirty="0" err="1">
                <a:solidFill>
                  <a:schemeClr val="bg1"/>
                </a:solidFill>
                <a:latin typeface="Helvetica Neue Light" panose="02000403000000020004"/>
              </a:rPr>
              <a:t>Hypoimmune</a:t>
            </a:r>
            <a:r>
              <a:rPr lang="en-US" sz="2400" b="1" i="1" dirty="0">
                <a:solidFill>
                  <a:schemeClr val="bg1"/>
                </a:solidFill>
                <a:latin typeface="Helvetica Neue Light" panose="02000403000000020004"/>
              </a:rPr>
              <a:t> Allogeneic Primary Islet Cell Treatment</a:t>
            </a:r>
          </a:p>
        </p:txBody>
      </p:sp>
      <p:pic>
        <p:nvPicPr>
          <p:cNvPr id="16" name="Picture 15" descr="A white letters on a black background&#10;&#10;Description automatically generated">
            <a:extLst>
              <a:ext uri="{FF2B5EF4-FFF2-40B4-BE49-F238E27FC236}">
                <a16:creationId xmlns:a16="http://schemas.microsoft.com/office/drawing/2014/main" id="{E93F7E15-BE6A-B728-544C-DBCDD9787BC3}"/>
              </a:ext>
            </a:extLst>
          </p:cNvPr>
          <p:cNvPicPr>
            <a:picLocks noChangeAspect="1"/>
          </p:cNvPicPr>
          <p:nvPr/>
        </p:nvPicPr>
        <p:blipFill>
          <a:blip r:embed="rId4"/>
          <a:stretch>
            <a:fillRect/>
          </a:stretch>
        </p:blipFill>
        <p:spPr>
          <a:xfrm>
            <a:off x="10328671" y="208358"/>
            <a:ext cx="1649017" cy="791767"/>
          </a:xfrm>
          <a:prstGeom prst="rect">
            <a:avLst/>
          </a:prstGeom>
        </p:spPr>
      </p:pic>
      <p:cxnSp>
        <p:nvCxnSpPr>
          <p:cNvPr id="17" name="Straight Arrow Connector 16">
            <a:extLst>
              <a:ext uri="{FF2B5EF4-FFF2-40B4-BE49-F238E27FC236}">
                <a16:creationId xmlns:a16="http://schemas.microsoft.com/office/drawing/2014/main" id="{8818010F-E077-A9C7-A7D7-BF229AB64A60}"/>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A0713E66-5737-0E5F-1F0B-DFE236C9BC86}"/>
              </a:ext>
            </a:extLst>
          </p:cNvPr>
          <p:cNvSpPr txBox="1"/>
          <p:nvPr/>
        </p:nvSpPr>
        <p:spPr>
          <a:xfrm>
            <a:off x="2672277" y="2137264"/>
            <a:ext cx="27432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latin typeface="Helvetica Neue Light"/>
              </a:rPr>
              <a:t>Tobias </a:t>
            </a:r>
            <a:r>
              <a:rPr lang="en-US" sz="1600" b="1" dirty="0" err="1">
                <a:latin typeface="Helvetica Neue Light"/>
              </a:rPr>
              <a:t>Deuse</a:t>
            </a:r>
            <a:r>
              <a:rPr lang="en-US" sz="1600" b="1" dirty="0">
                <a:latin typeface="Helvetica Neue Light"/>
              </a:rPr>
              <a:t>, M.D. </a:t>
            </a:r>
          </a:p>
          <a:p>
            <a:pPr algn="ctr"/>
            <a:r>
              <a:rPr lang="en-US" sz="1400" dirty="0">
                <a:latin typeface="Helvetica Neue Light"/>
              </a:rPr>
              <a:t>Professor of Surgery</a:t>
            </a:r>
          </a:p>
          <a:p>
            <a:pPr algn="ctr"/>
            <a:r>
              <a:rPr lang="en-US" sz="1400" dirty="0">
                <a:latin typeface="Helvetica Neue Light"/>
              </a:rPr>
              <a:t>Endowed Chari in Cardiac Surgery </a:t>
            </a:r>
          </a:p>
          <a:p>
            <a:pPr algn="ctr"/>
            <a:r>
              <a:rPr lang="en-US" sz="1400" dirty="0">
                <a:latin typeface="Helvetica Neue Light"/>
              </a:rPr>
              <a:t>Co-founder of EVADE  </a:t>
            </a:r>
          </a:p>
        </p:txBody>
      </p:sp>
      <p:sp>
        <p:nvSpPr>
          <p:cNvPr id="7" name="Google Shape;273;p25">
            <a:extLst>
              <a:ext uri="{FF2B5EF4-FFF2-40B4-BE49-F238E27FC236}">
                <a16:creationId xmlns:a16="http://schemas.microsoft.com/office/drawing/2014/main" id="{EC088464-4DEC-1DAD-06C3-CD72608DA741}"/>
              </a:ext>
            </a:extLst>
          </p:cNvPr>
          <p:cNvSpPr txBox="1"/>
          <p:nvPr/>
        </p:nvSpPr>
        <p:spPr>
          <a:xfrm>
            <a:off x="1124915" y="4262278"/>
            <a:ext cx="3701082" cy="435440"/>
          </a:xfrm>
          <a:prstGeom prst="rect">
            <a:avLst/>
          </a:prstGeom>
          <a:solidFill>
            <a:srgbClr val="A4B0C5">
              <a:alpha val="89411"/>
            </a:srgbClr>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200" b="0" i="0" u="none" strike="noStrike" cap="none" dirty="0">
                <a:solidFill>
                  <a:srgbClr val="000000"/>
                </a:solidFill>
                <a:latin typeface="Helvetica Neue Light" panose="02000403000000020004"/>
                <a:ea typeface="Avenir"/>
                <a:cs typeface="Avenir"/>
                <a:sym typeface="Avenir"/>
              </a:rPr>
              <a:t>Engineered EVADE primary human islets treat </a:t>
            </a:r>
            <a:r>
              <a:rPr lang="en-US" sz="1200" dirty="0">
                <a:solidFill>
                  <a:srgbClr val="000000"/>
                </a:solidFill>
                <a:latin typeface="Helvetica Neue Light" panose="02000403000000020004"/>
                <a:ea typeface="Avenir"/>
                <a:cs typeface="Avenir"/>
                <a:sym typeface="Avenir"/>
              </a:rPr>
              <a:t>diabetes in diabetic, allogeneic, humanized mice </a:t>
            </a:r>
            <a:endParaRPr sz="1200" b="0" i="0" u="none" strike="noStrike" cap="none" dirty="0">
              <a:solidFill>
                <a:srgbClr val="000000"/>
              </a:solidFill>
              <a:latin typeface="Helvetica Neue Light" panose="02000403000000020004"/>
              <a:ea typeface="Arial"/>
              <a:cs typeface="Arial"/>
              <a:sym typeface="Arial"/>
            </a:endParaRPr>
          </a:p>
        </p:txBody>
      </p:sp>
      <p:pic>
        <p:nvPicPr>
          <p:cNvPr id="8" name="Picture 7">
            <a:extLst>
              <a:ext uri="{FF2B5EF4-FFF2-40B4-BE49-F238E27FC236}">
                <a16:creationId xmlns:a16="http://schemas.microsoft.com/office/drawing/2014/main" id="{A10BB067-B409-8D3A-5B18-67B7E4E6EE91}"/>
              </a:ext>
            </a:extLst>
          </p:cNvPr>
          <p:cNvPicPr>
            <a:picLocks noChangeAspect="1"/>
          </p:cNvPicPr>
          <p:nvPr/>
        </p:nvPicPr>
        <p:blipFill>
          <a:blip r:embed="rId5"/>
          <a:stretch>
            <a:fillRect/>
          </a:stretch>
        </p:blipFill>
        <p:spPr>
          <a:xfrm>
            <a:off x="-8467" y="0"/>
            <a:ext cx="3278693" cy="1173298"/>
          </a:xfrm>
          <a:prstGeom prst="rect">
            <a:avLst/>
          </a:prstGeom>
        </p:spPr>
      </p:pic>
      <p:pic>
        <p:nvPicPr>
          <p:cNvPr id="23" name="Picture 22">
            <a:extLst>
              <a:ext uri="{FF2B5EF4-FFF2-40B4-BE49-F238E27FC236}">
                <a16:creationId xmlns:a16="http://schemas.microsoft.com/office/drawing/2014/main" id="{F86477BB-100D-E974-F563-636CF03ED053}"/>
              </a:ext>
            </a:extLst>
          </p:cNvPr>
          <p:cNvPicPr>
            <a:picLocks noChangeAspect="1"/>
          </p:cNvPicPr>
          <p:nvPr/>
        </p:nvPicPr>
        <p:blipFill>
          <a:blip r:embed="rId6"/>
          <a:stretch>
            <a:fillRect/>
          </a:stretch>
        </p:blipFill>
        <p:spPr>
          <a:xfrm>
            <a:off x="816522" y="4733785"/>
            <a:ext cx="4518331" cy="1930601"/>
          </a:xfrm>
          <a:prstGeom prst="rect">
            <a:avLst/>
          </a:prstGeom>
        </p:spPr>
      </p:pic>
      <p:pic>
        <p:nvPicPr>
          <p:cNvPr id="12" name="Picture 11">
            <a:extLst>
              <a:ext uri="{FF2B5EF4-FFF2-40B4-BE49-F238E27FC236}">
                <a16:creationId xmlns:a16="http://schemas.microsoft.com/office/drawing/2014/main" id="{0091AC84-6D62-38BD-C075-DFC2842B0E7D}"/>
              </a:ext>
            </a:extLst>
          </p:cNvPr>
          <p:cNvPicPr>
            <a:picLocks noChangeAspect="1"/>
          </p:cNvPicPr>
          <p:nvPr/>
        </p:nvPicPr>
        <p:blipFill>
          <a:blip r:embed="rId7"/>
          <a:srcRect l="23954" r="11333" b="24642"/>
          <a:stretch/>
        </p:blipFill>
        <p:spPr>
          <a:xfrm>
            <a:off x="461890" y="1421625"/>
            <a:ext cx="2337978" cy="2348194"/>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cxnSp>
        <p:nvCxnSpPr>
          <p:cNvPr id="18" name="Straight Connector 17">
            <a:extLst>
              <a:ext uri="{FF2B5EF4-FFF2-40B4-BE49-F238E27FC236}">
                <a16:creationId xmlns:a16="http://schemas.microsoft.com/office/drawing/2014/main" id="{D5B2BC24-CF3C-D967-BCC5-E85212162F88}"/>
              </a:ext>
            </a:extLst>
          </p:cNvPr>
          <p:cNvCxnSpPr/>
          <p:nvPr/>
        </p:nvCxnSpPr>
        <p:spPr>
          <a:xfrm>
            <a:off x="5943225" y="16973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7005712"/>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object 4">
            <a:extLst>
              <a:ext uri="{FF2B5EF4-FFF2-40B4-BE49-F238E27FC236}">
                <a16:creationId xmlns:a16="http://schemas.microsoft.com/office/drawing/2014/main" id="{12E119FC-7305-390F-1339-5A55CA1138AE}"/>
              </a:ext>
            </a:extLst>
          </p:cNvPr>
          <p:cNvGrpSpPr/>
          <p:nvPr/>
        </p:nvGrpSpPr>
        <p:grpSpPr>
          <a:xfrm>
            <a:off x="0" y="0"/>
            <a:ext cx="12186285" cy="1173480"/>
            <a:chOff x="0" y="0"/>
            <a:chExt cx="12186285" cy="1173480"/>
          </a:xfrm>
          <a:solidFill>
            <a:srgbClr val="002060"/>
          </a:solidFill>
        </p:grpSpPr>
        <p:sp>
          <p:nvSpPr>
            <p:cNvPr id="10" name="object 6">
              <a:extLst>
                <a:ext uri="{FF2B5EF4-FFF2-40B4-BE49-F238E27FC236}">
                  <a16:creationId xmlns:a16="http://schemas.microsoft.com/office/drawing/2014/main" id="{6FE9DEF7-EBA3-3CAD-0D10-0D515041151E}"/>
                </a:ext>
              </a:extLst>
            </p:cNvPr>
            <p:cNvSpPr/>
            <p:nvPr/>
          </p:nvSpPr>
          <p:spPr>
            <a:xfrm>
              <a:off x="0" y="0"/>
              <a:ext cx="12186285" cy="1173480"/>
            </a:xfrm>
            <a:custGeom>
              <a:avLst/>
              <a:gdLst/>
              <a:ahLst/>
              <a:cxnLst/>
              <a:rect l="l" t="t" r="r" b="b"/>
              <a:pathLst>
                <a:path w="12186285" h="1173480">
                  <a:moveTo>
                    <a:pt x="12185904" y="0"/>
                  </a:moveTo>
                  <a:lnTo>
                    <a:pt x="0" y="0"/>
                  </a:lnTo>
                  <a:lnTo>
                    <a:pt x="0" y="1173479"/>
                  </a:lnTo>
                  <a:lnTo>
                    <a:pt x="12185904" y="1173479"/>
                  </a:lnTo>
                  <a:lnTo>
                    <a:pt x="12185904" y="0"/>
                  </a:lnTo>
                  <a:close/>
                </a:path>
              </a:pathLst>
            </a:custGeom>
            <a:grpFill/>
            <a:ln>
              <a:solidFill>
                <a:srgbClr val="00206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2" name="object 7">
              <a:extLst>
                <a:ext uri="{FF2B5EF4-FFF2-40B4-BE49-F238E27FC236}">
                  <a16:creationId xmlns:a16="http://schemas.microsoft.com/office/drawing/2014/main" id="{9E026FDF-8A65-2A2D-3818-0A5E1C096DE4}"/>
                </a:ext>
              </a:extLst>
            </p:cNvPr>
            <p:cNvSpPr/>
            <p:nvPr/>
          </p:nvSpPr>
          <p:spPr>
            <a:xfrm>
              <a:off x="0" y="0"/>
              <a:ext cx="12186285" cy="1173480"/>
            </a:xfrm>
            <a:custGeom>
              <a:avLst/>
              <a:gdLst/>
              <a:ahLst/>
              <a:cxnLst/>
              <a:rect l="l" t="t" r="r" b="b"/>
              <a:pathLst>
                <a:path w="12186285" h="1173480">
                  <a:moveTo>
                    <a:pt x="0" y="0"/>
                  </a:moveTo>
                  <a:lnTo>
                    <a:pt x="12185904" y="0"/>
                  </a:lnTo>
                  <a:lnTo>
                    <a:pt x="12185904" y="1173479"/>
                  </a:lnTo>
                  <a:lnTo>
                    <a:pt x="0" y="1173479"/>
                  </a:lnTo>
                </a:path>
              </a:pathLst>
            </a:custGeom>
            <a:grpFill/>
            <a:ln w="12192">
              <a:solidFill>
                <a:srgbClr val="00206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2" name="TextBox 1">
            <a:extLst>
              <a:ext uri="{FF2B5EF4-FFF2-40B4-BE49-F238E27FC236}">
                <a16:creationId xmlns:a16="http://schemas.microsoft.com/office/drawing/2014/main" id="{4ACF0A37-7AC7-A705-284F-81A9008DC46B}"/>
              </a:ext>
            </a:extLst>
          </p:cNvPr>
          <p:cNvSpPr txBox="1"/>
          <p:nvPr/>
        </p:nvSpPr>
        <p:spPr>
          <a:xfrm>
            <a:off x="6028841" y="1859797"/>
            <a:ext cx="184731" cy="369332"/>
          </a:xfrm>
          <a:prstGeom prst="rect">
            <a:avLst/>
          </a:prstGeom>
          <a:noFill/>
        </p:spPr>
        <p:txBody>
          <a:bodyPr wrap="square" rtlCol="0">
            <a:spAutoFit/>
          </a:bodyPr>
          <a:lstStyle/>
          <a:p>
            <a:endParaRPr lang="en-US"/>
          </a:p>
        </p:txBody>
      </p:sp>
      <p:sp>
        <p:nvSpPr>
          <p:cNvPr id="9" name="TextBox 8">
            <a:extLst>
              <a:ext uri="{FF2B5EF4-FFF2-40B4-BE49-F238E27FC236}">
                <a16:creationId xmlns:a16="http://schemas.microsoft.com/office/drawing/2014/main" id="{180AFD5A-0C71-A6D0-FA0F-08F24A4D4711}"/>
              </a:ext>
            </a:extLst>
          </p:cNvPr>
          <p:cNvSpPr txBox="1"/>
          <p:nvPr/>
        </p:nvSpPr>
        <p:spPr>
          <a:xfrm>
            <a:off x="6092186" y="1283940"/>
            <a:ext cx="5949300" cy="5447645"/>
          </a:xfrm>
          <a:prstGeom prst="rect">
            <a:avLst/>
          </a:prstGeom>
          <a:noFill/>
        </p:spPr>
        <p:txBody>
          <a:bodyPr wrap="square" rtlCol="0">
            <a:spAutoFit/>
          </a:bodyPr>
          <a:lstStyle/>
          <a:p>
            <a:r>
              <a:rPr lang="en-US" sz="1400" b="1" dirty="0">
                <a:latin typeface="Helvetica Neue Light" panose="02000403000000020004"/>
              </a:rPr>
              <a:t>DISEASE/INDICATION: </a:t>
            </a:r>
            <a:r>
              <a:rPr lang="en-US" sz="1400" dirty="0">
                <a:latin typeface="Helvetica Neue Light" panose="02000403000000020004"/>
              </a:rPr>
              <a:t>Solid Tumors</a:t>
            </a:r>
          </a:p>
          <a:p>
            <a:endParaRPr lang="en-US" sz="1000" b="1" dirty="0">
              <a:latin typeface="Helvetica Neue Light" panose="02000403000000020004"/>
            </a:endParaRPr>
          </a:p>
          <a:p>
            <a:r>
              <a:rPr lang="en-US" sz="1400" b="1" dirty="0">
                <a:latin typeface="Helvetica Neue Light" panose="02000403000000020004"/>
              </a:rPr>
              <a:t>UNMET NEED: </a:t>
            </a:r>
            <a:r>
              <a:rPr lang="en-US" sz="1400" dirty="0">
                <a:latin typeface="Helvetica Neue Light" panose="02000403000000020004"/>
              </a:rPr>
              <a:t>Adoptive cellular therapies (ACT) have shown efficacy in treating hematologic malignancies, but solid tumors present significant challenges. The hypoxic and nutrient-scarce conditions of the TME further compromise T cell metabolism, leading to reduced efficacy of ACT.</a:t>
            </a:r>
          </a:p>
          <a:p>
            <a:endParaRPr lang="en-US" sz="1000" dirty="0">
              <a:latin typeface="Helvetica Neue Light" panose="02000403000000020004"/>
            </a:endParaRPr>
          </a:p>
          <a:p>
            <a:r>
              <a:rPr lang="en-US" sz="1400" b="1" dirty="0">
                <a:latin typeface="Helvetica Neue Light" panose="02000403000000020004"/>
              </a:rPr>
              <a:t>PRODUCT: </a:t>
            </a:r>
            <a:r>
              <a:rPr lang="en-US" sz="1400" dirty="0">
                <a:latin typeface="Helvetica Neue Light" panose="02000403000000020004"/>
              </a:rPr>
              <a:t>An innovative in vivo screening platform that enables large-scale CRISPR screens in primary human T cells within tumor-bearing mice. This platform identifies target genes that enhance T cell fitness, facilitating the development of engineered T cells with improved anti-tumor activity and persistence in the TME.</a:t>
            </a:r>
          </a:p>
          <a:p>
            <a:endParaRPr lang="en-US" sz="1000" dirty="0">
              <a:latin typeface="Helvetica Neue Light" panose="02000403000000020004"/>
            </a:endParaRPr>
          </a:p>
          <a:p>
            <a:r>
              <a:rPr lang="en-US" sz="1400" b="1" dirty="0">
                <a:latin typeface="Helvetica Neue Light" panose="02000403000000020004"/>
              </a:rPr>
              <a:t>COMPETITIVE ADVANTAGE: </a:t>
            </a:r>
            <a:r>
              <a:rPr lang="en-US" sz="1400" dirty="0">
                <a:latin typeface="Helvetica Neue Light" panose="02000403000000020004"/>
              </a:rPr>
              <a:t>This in vivo screening platform provides a physiologically relevant environment for assessing T cell function within the complex tumor microenvironment, unlike traditional in vitro screens. It is highly efficient and scalable, capable of performing genome-wide CRISPR screens with fewer mice and is versatile enough to adapt to various tumor types and genetic libraries, offering comprehensive data on T cell fitness and function.</a:t>
            </a:r>
          </a:p>
          <a:p>
            <a:endParaRPr lang="en-US" sz="1000" dirty="0">
              <a:latin typeface="Helvetica Neue Light" panose="02000403000000020004"/>
            </a:endParaRPr>
          </a:p>
          <a:p>
            <a:pPr>
              <a:spcAft>
                <a:spcPts val="600"/>
              </a:spcAft>
            </a:pPr>
            <a:r>
              <a:rPr lang="en-US" sz="1400" b="1" dirty="0">
                <a:latin typeface="Helvetica Neue Light" panose="02000403000000020004"/>
              </a:rPr>
              <a:t>DATA:</a:t>
            </a:r>
            <a:r>
              <a:rPr lang="en-US" sz="1400" dirty="0">
                <a:latin typeface="Helvetica Neue Light" panose="02000403000000020004"/>
              </a:rPr>
              <a:t>  The platform successfully enabled the recovery of 2-8 million tumor-infiltrating lymphocytes (TILs) per tumor, a significant enhancement over previous methods. Genome-wide CRISPR knockout screens identified both known and novel genes that enhance T cell fitness, with validated targets like PTGER4 and GNAS showing improved tumor-killing activity </a:t>
            </a:r>
            <a:r>
              <a:rPr lang="en-US" sz="1400" i="1" dirty="0">
                <a:latin typeface="Helvetica Neue Light" panose="02000403000000020004"/>
              </a:rPr>
              <a:t>in vivo</a:t>
            </a:r>
            <a:r>
              <a:rPr lang="en-US" sz="1400" dirty="0">
                <a:latin typeface="Helvetica Neue Light" panose="02000403000000020004"/>
              </a:rPr>
              <a:t>.</a:t>
            </a:r>
          </a:p>
        </p:txBody>
      </p:sp>
      <p:sp>
        <p:nvSpPr>
          <p:cNvPr id="14" name="TextBox 13">
            <a:extLst>
              <a:ext uri="{FF2B5EF4-FFF2-40B4-BE49-F238E27FC236}">
                <a16:creationId xmlns:a16="http://schemas.microsoft.com/office/drawing/2014/main" id="{2DF1E498-45A5-496E-9C35-13ECB5ACE349}"/>
              </a:ext>
            </a:extLst>
          </p:cNvPr>
          <p:cNvSpPr txBox="1"/>
          <p:nvPr/>
        </p:nvSpPr>
        <p:spPr>
          <a:xfrm>
            <a:off x="331931" y="227081"/>
            <a:ext cx="8869790" cy="892552"/>
          </a:xfrm>
          <a:prstGeom prst="rect">
            <a:avLst/>
          </a:prstGeom>
          <a:noFill/>
        </p:spPr>
        <p:txBody>
          <a:bodyPr wrap="square" lIns="91440" tIns="45720" rIns="91440" bIns="45720" rtlCol="0" anchor="t">
            <a:spAutoFit/>
          </a:bodyPr>
          <a:lstStyle/>
          <a:p>
            <a:r>
              <a:rPr lang="en-US" sz="2600" b="1" i="1" dirty="0">
                <a:solidFill>
                  <a:schemeClr val="bg1"/>
                </a:solidFill>
                <a:latin typeface="Helvetica Neue Light" panose="02000403000000020004"/>
              </a:rPr>
              <a:t>Identification of Genes that Enhance T Cell Fitness Using an In Vivo Screening Platform</a:t>
            </a:r>
          </a:p>
        </p:txBody>
      </p:sp>
      <p:pic>
        <p:nvPicPr>
          <p:cNvPr id="16" name="Picture 15" descr="A white letters on a black background&#10;&#10;Description automatically generated">
            <a:extLst>
              <a:ext uri="{FF2B5EF4-FFF2-40B4-BE49-F238E27FC236}">
                <a16:creationId xmlns:a16="http://schemas.microsoft.com/office/drawing/2014/main" id="{B271BB82-6C95-41AC-8D9C-98A10E4CC83B}"/>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17" name="Straight Arrow Connector 16">
            <a:extLst>
              <a:ext uri="{FF2B5EF4-FFF2-40B4-BE49-F238E27FC236}">
                <a16:creationId xmlns:a16="http://schemas.microsoft.com/office/drawing/2014/main" id="{0C2DC827-3B44-4C66-80B1-183A0232EBC5}"/>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C41070A9-CAEA-2031-B0DB-BA5025BEADA8}"/>
              </a:ext>
            </a:extLst>
          </p:cNvPr>
          <p:cNvPicPr>
            <a:picLocks noChangeAspect="1"/>
          </p:cNvPicPr>
          <p:nvPr/>
        </p:nvPicPr>
        <p:blipFill>
          <a:blip r:embed="rId4"/>
          <a:stretch>
            <a:fillRect/>
          </a:stretch>
        </p:blipFill>
        <p:spPr>
          <a:xfrm>
            <a:off x="951072" y="1394728"/>
            <a:ext cx="1513482" cy="1513482"/>
          </a:xfrm>
          <a:prstGeom prst="rect">
            <a:avLst/>
          </a:prstGeom>
          <a:ln w="25400" cap="sq">
            <a:solidFill>
              <a:srgbClr val="002060"/>
            </a:solidFill>
            <a:prstDash val="solid"/>
            <a:miter lim="800000"/>
          </a:ln>
          <a:effectLst/>
        </p:spPr>
      </p:pic>
      <p:sp>
        <p:nvSpPr>
          <p:cNvPr id="11" name="TextBox 10">
            <a:extLst>
              <a:ext uri="{FF2B5EF4-FFF2-40B4-BE49-F238E27FC236}">
                <a16:creationId xmlns:a16="http://schemas.microsoft.com/office/drawing/2014/main" id="{26EC53BB-3E1D-6002-6622-2432FF66DDE7}"/>
              </a:ext>
            </a:extLst>
          </p:cNvPr>
          <p:cNvSpPr txBox="1"/>
          <p:nvPr/>
        </p:nvSpPr>
        <p:spPr>
          <a:xfrm>
            <a:off x="131062" y="5938905"/>
            <a:ext cx="5663201" cy="830997"/>
          </a:xfrm>
          <a:prstGeom prst="rect">
            <a:avLst/>
          </a:prstGeom>
          <a:noFill/>
        </p:spPr>
        <p:txBody>
          <a:bodyPr wrap="square">
            <a:spAutoFit/>
          </a:bodyPr>
          <a:lstStyle/>
          <a:p>
            <a:pPr algn="l"/>
            <a:r>
              <a:rPr lang="en-US" sz="1200" b="0" i="0" u="none" strike="noStrike" baseline="0" dirty="0">
                <a:latin typeface="Helvetica Neue Light" panose="02000403000000020004"/>
              </a:rPr>
              <a:t>In vivo efficacy of GNAS KO CAR-T cells. CD19-specific CAR-T cells edited for a control AAVS1 sgRNA, versus KO for GNAS, were injected into NSG mice bearing A375 tumors that express CD19.  Data shows tumor volume and Kaplan-Meier survival curves. </a:t>
            </a:r>
            <a:endParaRPr lang="en-US" sz="1200" dirty="0">
              <a:latin typeface="Helvetica Neue Light" panose="02000403000000020004"/>
            </a:endParaRPr>
          </a:p>
        </p:txBody>
      </p:sp>
      <p:sp>
        <p:nvSpPr>
          <p:cNvPr id="20" name="TextBox 19">
            <a:extLst>
              <a:ext uri="{FF2B5EF4-FFF2-40B4-BE49-F238E27FC236}">
                <a16:creationId xmlns:a16="http://schemas.microsoft.com/office/drawing/2014/main" id="{6147A253-20F3-4EE0-A344-0E72CE2F87DB}"/>
              </a:ext>
            </a:extLst>
          </p:cNvPr>
          <p:cNvSpPr txBox="1"/>
          <p:nvPr/>
        </p:nvSpPr>
        <p:spPr>
          <a:xfrm>
            <a:off x="550317" y="3001844"/>
            <a:ext cx="2256671"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latin typeface="Helvetica Neue Light"/>
              </a:rPr>
              <a:t>Julia Carnevale, MD</a:t>
            </a:r>
          </a:p>
          <a:p>
            <a:pPr algn="ctr"/>
            <a:r>
              <a:rPr lang="en-US" sz="1400" dirty="0">
                <a:latin typeface="Helvetica Neue Light" panose="02000403000000020004"/>
              </a:rPr>
              <a:t>UCSF Assistant Professor, School of Medicine,        </a:t>
            </a:r>
          </a:p>
          <a:p>
            <a:pPr algn="ctr"/>
            <a:r>
              <a:rPr lang="en-US" sz="1400" dirty="0">
                <a:latin typeface="Helvetica Neue Light" panose="02000403000000020004"/>
              </a:rPr>
              <a:t>PICI Member </a:t>
            </a:r>
          </a:p>
        </p:txBody>
      </p:sp>
      <p:pic>
        <p:nvPicPr>
          <p:cNvPr id="4" name="Picture 3">
            <a:extLst>
              <a:ext uri="{FF2B5EF4-FFF2-40B4-BE49-F238E27FC236}">
                <a16:creationId xmlns:a16="http://schemas.microsoft.com/office/drawing/2014/main" id="{C3F1C5D5-001D-7FCC-8388-AAE00189DE1E}"/>
              </a:ext>
            </a:extLst>
          </p:cNvPr>
          <p:cNvPicPr>
            <a:picLocks noChangeAspect="1"/>
          </p:cNvPicPr>
          <p:nvPr/>
        </p:nvPicPr>
        <p:blipFill>
          <a:blip r:embed="rId5"/>
          <a:stretch>
            <a:fillRect/>
          </a:stretch>
        </p:blipFill>
        <p:spPr>
          <a:xfrm>
            <a:off x="246657" y="4175145"/>
            <a:ext cx="5422200" cy="1726569"/>
          </a:xfrm>
          <a:prstGeom prst="rect">
            <a:avLst/>
          </a:prstGeom>
        </p:spPr>
      </p:pic>
      <p:pic>
        <p:nvPicPr>
          <p:cNvPr id="1028" name="Picture 4" descr="Lab Members – Carnevale Lab">
            <a:extLst>
              <a:ext uri="{FF2B5EF4-FFF2-40B4-BE49-F238E27FC236}">
                <a16:creationId xmlns:a16="http://schemas.microsoft.com/office/drawing/2014/main" id="{A7B7D0A8-9B72-7CC6-39DC-989C3AF596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8519" y="1394728"/>
            <a:ext cx="1325631" cy="1515007"/>
          </a:xfrm>
          <a:prstGeom prst="rect">
            <a:avLst/>
          </a:prstGeom>
          <a:ln w="25400" cap="sq">
            <a:solidFill>
              <a:srgbClr val="002060"/>
            </a:solidFill>
            <a:prstDash val="solid"/>
            <a:miter lim="800000"/>
          </a:ln>
          <a:effectLst/>
        </p:spPr>
      </p:pic>
      <p:sp>
        <p:nvSpPr>
          <p:cNvPr id="7" name="TextBox 6">
            <a:extLst>
              <a:ext uri="{FF2B5EF4-FFF2-40B4-BE49-F238E27FC236}">
                <a16:creationId xmlns:a16="http://schemas.microsoft.com/office/drawing/2014/main" id="{E9AD9657-8878-F2CC-F136-FED78E782F60}"/>
              </a:ext>
            </a:extLst>
          </p:cNvPr>
          <p:cNvSpPr txBox="1"/>
          <p:nvPr/>
        </p:nvSpPr>
        <p:spPr>
          <a:xfrm>
            <a:off x="3098445" y="2998796"/>
            <a:ext cx="225667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dirty="0">
                <a:latin typeface="Helvetica Neue Light"/>
              </a:rPr>
              <a:t>Qi Liu, PhD</a:t>
            </a:r>
          </a:p>
          <a:p>
            <a:pPr algn="ctr"/>
            <a:r>
              <a:rPr lang="en-US" sz="1400" dirty="0">
                <a:latin typeface="Helvetica Neue Light" panose="02000403000000020004"/>
              </a:rPr>
              <a:t>Postdoctoral Researcher, School of Medicine, UCSF</a:t>
            </a:r>
          </a:p>
        </p:txBody>
      </p:sp>
      <p:cxnSp>
        <p:nvCxnSpPr>
          <p:cNvPr id="32" name="Straight Connector 31">
            <a:extLst>
              <a:ext uri="{FF2B5EF4-FFF2-40B4-BE49-F238E27FC236}">
                <a16:creationId xmlns:a16="http://schemas.microsoft.com/office/drawing/2014/main" id="{A2BE9A6F-078B-3E98-F6CE-47587351D525}"/>
              </a:ext>
            </a:extLst>
          </p:cNvPr>
          <p:cNvCxnSpPr/>
          <p:nvPr/>
        </p:nvCxnSpPr>
        <p:spPr>
          <a:xfrm>
            <a:off x="5943225" y="1697355"/>
            <a:ext cx="0" cy="4632960"/>
          </a:xfrm>
          <a:prstGeom prst="line">
            <a:avLst/>
          </a:prstGeom>
          <a:ln>
            <a:solidFill>
              <a:srgbClr val="00206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451819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012BDB7-A37E-3ED0-F2A6-5060D59CFAB7}"/>
              </a:ext>
            </a:extLst>
          </p:cNvPr>
          <p:cNvPicPr>
            <a:picLocks noChangeAspect="1"/>
          </p:cNvPicPr>
          <p:nvPr/>
        </p:nvPicPr>
        <p:blipFill>
          <a:blip r:embed="rId3"/>
          <a:srcRect l="3017" t="16374"/>
          <a:stretch/>
        </p:blipFill>
        <p:spPr>
          <a:xfrm>
            <a:off x="2955360" y="1272051"/>
            <a:ext cx="1083993" cy="1050993"/>
          </a:xfrm>
          <a:prstGeom prst="rect">
            <a:avLst/>
          </a:prstGeom>
          <a:ln w="25400">
            <a:solidFill>
              <a:srgbClr val="002060"/>
            </a:solidFill>
          </a:ln>
        </p:spPr>
      </p:pic>
      <p:sp>
        <p:nvSpPr>
          <p:cNvPr id="4" name="Rectangle 3">
            <a:extLst>
              <a:ext uri="{FF2B5EF4-FFF2-40B4-BE49-F238E27FC236}">
                <a16:creationId xmlns:a16="http://schemas.microsoft.com/office/drawing/2014/main" id="{B4B7BCAC-78FF-BE77-DB9D-7B798B43861E}"/>
              </a:ext>
            </a:extLst>
          </p:cNvPr>
          <p:cNvSpPr/>
          <p:nvPr/>
        </p:nvSpPr>
        <p:spPr>
          <a:xfrm rot="5400000">
            <a:off x="5503400" y="-5509347"/>
            <a:ext cx="1173298" cy="12191998"/>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4ACF0A37-7AC7-A705-284F-81A9008DC46B}"/>
              </a:ext>
            </a:extLst>
          </p:cNvPr>
          <p:cNvSpPr txBox="1"/>
          <p:nvPr/>
        </p:nvSpPr>
        <p:spPr>
          <a:xfrm>
            <a:off x="6028841" y="1859797"/>
            <a:ext cx="184731" cy="369332"/>
          </a:xfrm>
          <a:prstGeom prst="rect">
            <a:avLst/>
          </a:prstGeom>
          <a:noFill/>
        </p:spPr>
        <p:txBody>
          <a:bodyPr wrap="square" rtlCol="0">
            <a:spAutoFit/>
          </a:bodyPr>
          <a:lstStyle/>
          <a:p>
            <a:endParaRPr lang="en-US"/>
          </a:p>
        </p:txBody>
      </p:sp>
      <p:sp>
        <p:nvSpPr>
          <p:cNvPr id="9" name="TextBox 8">
            <a:extLst>
              <a:ext uri="{FF2B5EF4-FFF2-40B4-BE49-F238E27FC236}">
                <a16:creationId xmlns:a16="http://schemas.microsoft.com/office/drawing/2014/main" id="{180AFD5A-0C71-A6D0-FA0F-08F24A4D4711}"/>
              </a:ext>
            </a:extLst>
          </p:cNvPr>
          <p:cNvSpPr txBox="1"/>
          <p:nvPr/>
        </p:nvSpPr>
        <p:spPr>
          <a:xfrm>
            <a:off x="5811969" y="1221886"/>
            <a:ext cx="6280460" cy="5955476"/>
          </a:xfrm>
          <a:prstGeom prst="rect">
            <a:avLst/>
          </a:prstGeom>
          <a:noFill/>
        </p:spPr>
        <p:txBody>
          <a:bodyPr wrap="square" rtlCol="0">
            <a:spAutoFit/>
          </a:bodyPr>
          <a:lstStyle/>
          <a:p>
            <a:r>
              <a:rPr lang="en-US" sz="1400" b="1" dirty="0">
                <a:latin typeface="Helvetica Neue Light" panose="02000403000000020004"/>
              </a:rPr>
              <a:t>DISEASE/INDICATION: </a:t>
            </a:r>
            <a:r>
              <a:rPr lang="en-US" sz="1400" dirty="0">
                <a:latin typeface="Helvetica Neue Light" panose="02000403000000020004"/>
              </a:rPr>
              <a:t>Hematological Malignancies including B-cell Lymphomas, Multiple Myeloma, and </a:t>
            </a:r>
            <a:r>
              <a:rPr lang="en-US" sz="1400" dirty="0" err="1">
                <a:latin typeface="Helvetica Neue Light" panose="02000403000000020004"/>
              </a:rPr>
              <a:t>Blastic</a:t>
            </a:r>
            <a:r>
              <a:rPr lang="en-US" sz="1400" dirty="0">
                <a:latin typeface="Helvetica Neue Light" panose="02000403000000020004"/>
              </a:rPr>
              <a:t> Plasmacytoid Dendritic Cell Neoplasm</a:t>
            </a:r>
          </a:p>
          <a:p>
            <a:endParaRPr lang="en-US" sz="1000" b="1" dirty="0">
              <a:latin typeface="Helvetica Neue Light" panose="02000403000000020004"/>
            </a:endParaRPr>
          </a:p>
          <a:p>
            <a:r>
              <a:rPr lang="en-US" sz="1400" b="1" dirty="0">
                <a:latin typeface="Helvetica Neue Light" panose="02000403000000020004"/>
              </a:rPr>
              <a:t>UNMET NEED: </a:t>
            </a:r>
            <a:r>
              <a:rPr lang="en-US" sz="1400" dirty="0">
                <a:latin typeface="Helvetica Neue Light" panose="02000403000000020004"/>
              </a:rPr>
              <a:t>Immunotherapies targeting antigens like CD19 and BCMA face challenges due to antigen downregulation post-treatment, leading to relapse </a:t>
            </a:r>
          </a:p>
          <a:p>
            <a:endParaRPr lang="en-US" sz="1000" dirty="0">
              <a:latin typeface="Helvetica Neue Light" panose="02000403000000020004"/>
            </a:endParaRPr>
          </a:p>
          <a:p>
            <a:r>
              <a:rPr lang="en-US" sz="1400" b="1" dirty="0">
                <a:latin typeface="Helvetica Neue Light" panose="02000403000000020004"/>
              </a:rPr>
              <a:t>PRODUCT: </a:t>
            </a:r>
            <a:r>
              <a:rPr lang="en-US" sz="1400" dirty="0">
                <a:latin typeface="Helvetica Neue Light" panose="02000403000000020004"/>
              </a:rPr>
              <a:t>Our CAR T-cell therapy specifically targets HLA-DP, a molecule consistently expressed across various stages of B-cell maturation. This therapy leverages a novel CAR construct featuring a single-chain variable fragment (</a:t>
            </a:r>
            <a:r>
              <a:rPr lang="en-US" sz="1400" dirty="0" err="1">
                <a:latin typeface="Helvetica Neue Light" panose="02000403000000020004"/>
              </a:rPr>
              <a:t>scFv</a:t>
            </a:r>
            <a:r>
              <a:rPr lang="en-US" sz="1400" dirty="0">
                <a:latin typeface="Helvetica Neue Light" panose="02000403000000020004"/>
              </a:rPr>
              <a:t>) derived from heavy and light chain variable regions that bind to HLA-DP, linked to intracellular signaling domains to activate T-cell cytotoxic functions</a:t>
            </a:r>
          </a:p>
          <a:p>
            <a:endParaRPr lang="en-US" sz="1000" b="1" dirty="0">
              <a:latin typeface="Helvetica Neue Light" panose="02000403000000020004"/>
            </a:endParaRPr>
          </a:p>
          <a:p>
            <a:r>
              <a:rPr lang="en-US" sz="1400" b="1" dirty="0">
                <a:latin typeface="Helvetica Neue Light" panose="02000403000000020004"/>
              </a:rPr>
              <a:t>COMPETITIVE ADVANTAGE: </a:t>
            </a:r>
          </a:p>
          <a:p>
            <a:r>
              <a:rPr lang="en-US" sz="1400" u="sng" dirty="0">
                <a:latin typeface="Helvetica Neue Light" panose="02000403000000020004"/>
              </a:rPr>
              <a:t>Novel Target</a:t>
            </a:r>
            <a:r>
              <a:rPr lang="en-US" sz="1400" dirty="0">
                <a:latin typeface="Helvetica Neue Light" panose="02000403000000020004"/>
              </a:rPr>
              <a:t>: HLA-DP is a unique target not downregulated in therapy-resistant hematological malignancies, addressing a significant gap in current CAR-T cell therapies.</a:t>
            </a:r>
          </a:p>
          <a:p>
            <a:r>
              <a:rPr lang="en-US" sz="1400" u="sng" dirty="0">
                <a:latin typeface="Helvetica Neue Light" panose="02000403000000020004"/>
              </a:rPr>
              <a:t>Broad Application</a:t>
            </a:r>
            <a:r>
              <a:rPr lang="en-US" sz="1400" dirty="0">
                <a:latin typeface="Helvetica Neue Light" panose="02000403000000020004"/>
              </a:rPr>
              <a:t>: Effective across multiple cancer types.</a:t>
            </a:r>
          </a:p>
          <a:p>
            <a:r>
              <a:rPr lang="en-US" sz="1400" u="sng" dirty="0">
                <a:latin typeface="Helvetica Neue Light" panose="02000403000000020004"/>
              </a:rPr>
              <a:t>Specificity and Efficacy</a:t>
            </a:r>
            <a:r>
              <a:rPr lang="en-US" sz="1400" dirty="0">
                <a:latin typeface="Helvetica Neue Light" panose="02000403000000020004"/>
              </a:rPr>
              <a:t>: Demonstrated high specificity in killing cancer cells expressing HLA-DP without affecting HLA-DP knockout cells.</a:t>
            </a:r>
          </a:p>
          <a:p>
            <a:r>
              <a:rPr lang="en-US" sz="1400" u="sng" dirty="0">
                <a:latin typeface="Helvetica Neue Light" panose="02000403000000020004"/>
              </a:rPr>
              <a:t>Potential for Combination Therapy</a:t>
            </a:r>
            <a:r>
              <a:rPr lang="en-US" sz="1400" dirty="0">
                <a:latin typeface="Helvetica Neue Light" panose="02000403000000020004"/>
              </a:rPr>
              <a:t>: Can be used as a bridge to hematopoietic stem cell transplantation, enhancing long-term treatment outcomes by mitigating hematopoiesis suppression.</a:t>
            </a:r>
          </a:p>
          <a:p>
            <a:endParaRPr lang="en-US" sz="1000" dirty="0">
              <a:latin typeface="Helvetica Neue Light" panose="02000403000000020004"/>
            </a:endParaRPr>
          </a:p>
          <a:p>
            <a:pPr>
              <a:spcAft>
                <a:spcPts val="600"/>
              </a:spcAft>
            </a:pPr>
            <a:r>
              <a:rPr lang="en-US" sz="1400" b="1" dirty="0">
                <a:latin typeface="Helvetica Neue Light" panose="02000403000000020004"/>
              </a:rPr>
              <a:t>DATA:</a:t>
            </a:r>
            <a:r>
              <a:rPr lang="en-US" sz="1400" dirty="0">
                <a:latin typeface="Helvetica Neue Light" panose="02000403000000020004"/>
              </a:rPr>
              <a:t>  HLA-DP CAR T cells demonstrated potent cytotoxicity </a:t>
            </a:r>
            <a:r>
              <a:rPr lang="en-US" sz="1400" i="1" dirty="0">
                <a:latin typeface="Helvetica Neue Light" panose="02000403000000020004"/>
              </a:rPr>
              <a:t>in vitro </a:t>
            </a:r>
            <a:r>
              <a:rPr lang="en-US" sz="1400" dirty="0">
                <a:latin typeface="Helvetica Neue Light" panose="02000403000000020004"/>
              </a:rPr>
              <a:t>against lymphoma cell lines, multiple myeloma lines comparable to BCMA  and CD19 CAR T-cells and </a:t>
            </a:r>
            <a:r>
              <a:rPr lang="en-US" sz="1400" i="1" dirty="0">
                <a:latin typeface="Helvetica Neue Light" panose="02000403000000020004"/>
              </a:rPr>
              <a:t>in vivo </a:t>
            </a:r>
            <a:r>
              <a:rPr lang="en-US" sz="1400" dirty="0">
                <a:latin typeface="Helvetica Neue Light" panose="02000403000000020004"/>
              </a:rPr>
              <a:t>in NSG mouse models </a:t>
            </a:r>
          </a:p>
          <a:p>
            <a:pPr marL="285750" indent="-285750">
              <a:spcAft>
                <a:spcPts val="600"/>
              </a:spcAft>
              <a:buFont typeface="Arial" panose="020B0604020202020204" pitchFamily="34" charset="0"/>
              <a:buChar char="•"/>
            </a:pPr>
            <a:endParaRPr lang="en-US" sz="1600" dirty="0">
              <a:latin typeface="Helvetica Neue Light" panose="02000403000000020004"/>
            </a:endParaRPr>
          </a:p>
        </p:txBody>
      </p:sp>
      <p:sp>
        <p:nvSpPr>
          <p:cNvPr id="14" name="TextBox 13">
            <a:extLst>
              <a:ext uri="{FF2B5EF4-FFF2-40B4-BE49-F238E27FC236}">
                <a16:creationId xmlns:a16="http://schemas.microsoft.com/office/drawing/2014/main" id="{2DF1E498-45A5-496E-9C35-13ECB5ACE349}"/>
              </a:ext>
            </a:extLst>
          </p:cNvPr>
          <p:cNvSpPr txBox="1"/>
          <p:nvPr/>
        </p:nvSpPr>
        <p:spPr>
          <a:xfrm>
            <a:off x="320971" y="173923"/>
            <a:ext cx="10076580" cy="892552"/>
          </a:xfrm>
          <a:prstGeom prst="rect">
            <a:avLst/>
          </a:prstGeom>
          <a:noFill/>
        </p:spPr>
        <p:txBody>
          <a:bodyPr wrap="square" lIns="91440" tIns="45720" rIns="91440" bIns="45720" rtlCol="0" anchor="t">
            <a:spAutoFit/>
          </a:bodyPr>
          <a:lstStyle/>
          <a:p>
            <a:r>
              <a:rPr lang="en-US" sz="2600" b="1" i="1" dirty="0">
                <a:solidFill>
                  <a:schemeClr val="bg1"/>
                </a:solidFill>
                <a:latin typeface="Helvetica Neue Light" panose="02000403000000020004"/>
              </a:rPr>
              <a:t>Novel Anti-HLA-Pan-DP CAR-T cells for Targeted Cancer Immunotherapy</a:t>
            </a:r>
          </a:p>
        </p:txBody>
      </p:sp>
      <p:pic>
        <p:nvPicPr>
          <p:cNvPr id="16" name="Picture 15" descr="A white letters on a black background&#10;&#10;Description automatically generated">
            <a:extLst>
              <a:ext uri="{FF2B5EF4-FFF2-40B4-BE49-F238E27FC236}">
                <a16:creationId xmlns:a16="http://schemas.microsoft.com/office/drawing/2014/main" id="{B271BB82-6C95-41AC-8D9C-98A10E4CC83B}"/>
              </a:ext>
            </a:extLst>
          </p:cNvPr>
          <p:cNvPicPr>
            <a:picLocks noChangeAspect="1"/>
          </p:cNvPicPr>
          <p:nvPr/>
        </p:nvPicPr>
        <p:blipFill>
          <a:blip r:embed="rId4"/>
          <a:stretch>
            <a:fillRect/>
          </a:stretch>
        </p:blipFill>
        <p:spPr>
          <a:xfrm>
            <a:off x="10328671" y="208358"/>
            <a:ext cx="1649017" cy="791767"/>
          </a:xfrm>
          <a:prstGeom prst="rect">
            <a:avLst/>
          </a:prstGeom>
        </p:spPr>
      </p:pic>
      <p:cxnSp>
        <p:nvCxnSpPr>
          <p:cNvPr id="17" name="Straight Arrow Connector 16">
            <a:extLst>
              <a:ext uri="{FF2B5EF4-FFF2-40B4-BE49-F238E27FC236}">
                <a16:creationId xmlns:a16="http://schemas.microsoft.com/office/drawing/2014/main" id="{0C2DC827-3B44-4C66-80B1-183A0232EBC5}"/>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147A253-20F3-4EE0-A344-0E72CE2F87DB}"/>
              </a:ext>
            </a:extLst>
          </p:cNvPr>
          <p:cNvSpPr txBox="1"/>
          <p:nvPr/>
        </p:nvSpPr>
        <p:spPr>
          <a:xfrm>
            <a:off x="1185226" y="1268934"/>
            <a:ext cx="1905210"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400" b="1" i="0" dirty="0">
                <a:solidFill>
                  <a:srgbClr val="000000"/>
                </a:solidFill>
                <a:effectLst/>
                <a:latin typeface="Helvetica Neue Light" panose="02000403000000020004"/>
              </a:rPr>
              <a:t>Arun Wiita, MD, PhD</a:t>
            </a:r>
          </a:p>
          <a:p>
            <a:r>
              <a:rPr lang="en-US" sz="1200" dirty="0">
                <a:solidFill>
                  <a:srgbClr val="000000"/>
                </a:solidFill>
                <a:latin typeface="Helvetica Neue Light" panose="02000403000000020004"/>
              </a:rPr>
              <a:t>UCSF </a:t>
            </a:r>
            <a:r>
              <a:rPr lang="en-US" sz="1200" dirty="0" err="1">
                <a:solidFill>
                  <a:srgbClr val="000000"/>
                </a:solidFill>
                <a:latin typeface="Helvetica Neue Light" panose="02000403000000020004"/>
              </a:rPr>
              <a:t>Asc</a:t>
            </a:r>
            <a:r>
              <a:rPr lang="en-US" sz="1200" dirty="0">
                <a:solidFill>
                  <a:srgbClr val="000000"/>
                </a:solidFill>
                <a:latin typeface="Helvetica Neue Light" panose="02000403000000020004"/>
              </a:rPr>
              <a:t>. Professor, Laboratory Medicine, </a:t>
            </a:r>
          </a:p>
          <a:p>
            <a:r>
              <a:rPr lang="en-US" sz="1200" dirty="0">
                <a:solidFill>
                  <a:srgbClr val="000000"/>
                </a:solidFill>
                <a:latin typeface="Helvetica Neue Light" panose="02000403000000020004"/>
              </a:rPr>
              <a:t>PICI Member </a:t>
            </a:r>
          </a:p>
        </p:txBody>
      </p:sp>
      <p:sp>
        <p:nvSpPr>
          <p:cNvPr id="3" name="TextBox 2">
            <a:extLst>
              <a:ext uri="{FF2B5EF4-FFF2-40B4-BE49-F238E27FC236}">
                <a16:creationId xmlns:a16="http://schemas.microsoft.com/office/drawing/2014/main" id="{005D810B-821B-73B8-225F-9662A9456013}"/>
              </a:ext>
            </a:extLst>
          </p:cNvPr>
          <p:cNvSpPr txBox="1"/>
          <p:nvPr/>
        </p:nvSpPr>
        <p:spPr>
          <a:xfrm>
            <a:off x="4118112" y="1250950"/>
            <a:ext cx="1895885"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400" b="1" i="0" dirty="0">
                <a:solidFill>
                  <a:srgbClr val="000000"/>
                </a:solidFill>
                <a:effectLst/>
                <a:latin typeface="Helvetica Neue Light" panose="02000403000000020004"/>
              </a:rPr>
              <a:t>Hiro Takamatsu, </a:t>
            </a:r>
          </a:p>
          <a:p>
            <a:pPr>
              <a:spcAft>
                <a:spcPts val="600"/>
              </a:spcAft>
            </a:pPr>
            <a:r>
              <a:rPr lang="en-US" sz="1400" b="1" i="0" dirty="0">
                <a:solidFill>
                  <a:srgbClr val="000000"/>
                </a:solidFill>
                <a:effectLst/>
                <a:latin typeface="Helvetica Neue Light" panose="02000403000000020004"/>
              </a:rPr>
              <a:t>MD, PhD</a:t>
            </a:r>
          </a:p>
          <a:p>
            <a:r>
              <a:rPr lang="en-US" sz="1200" dirty="0">
                <a:solidFill>
                  <a:srgbClr val="000000"/>
                </a:solidFill>
                <a:latin typeface="Helvetica Neue Light" panose="02000403000000020004"/>
              </a:rPr>
              <a:t>Professor, Dept of Hematology, Kanazawa University</a:t>
            </a:r>
          </a:p>
        </p:txBody>
      </p:sp>
      <p:sp>
        <p:nvSpPr>
          <p:cNvPr id="10" name="TextBox 9">
            <a:extLst>
              <a:ext uri="{FF2B5EF4-FFF2-40B4-BE49-F238E27FC236}">
                <a16:creationId xmlns:a16="http://schemas.microsoft.com/office/drawing/2014/main" id="{629DAF24-BA36-129D-CBF1-70DAD82156A3}"/>
              </a:ext>
            </a:extLst>
          </p:cNvPr>
          <p:cNvSpPr txBox="1"/>
          <p:nvPr/>
        </p:nvSpPr>
        <p:spPr>
          <a:xfrm>
            <a:off x="71193" y="5640083"/>
            <a:ext cx="5500199" cy="1200329"/>
          </a:xfrm>
          <a:prstGeom prst="rect">
            <a:avLst/>
          </a:prstGeom>
          <a:noFill/>
        </p:spPr>
        <p:txBody>
          <a:bodyPr wrap="square" rtlCol="0">
            <a:spAutoFit/>
          </a:bodyPr>
          <a:lstStyle/>
          <a:p>
            <a:pPr algn="just"/>
            <a:r>
              <a:rPr lang="en-US" sz="1200" b="1" dirty="0">
                <a:latin typeface="Helvetica Neue Light" panose="02000403000000020004"/>
              </a:rPr>
              <a:t>In vivo cytotoxicity of anti-HLA-DP CAR-T against JeKo-1.  </a:t>
            </a:r>
            <a:r>
              <a:rPr lang="en-US" sz="1200" dirty="0">
                <a:latin typeface="Helvetica Neue Light" panose="02000403000000020004"/>
              </a:rPr>
              <a:t>(A) Murine study design and bioluminescent imaging.  Disseminated JeKo-1 lymphoma model implanted intravenously in NSG mice, n=6/arm.  Anti-HLA-DP CAR-T was evaluated (Group 1) compared to Empty (no binder sequence) CAR-T (Group 2), anti-CD19 CAR-T (Group 3, Kymriah) and no treatments (Group 4); (B) Time course of BLI in each mouse group; (C)Survival comparison between each group.  </a:t>
            </a:r>
            <a:endParaRPr lang="en-US" sz="1200" dirty="0">
              <a:latin typeface="Helvetica Neue Light" panose="02000403000000020004"/>
              <a:cs typeface="Arial" panose="020B0604020202020204" pitchFamily="34" charset="0"/>
            </a:endParaRPr>
          </a:p>
        </p:txBody>
      </p:sp>
      <p:pic>
        <p:nvPicPr>
          <p:cNvPr id="11" name="図 5">
            <a:extLst>
              <a:ext uri="{FF2B5EF4-FFF2-40B4-BE49-F238E27FC236}">
                <a16:creationId xmlns:a16="http://schemas.microsoft.com/office/drawing/2014/main" id="{DBE7F4BE-B9AB-B370-1883-2786414F0E6B}"/>
              </a:ext>
            </a:extLst>
          </p:cNvPr>
          <p:cNvPicPr>
            <a:picLocks noChangeAspect="1"/>
          </p:cNvPicPr>
          <p:nvPr/>
        </p:nvPicPr>
        <p:blipFill>
          <a:blip r:embed="rId5">
            <a:extLst>
              <a:ext uri="{28A0092B-C50C-407E-A947-70E740481C1C}">
                <a14:useLocalDpi xmlns:a14="http://schemas.microsoft.com/office/drawing/2010/main" val="0"/>
              </a:ext>
            </a:extLst>
          </a:blip>
          <a:srcRect t="3505" b="17352"/>
          <a:stretch/>
        </p:blipFill>
        <p:spPr>
          <a:xfrm>
            <a:off x="660432" y="2569203"/>
            <a:ext cx="4522581" cy="3078398"/>
          </a:xfrm>
          <a:prstGeom prst="rect">
            <a:avLst/>
          </a:prstGeom>
        </p:spPr>
      </p:pic>
      <p:pic>
        <p:nvPicPr>
          <p:cNvPr id="23" name="Picture 22">
            <a:extLst>
              <a:ext uri="{FF2B5EF4-FFF2-40B4-BE49-F238E27FC236}">
                <a16:creationId xmlns:a16="http://schemas.microsoft.com/office/drawing/2014/main" id="{99AD6608-27D3-904A-A815-0B8821D1CFD7}"/>
              </a:ext>
            </a:extLst>
          </p:cNvPr>
          <p:cNvPicPr>
            <a:picLocks noChangeAspect="1"/>
          </p:cNvPicPr>
          <p:nvPr/>
        </p:nvPicPr>
        <p:blipFill>
          <a:blip r:embed="rId6"/>
          <a:stretch>
            <a:fillRect/>
          </a:stretch>
        </p:blipFill>
        <p:spPr>
          <a:xfrm>
            <a:off x="152736" y="1283474"/>
            <a:ext cx="1036453" cy="1036453"/>
          </a:xfrm>
          <a:prstGeom prst="rect">
            <a:avLst/>
          </a:prstGeom>
          <a:ln w="25400">
            <a:solidFill>
              <a:srgbClr val="002060"/>
            </a:solidFill>
          </a:ln>
        </p:spPr>
      </p:pic>
      <p:cxnSp>
        <p:nvCxnSpPr>
          <p:cNvPr id="27" name="Straight Connector 26">
            <a:extLst>
              <a:ext uri="{FF2B5EF4-FFF2-40B4-BE49-F238E27FC236}">
                <a16:creationId xmlns:a16="http://schemas.microsoft.com/office/drawing/2014/main" id="{C26D8807-5B63-1B5E-BAB0-D11B5383C44C}"/>
              </a:ext>
            </a:extLst>
          </p:cNvPr>
          <p:cNvCxnSpPr/>
          <p:nvPr/>
        </p:nvCxnSpPr>
        <p:spPr>
          <a:xfrm>
            <a:off x="5790825"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3846516"/>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19" name="Google Shape;89;p1">
            <a:extLst>
              <a:ext uri="{FF2B5EF4-FFF2-40B4-BE49-F238E27FC236}">
                <a16:creationId xmlns:a16="http://schemas.microsoft.com/office/drawing/2014/main" id="{BF27C01A-C008-21FC-1E72-07D6708B507B}"/>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7" name="Picture 6">
            <a:extLst>
              <a:ext uri="{FF2B5EF4-FFF2-40B4-BE49-F238E27FC236}">
                <a16:creationId xmlns:a16="http://schemas.microsoft.com/office/drawing/2014/main" id="{8659A388-0A53-E76F-8D4A-774EBF16686F}"/>
              </a:ext>
            </a:extLst>
          </p:cNvPr>
          <p:cNvPicPr>
            <a:picLocks noChangeAspect="1"/>
          </p:cNvPicPr>
          <p:nvPr/>
        </p:nvPicPr>
        <p:blipFill>
          <a:blip r:embed="rId3"/>
          <a:stretch>
            <a:fillRect/>
          </a:stretch>
        </p:blipFill>
        <p:spPr>
          <a:xfrm>
            <a:off x="389232" y="1614343"/>
            <a:ext cx="1719648" cy="1719648"/>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sp>
        <p:nvSpPr>
          <p:cNvPr id="15" name="TextBox 14">
            <a:extLst>
              <a:ext uri="{FF2B5EF4-FFF2-40B4-BE49-F238E27FC236}">
                <a16:creationId xmlns:a16="http://schemas.microsoft.com/office/drawing/2014/main" id="{DE875891-EB05-6FF9-4788-F4B099373304}"/>
              </a:ext>
            </a:extLst>
          </p:cNvPr>
          <p:cNvSpPr txBox="1"/>
          <p:nvPr/>
        </p:nvSpPr>
        <p:spPr>
          <a:xfrm>
            <a:off x="293306" y="4775481"/>
            <a:ext cx="5027029" cy="150810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2000" b="1" i="1" u="none" strike="noStrike" kern="1200" cap="none" spc="0" normalizeH="0" baseline="0" noProof="0">
                <a:ln>
                  <a:noFill/>
                </a:ln>
                <a:solidFill>
                  <a:srgbClr val="FF0000"/>
                </a:solidFill>
                <a:effectLst/>
                <a:uLnTx/>
                <a:uFillTx/>
                <a:latin typeface="Helvetica Neue Light" panose="02000403000000020004"/>
                <a:ea typeface="+mn-ea"/>
                <a:cs typeface="+mn-cs"/>
              </a:rPr>
              <a:t> </a:t>
            </a:r>
            <a:endParaRPr kumimoji="0" lang="en-US" sz="20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There are many autoimmune diseases which together account for among the highest rate of medication expenditures in the US.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RA alone contributes an estimated $22.3B</a:t>
            </a:r>
            <a:r>
              <a:rPr kumimoji="0" lang="en-US" sz="1800" b="0" i="0" u="none" strike="noStrike" kern="1200" cap="none" spc="0" normalizeH="0" baseline="30000" noProof="0">
                <a:ln>
                  <a:noFill/>
                </a:ln>
                <a:solidFill>
                  <a:prstClr val="black"/>
                </a:solidFill>
                <a:effectLst/>
                <a:uLnTx/>
                <a:uFillTx/>
                <a:latin typeface="Helvetica Neue Light" panose="02000403000000020004"/>
                <a:ea typeface="+mn-ea"/>
                <a:cs typeface="+mn-cs"/>
                <a:hlinkClick r:id="rId4"/>
              </a:rPr>
              <a:t>1</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 </a:t>
            </a:r>
            <a:endParaRPr kumimoji="0" lang="en-US" sz="1800" b="0" i="1" u="none" strike="noStrike" kern="1200" cap="none" spc="0" normalizeH="0" baseline="0" noProof="0">
              <a:ln>
                <a:noFill/>
              </a:ln>
              <a:solidFill>
                <a:srgbClr val="404040"/>
              </a:solidFill>
              <a:effectLst/>
              <a:uLnTx/>
              <a:uFillTx/>
              <a:latin typeface="Helvetica Neue Light" panose="02000403000000020004"/>
              <a:ea typeface="+mn-ea"/>
              <a:cs typeface="+mn-cs"/>
            </a:endParaRPr>
          </a:p>
        </p:txBody>
      </p:sp>
      <p:sp>
        <p:nvSpPr>
          <p:cNvPr id="3" name="TextBox 2">
            <a:extLst>
              <a:ext uri="{FF2B5EF4-FFF2-40B4-BE49-F238E27FC236}">
                <a16:creationId xmlns:a16="http://schemas.microsoft.com/office/drawing/2014/main" id="{48D40288-D275-EB70-149D-A93FA9B69D3C}"/>
              </a:ext>
            </a:extLst>
          </p:cNvPr>
          <p:cNvSpPr txBox="1"/>
          <p:nvPr/>
        </p:nvSpPr>
        <p:spPr>
          <a:xfrm>
            <a:off x="3562704" y="127187"/>
            <a:ext cx="6455766" cy="89255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a:ln>
                  <a:noFill/>
                </a:ln>
                <a:solidFill>
                  <a:prstClr val="white"/>
                </a:solidFill>
                <a:effectLst/>
                <a:uLnTx/>
                <a:uFillTx/>
                <a:latin typeface="Helvetica Neue Light" panose="02000403000000020004"/>
                <a:ea typeface="+mn-ea"/>
                <a:cs typeface="+mn-cs"/>
              </a:rPr>
              <a:t>Restoring Balance is Key to Unlocking Cures</a:t>
            </a:r>
            <a:endParaRPr kumimoji="0" lang="en-US" sz="2600" b="1" i="0" u="none" strike="noStrike" kern="1200" cap="none" spc="0" normalizeH="0" baseline="0" noProof="0">
              <a:ln>
                <a:noFill/>
              </a:ln>
              <a:solidFill>
                <a:prstClr val="white"/>
              </a:solidFill>
              <a:effectLst/>
              <a:uLnTx/>
              <a:uFillTx/>
              <a:latin typeface="Helvetica Neue Light" panose="02000403000000020004"/>
              <a:ea typeface="+mn-ea"/>
              <a:cs typeface="+mn-cs"/>
            </a:endParaRPr>
          </a:p>
        </p:txBody>
      </p:sp>
      <p:sp>
        <p:nvSpPr>
          <p:cNvPr id="4" name="TextBox 3">
            <a:extLst>
              <a:ext uri="{FF2B5EF4-FFF2-40B4-BE49-F238E27FC236}">
                <a16:creationId xmlns:a16="http://schemas.microsoft.com/office/drawing/2014/main" id="{022940F7-C63A-641C-EF68-ED2617AD2343}"/>
              </a:ext>
            </a:extLst>
          </p:cNvPr>
          <p:cNvSpPr txBox="1"/>
          <p:nvPr/>
        </p:nvSpPr>
        <p:spPr>
          <a:xfrm>
            <a:off x="5604849" y="5134091"/>
            <a:ext cx="5490768" cy="193899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endParaRPr kumimoji="0" lang="en-US" sz="2000" b="1"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Helvetica Neue Light" panose="02000403000000020004"/>
                <a:ea typeface="+mn-ea"/>
                <a:cs typeface="+mn-cs"/>
              </a:rPr>
              <a:t>Positive interim safety and efficacy results from the first-in-human Treg program SBT-77-7101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Helvetica Neue Light" panose="02000403000000020004"/>
                <a:ea typeface="+mn-ea"/>
                <a:cs typeface="+mn-cs"/>
              </a:rPr>
              <a:t>Recent $45M Milestone payment received from Regeneron under ongoing collaboration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Helvetica Neue Light" panose="02000403000000020004"/>
                <a:ea typeface="+mn-ea"/>
                <a:cs typeface="+mn-cs"/>
              </a:rPr>
              <a:t>&gt;$450M in Funding</a:t>
            </a:r>
            <a:endParaRPr kumimoji="0" lang="en-US" sz="1800" b="0" i="0" u="none" strike="noStrike" kern="1200" cap="none" spc="0" normalizeH="0" baseline="0" noProof="0">
              <a:ln>
                <a:noFill/>
              </a:ln>
              <a:solidFill>
                <a:prstClr val="black"/>
              </a:solidFill>
              <a:effectLst/>
              <a:uLnTx/>
              <a:uFillTx/>
              <a:latin typeface="Helvetica Neue Light"/>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5"/>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D3FB9A3-DDEF-F8D9-A7AD-0D0579105339}"/>
              </a:ext>
            </a:extLst>
          </p:cNvPr>
          <p:cNvSpPr txBox="1"/>
          <p:nvPr/>
        </p:nvSpPr>
        <p:spPr>
          <a:xfrm>
            <a:off x="135837" y="3448251"/>
            <a:ext cx="3163911"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Jeffrey Bluestone,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Helvetica Neue Light"/>
                <a:ea typeface="+mn-ea"/>
                <a:cs typeface="+mn-cs"/>
              </a:rPr>
              <a:t>Advisor,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Emeritus UCSF Professor</a:t>
            </a:r>
          </a:p>
        </p:txBody>
      </p:sp>
      <p:sp>
        <p:nvSpPr>
          <p:cNvPr id="26" name="TextBox 25">
            <a:extLst>
              <a:ext uri="{FF2B5EF4-FFF2-40B4-BE49-F238E27FC236}">
                <a16:creationId xmlns:a16="http://schemas.microsoft.com/office/drawing/2014/main" id="{22B59BEC-E4DC-C277-93D9-CBDAA321385C}"/>
              </a:ext>
            </a:extLst>
          </p:cNvPr>
          <p:cNvSpPr txBox="1"/>
          <p:nvPr/>
        </p:nvSpPr>
        <p:spPr>
          <a:xfrm>
            <a:off x="5604849" y="3274288"/>
            <a:ext cx="6243637"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Helvetica Neue Light"/>
                <a:ea typeface="+mn-ea"/>
                <a:cs typeface="Segoe UI"/>
              </a:rPr>
              <a:t>SOLUTION:</a:t>
            </a:r>
            <a:r>
              <a:rPr kumimoji="0" lang="en-US" sz="2200" b="0" i="0" u="none" strike="noStrike" kern="1200" cap="none" spc="0" normalizeH="0" baseline="0" noProof="0">
                <a:ln>
                  <a:noFill/>
                </a:ln>
                <a:solidFill>
                  <a:prstClr val="black"/>
                </a:solidFill>
                <a:effectLst/>
                <a:uLnTx/>
                <a:uFillTx/>
                <a:latin typeface="Helvetica Neue Light"/>
                <a:ea typeface="+mn-ea"/>
                <a:cs typeface="Segoe UI"/>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One time treatment focused on autoimmune and inflammatory diseases.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A unique platform combining engineered Treg cells with a drug that depletes/deactivates Teff cells at the site of disease.</a:t>
            </a:r>
          </a:p>
        </p:txBody>
      </p:sp>
      <p:sp>
        <p:nvSpPr>
          <p:cNvPr id="6" name="TextBox 5">
            <a:extLst>
              <a:ext uri="{FF2B5EF4-FFF2-40B4-BE49-F238E27FC236}">
                <a16:creationId xmlns:a16="http://schemas.microsoft.com/office/drawing/2014/main" id="{B1E60BEF-AD7A-CF4C-9ADB-82A0F07E801E}"/>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2025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pic>
        <p:nvPicPr>
          <p:cNvPr id="5" name="Picture 4">
            <a:extLst>
              <a:ext uri="{FF2B5EF4-FFF2-40B4-BE49-F238E27FC236}">
                <a16:creationId xmlns:a16="http://schemas.microsoft.com/office/drawing/2014/main" id="{8C0CB9DE-3075-DB12-18C5-B69BA5962C46}"/>
              </a:ext>
            </a:extLst>
          </p:cNvPr>
          <p:cNvPicPr>
            <a:picLocks noChangeAspect="1"/>
          </p:cNvPicPr>
          <p:nvPr/>
        </p:nvPicPr>
        <p:blipFill rotWithShape="1">
          <a:blip r:embed="rId6"/>
          <a:srcRect t="16775" b="17961"/>
          <a:stretch/>
        </p:blipFill>
        <p:spPr>
          <a:xfrm>
            <a:off x="131522" y="110582"/>
            <a:ext cx="2841783" cy="969067"/>
          </a:xfrm>
          <a:prstGeom prst="rect">
            <a:avLst/>
          </a:prstGeom>
        </p:spPr>
      </p:pic>
      <p:pic>
        <p:nvPicPr>
          <p:cNvPr id="10" name="Picture 9">
            <a:extLst>
              <a:ext uri="{FF2B5EF4-FFF2-40B4-BE49-F238E27FC236}">
                <a16:creationId xmlns:a16="http://schemas.microsoft.com/office/drawing/2014/main" id="{19CB2BCB-9196-5DB0-539B-AE3B1575771A}"/>
              </a:ext>
            </a:extLst>
          </p:cNvPr>
          <p:cNvPicPr>
            <a:picLocks noChangeAspect="1"/>
          </p:cNvPicPr>
          <p:nvPr/>
        </p:nvPicPr>
        <p:blipFill>
          <a:blip r:embed="rId7"/>
          <a:stretch>
            <a:fillRect/>
          </a:stretch>
        </p:blipFill>
        <p:spPr>
          <a:xfrm>
            <a:off x="11313393" y="5987980"/>
            <a:ext cx="872654" cy="872654"/>
          </a:xfrm>
          <a:prstGeom prst="rect">
            <a:avLst/>
          </a:prstGeom>
        </p:spPr>
      </p:pic>
      <p:pic>
        <p:nvPicPr>
          <p:cNvPr id="14" name="Picture 13">
            <a:extLst>
              <a:ext uri="{FF2B5EF4-FFF2-40B4-BE49-F238E27FC236}">
                <a16:creationId xmlns:a16="http://schemas.microsoft.com/office/drawing/2014/main" id="{6005CD7C-6CA1-A493-DE1A-55138B56AFE3}"/>
              </a:ext>
            </a:extLst>
          </p:cNvPr>
          <p:cNvPicPr>
            <a:picLocks noChangeAspect="1"/>
          </p:cNvPicPr>
          <p:nvPr/>
        </p:nvPicPr>
        <p:blipFill>
          <a:blip r:embed="rId8"/>
          <a:stretch>
            <a:fillRect/>
          </a:stretch>
        </p:blipFill>
        <p:spPr>
          <a:xfrm>
            <a:off x="5734051" y="1423963"/>
            <a:ext cx="6243637" cy="1692939"/>
          </a:xfrm>
          <a:prstGeom prst="rect">
            <a:avLst/>
          </a:prstGeom>
        </p:spPr>
      </p:pic>
      <p:sp>
        <p:nvSpPr>
          <p:cNvPr id="17" name="TextBox 16">
            <a:extLst>
              <a:ext uri="{FF2B5EF4-FFF2-40B4-BE49-F238E27FC236}">
                <a16:creationId xmlns:a16="http://schemas.microsoft.com/office/drawing/2014/main" id="{AF031626-3C45-65DD-947C-D02026C02E5A}"/>
              </a:ext>
            </a:extLst>
          </p:cNvPr>
          <p:cNvSpPr txBox="1"/>
          <p:nvPr/>
        </p:nvSpPr>
        <p:spPr>
          <a:xfrm>
            <a:off x="11103554" y="547710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pic>
        <p:nvPicPr>
          <p:cNvPr id="9" name="Picture 2" descr="Dr. Qizhi Tang - Northern California Center of Excellence">
            <a:extLst>
              <a:ext uri="{FF2B5EF4-FFF2-40B4-BE49-F238E27FC236}">
                <a16:creationId xmlns:a16="http://schemas.microsoft.com/office/drawing/2014/main" id="{88318201-5A8C-4DFC-EF81-EF2BAD10DF5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71362" y="1614343"/>
            <a:ext cx="1687783" cy="1687783"/>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sp>
        <p:nvSpPr>
          <p:cNvPr id="12" name="TextBox 11">
            <a:extLst>
              <a:ext uri="{FF2B5EF4-FFF2-40B4-BE49-F238E27FC236}">
                <a16:creationId xmlns:a16="http://schemas.microsoft.com/office/drawing/2014/main" id="{3C799B5E-E809-D2C0-515F-4A8EC1C2B978}"/>
              </a:ext>
            </a:extLst>
          </p:cNvPr>
          <p:cNvSpPr txBox="1"/>
          <p:nvPr/>
        </p:nvSpPr>
        <p:spPr>
          <a:xfrm>
            <a:off x="3101330" y="3385586"/>
            <a:ext cx="2436453"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err="1">
                <a:ln>
                  <a:noFill/>
                </a:ln>
                <a:solidFill>
                  <a:prstClr val="black"/>
                </a:solidFill>
                <a:effectLst/>
                <a:uLnTx/>
                <a:uFillTx/>
                <a:latin typeface="Helvetica Neue Light"/>
                <a:ea typeface="+mn-ea"/>
                <a:cs typeface="+mn-cs"/>
              </a:rPr>
              <a:t>Qizhi</a:t>
            </a:r>
            <a:r>
              <a:rPr kumimoji="0" lang="en-US" sz="1800" b="1" i="0" u="none" strike="noStrike" kern="1200" cap="none" spc="0" normalizeH="0" baseline="0" noProof="0">
                <a:ln>
                  <a:noFill/>
                </a:ln>
                <a:solidFill>
                  <a:prstClr val="black"/>
                </a:solidFill>
                <a:effectLst/>
                <a:uLnTx/>
                <a:uFillTx/>
                <a:latin typeface="Helvetica Neue Light"/>
                <a:ea typeface="+mn-ea"/>
                <a:cs typeface="+mn-cs"/>
              </a:rPr>
              <a:t> Tang,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Helvetica Neue Light"/>
                <a:ea typeface="+mn-ea"/>
                <a:cs typeface="+mn-cs"/>
              </a:rPr>
              <a:t>Scientific Advisor,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panose="02000403000000020004"/>
                <a:ea typeface="+mn-ea"/>
                <a:cs typeface="+mn-cs"/>
              </a:rPr>
              <a:t>UCSF Professor, Surgery</a:t>
            </a:r>
          </a:p>
        </p:txBody>
      </p:sp>
      <p:sp>
        <p:nvSpPr>
          <p:cNvPr id="18" name="TextBox 17">
            <a:extLst>
              <a:ext uri="{FF2B5EF4-FFF2-40B4-BE49-F238E27FC236}">
                <a16:creationId xmlns:a16="http://schemas.microsoft.com/office/drawing/2014/main" id="{5DC10D98-F3EB-A73D-859E-05A823E2E987}"/>
              </a:ext>
            </a:extLst>
          </p:cNvPr>
          <p:cNvSpPr txBox="1"/>
          <p:nvPr/>
        </p:nvSpPr>
        <p:spPr>
          <a:xfrm>
            <a:off x="1706236" y="1192896"/>
            <a:ext cx="227248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UCSF Co-founders</a:t>
            </a:r>
          </a:p>
        </p:txBody>
      </p:sp>
      <p:cxnSp>
        <p:nvCxnSpPr>
          <p:cNvPr id="20" name="Straight Connector 19">
            <a:extLst>
              <a:ext uri="{FF2B5EF4-FFF2-40B4-BE49-F238E27FC236}">
                <a16:creationId xmlns:a16="http://schemas.microsoft.com/office/drawing/2014/main" id="{E4CDE128-BBE3-6165-9060-891558560822}"/>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030992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AA791DA-6BBE-7E2F-94DF-5CE49D6CEEAD}"/>
              </a:ext>
            </a:extLst>
          </p:cNvPr>
          <p:cNvSpPr/>
          <p:nvPr/>
        </p:nvSpPr>
        <p:spPr>
          <a:xfrm rot="5400000">
            <a:off x="5503400" y="-5509347"/>
            <a:ext cx="1173298" cy="12191998"/>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4ACF0A37-7AC7-A705-284F-81A9008DC46B}"/>
              </a:ext>
            </a:extLst>
          </p:cNvPr>
          <p:cNvSpPr txBox="1"/>
          <p:nvPr/>
        </p:nvSpPr>
        <p:spPr>
          <a:xfrm>
            <a:off x="6028841" y="1859797"/>
            <a:ext cx="184731" cy="369332"/>
          </a:xfrm>
          <a:prstGeom prst="rect">
            <a:avLst/>
          </a:prstGeom>
          <a:noFill/>
        </p:spPr>
        <p:txBody>
          <a:bodyPr wrap="square" rtlCol="0">
            <a:spAutoFit/>
          </a:bodyPr>
          <a:lstStyle/>
          <a:p>
            <a:endParaRPr lang="en-US"/>
          </a:p>
        </p:txBody>
      </p:sp>
      <p:sp>
        <p:nvSpPr>
          <p:cNvPr id="9" name="TextBox 8">
            <a:extLst>
              <a:ext uri="{FF2B5EF4-FFF2-40B4-BE49-F238E27FC236}">
                <a16:creationId xmlns:a16="http://schemas.microsoft.com/office/drawing/2014/main" id="{180AFD5A-0C71-A6D0-FA0F-08F24A4D4711}"/>
              </a:ext>
            </a:extLst>
          </p:cNvPr>
          <p:cNvSpPr txBox="1"/>
          <p:nvPr/>
        </p:nvSpPr>
        <p:spPr>
          <a:xfrm>
            <a:off x="5855770" y="1306949"/>
            <a:ext cx="6293697" cy="5386090"/>
          </a:xfrm>
          <a:prstGeom prst="rect">
            <a:avLst/>
          </a:prstGeom>
          <a:noFill/>
        </p:spPr>
        <p:txBody>
          <a:bodyPr wrap="square" rtlCol="0">
            <a:spAutoFit/>
          </a:bodyPr>
          <a:lstStyle/>
          <a:p>
            <a:r>
              <a:rPr lang="en-US" sz="1600" b="1" dirty="0">
                <a:latin typeface="Helvetica Neue Light" panose="02000403000000020004"/>
              </a:rPr>
              <a:t>DISEASE/INDICATION: </a:t>
            </a:r>
            <a:r>
              <a:rPr lang="en-US" sz="1600" dirty="0">
                <a:latin typeface="Helvetica Neue Light" panose="02000403000000020004"/>
              </a:rPr>
              <a:t>Multiple Myeloma</a:t>
            </a:r>
          </a:p>
          <a:p>
            <a:endParaRPr lang="en-US" sz="1000" b="1" dirty="0">
              <a:latin typeface="Helvetica Neue Light" panose="02000403000000020004"/>
            </a:endParaRPr>
          </a:p>
          <a:p>
            <a:r>
              <a:rPr lang="en-US" sz="1600" b="1" dirty="0">
                <a:latin typeface="Helvetica Neue Light" panose="02000403000000020004"/>
              </a:rPr>
              <a:t>UNMET NEED: </a:t>
            </a:r>
            <a:r>
              <a:rPr lang="en-US" sz="1600" dirty="0">
                <a:latin typeface="Helvetica Neue Light" panose="02000403000000020004"/>
              </a:rPr>
              <a:t>Current therapies often lead to resistance and relapse.</a:t>
            </a:r>
          </a:p>
          <a:p>
            <a:endParaRPr lang="en-US" sz="1000" dirty="0">
              <a:latin typeface="Helvetica Neue Light" panose="02000403000000020004"/>
            </a:endParaRPr>
          </a:p>
          <a:p>
            <a:r>
              <a:rPr lang="en-US" sz="1600" b="1" dirty="0">
                <a:latin typeface="Helvetica Neue Light" panose="02000403000000020004"/>
              </a:rPr>
              <a:t>PRODUCT: </a:t>
            </a:r>
            <a:r>
              <a:rPr lang="en-US" sz="1600" dirty="0">
                <a:latin typeface="Helvetica Neue Light" panose="02000403000000020004"/>
              </a:rPr>
              <a:t>Mutant CCL27 binders specifically targeting CCR10, a promising new target for multiple myeloma. These binders can be utilized in various therapeutic formats, including CAR T-cells, bispecific antibodies, and other targeted delivery systems. </a:t>
            </a:r>
          </a:p>
          <a:p>
            <a:endParaRPr lang="en-US" sz="1000" b="1" dirty="0">
              <a:latin typeface="Helvetica Neue Light" panose="02000403000000020004"/>
            </a:endParaRPr>
          </a:p>
          <a:p>
            <a:r>
              <a:rPr lang="en-US" sz="1600" b="1" dirty="0">
                <a:latin typeface="Helvetica Neue Light" panose="02000403000000020004"/>
              </a:rPr>
              <a:t>COMPETITIVE ADVANTAGE: </a:t>
            </a:r>
          </a:p>
          <a:p>
            <a:r>
              <a:rPr lang="en-US" sz="1600" u="sng" dirty="0">
                <a:latin typeface="Helvetica Neue Light" panose="02000403000000020004"/>
              </a:rPr>
              <a:t>Novel Target: </a:t>
            </a:r>
            <a:r>
              <a:rPr lang="en-US" sz="1600" dirty="0">
                <a:latin typeface="Helvetica Neue Light" panose="02000403000000020004"/>
              </a:rPr>
              <a:t>By focusing on CCR10, our approach addresses the limitations of existing BCMA-targeted therapies, providing an alternative for patients who have relapsed.</a:t>
            </a:r>
          </a:p>
          <a:p>
            <a:r>
              <a:rPr lang="en-US" sz="1600" u="sng" dirty="0">
                <a:latin typeface="Helvetica Neue Light" panose="02000403000000020004"/>
              </a:rPr>
              <a:t>Enhanced Binding Affinity: </a:t>
            </a:r>
            <a:r>
              <a:rPr lang="en-US" sz="1600" dirty="0">
                <a:latin typeface="Helvetica Neue Light" panose="02000403000000020004"/>
              </a:rPr>
              <a:t>The engineered CCL27 mutants show significantly higher binding affinity to CCR10 compared to the wild-type CCL27, ensuring more effective targeting and destruction of cancer cells.</a:t>
            </a:r>
          </a:p>
          <a:p>
            <a:r>
              <a:rPr lang="en-US" sz="1600" u="sng" dirty="0">
                <a:latin typeface="Helvetica Neue Light" panose="02000403000000020004"/>
              </a:rPr>
              <a:t>Versatile Applications: </a:t>
            </a:r>
            <a:r>
              <a:rPr lang="en-US" sz="1600" dirty="0">
                <a:latin typeface="Helvetica Neue Light" panose="02000403000000020004"/>
              </a:rPr>
              <a:t>These binders can be integrated into various therapeutic platforms.</a:t>
            </a:r>
          </a:p>
          <a:p>
            <a:endParaRPr lang="en-US" sz="1000" dirty="0">
              <a:latin typeface="Helvetica Neue Light" panose="02000403000000020004"/>
            </a:endParaRPr>
          </a:p>
          <a:p>
            <a:pPr>
              <a:spcAft>
                <a:spcPts val="600"/>
              </a:spcAft>
            </a:pPr>
            <a:r>
              <a:rPr lang="en-US" sz="1600" b="1" dirty="0">
                <a:latin typeface="Helvetica Neue Light" panose="02000403000000020004"/>
              </a:rPr>
              <a:t>DATA: </a:t>
            </a:r>
            <a:r>
              <a:rPr lang="en-US" sz="1600" dirty="0">
                <a:latin typeface="Helvetica Neue Light" panose="02000403000000020004"/>
              </a:rPr>
              <a:t>Mutant CCL27 CAR T cells demonstrated high levels of cytotoxicity </a:t>
            </a:r>
            <a:r>
              <a:rPr lang="en-US" sz="1600" i="1" dirty="0">
                <a:latin typeface="Helvetica Neue Light" panose="02000403000000020004"/>
              </a:rPr>
              <a:t>in vitro </a:t>
            </a:r>
            <a:r>
              <a:rPr lang="en-US" sz="1600" dirty="0">
                <a:latin typeface="Helvetica Neue Light" panose="02000403000000020004"/>
              </a:rPr>
              <a:t>against multiple myeloma cell lines compared to BCMA CAR T-cells and </a:t>
            </a:r>
            <a:r>
              <a:rPr lang="en-US" sz="1600" i="1" dirty="0">
                <a:latin typeface="Helvetica Neue Light" panose="02000403000000020004"/>
              </a:rPr>
              <a:t>in vivo </a:t>
            </a:r>
            <a:r>
              <a:rPr lang="en-US" sz="1600" dirty="0">
                <a:latin typeface="Helvetica Neue Light" panose="02000403000000020004"/>
              </a:rPr>
              <a:t>in NSG mice with MM.1S cell implants. </a:t>
            </a:r>
          </a:p>
        </p:txBody>
      </p:sp>
      <p:sp>
        <p:nvSpPr>
          <p:cNvPr id="14" name="TextBox 13">
            <a:extLst>
              <a:ext uri="{FF2B5EF4-FFF2-40B4-BE49-F238E27FC236}">
                <a16:creationId xmlns:a16="http://schemas.microsoft.com/office/drawing/2014/main" id="{2DF1E498-45A5-496E-9C35-13ECB5ACE349}"/>
              </a:ext>
            </a:extLst>
          </p:cNvPr>
          <p:cNvSpPr txBox="1"/>
          <p:nvPr/>
        </p:nvSpPr>
        <p:spPr>
          <a:xfrm>
            <a:off x="214641" y="152659"/>
            <a:ext cx="10076580" cy="892552"/>
          </a:xfrm>
          <a:prstGeom prst="rect">
            <a:avLst/>
          </a:prstGeom>
          <a:noFill/>
        </p:spPr>
        <p:txBody>
          <a:bodyPr wrap="square" lIns="91440" tIns="45720" rIns="91440" bIns="45720" rtlCol="0" anchor="t">
            <a:spAutoFit/>
          </a:bodyPr>
          <a:lstStyle/>
          <a:p>
            <a:r>
              <a:rPr lang="en-US" sz="2600" b="1" i="1" dirty="0">
                <a:solidFill>
                  <a:schemeClr val="bg1"/>
                </a:solidFill>
                <a:latin typeface="Helvetica Neue Light" panose="02000403000000020004"/>
              </a:rPr>
              <a:t>Targeted Immunotherapy for Multiple Myeloma: Novel Mutant </a:t>
            </a:r>
          </a:p>
          <a:p>
            <a:r>
              <a:rPr lang="en-US" sz="2600" b="1" i="1" dirty="0">
                <a:solidFill>
                  <a:schemeClr val="bg1"/>
                </a:solidFill>
                <a:latin typeface="Helvetica Neue Light" panose="02000403000000020004"/>
              </a:rPr>
              <a:t>CCL27 Binders Targeting CCR10</a:t>
            </a:r>
          </a:p>
        </p:txBody>
      </p:sp>
      <p:pic>
        <p:nvPicPr>
          <p:cNvPr id="16" name="Picture 15" descr="A white letters on a black background&#10;&#10;Description automatically generated">
            <a:extLst>
              <a:ext uri="{FF2B5EF4-FFF2-40B4-BE49-F238E27FC236}">
                <a16:creationId xmlns:a16="http://schemas.microsoft.com/office/drawing/2014/main" id="{B271BB82-6C95-41AC-8D9C-98A10E4CC83B}"/>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17" name="Straight Arrow Connector 16">
            <a:extLst>
              <a:ext uri="{FF2B5EF4-FFF2-40B4-BE49-F238E27FC236}">
                <a16:creationId xmlns:a16="http://schemas.microsoft.com/office/drawing/2014/main" id="{0C2DC827-3B44-4C66-80B1-183A0232EBC5}"/>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147A253-20F3-4EE0-A344-0E72CE2F87DB}"/>
              </a:ext>
            </a:extLst>
          </p:cNvPr>
          <p:cNvSpPr txBox="1"/>
          <p:nvPr/>
        </p:nvSpPr>
        <p:spPr>
          <a:xfrm>
            <a:off x="642371" y="2379966"/>
            <a:ext cx="1804354"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400" b="1" i="0" dirty="0">
                <a:solidFill>
                  <a:srgbClr val="000000"/>
                </a:solidFill>
                <a:effectLst/>
                <a:latin typeface="Helvetica Neue Light" panose="02000403000000020004"/>
              </a:rPr>
              <a:t>Arun Wiita, MD, PhD</a:t>
            </a:r>
          </a:p>
          <a:p>
            <a:pPr>
              <a:spcAft>
                <a:spcPts val="600"/>
              </a:spcAft>
            </a:pPr>
            <a:r>
              <a:rPr lang="en-US" sz="1200" dirty="0">
                <a:solidFill>
                  <a:srgbClr val="000000"/>
                </a:solidFill>
                <a:latin typeface="Helvetica Neue Light" panose="02000403000000020004"/>
              </a:rPr>
              <a:t>UCSF </a:t>
            </a:r>
            <a:r>
              <a:rPr lang="en-US" sz="1200" dirty="0" err="1">
                <a:solidFill>
                  <a:srgbClr val="000000"/>
                </a:solidFill>
                <a:latin typeface="Helvetica Neue Light" panose="02000403000000020004"/>
              </a:rPr>
              <a:t>Asc</a:t>
            </a:r>
            <a:r>
              <a:rPr lang="en-US" sz="1200" dirty="0">
                <a:solidFill>
                  <a:srgbClr val="000000"/>
                </a:solidFill>
                <a:latin typeface="Helvetica Neue Light" panose="02000403000000020004"/>
              </a:rPr>
              <a:t>. Professor, Laboratory Medicine, PICI Member </a:t>
            </a:r>
          </a:p>
        </p:txBody>
      </p:sp>
      <p:sp>
        <p:nvSpPr>
          <p:cNvPr id="3" name="TextBox 2">
            <a:extLst>
              <a:ext uri="{FF2B5EF4-FFF2-40B4-BE49-F238E27FC236}">
                <a16:creationId xmlns:a16="http://schemas.microsoft.com/office/drawing/2014/main" id="{005D810B-821B-73B8-225F-9662A9456013}"/>
              </a:ext>
            </a:extLst>
          </p:cNvPr>
          <p:cNvSpPr txBox="1"/>
          <p:nvPr/>
        </p:nvSpPr>
        <p:spPr>
          <a:xfrm>
            <a:off x="2693343" y="2383230"/>
            <a:ext cx="1895885" cy="7540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400" b="1" i="0" dirty="0">
                <a:solidFill>
                  <a:srgbClr val="000000"/>
                </a:solidFill>
                <a:effectLst/>
                <a:latin typeface="Helvetica Neue Light" panose="02000403000000020004"/>
              </a:rPr>
              <a:t>Nikhil </a:t>
            </a:r>
            <a:r>
              <a:rPr lang="en-US" sz="1400" b="1" i="0" dirty="0" err="1">
                <a:solidFill>
                  <a:srgbClr val="000000"/>
                </a:solidFill>
                <a:effectLst/>
                <a:latin typeface="Helvetica Neue Light" panose="02000403000000020004"/>
              </a:rPr>
              <a:t>Chilakapati</a:t>
            </a:r>
            <a:r>
              <a:rPr lang="en-US" sz="1400" b="1" i="0" dirty="0">
                <a:solidFill>
                  <a:srgbClr val="000000"/>
                </a:solidFill>
                <a:effectLst/>
                <a:latin typeface="Helvetica Neue Light" panose="02000403000000020004"/>
              </a:rPr>
              <a:t>, BS</a:t>
            </a:r>
          </a:p>
          <a:p>
            <a:r>
              <a:rPr lang="en-US" sz="1200" dirty="0">
                <a:solidFill>
                  <a:srgbClr val="000000"/>
                </a:solidFill>
                <a:latin typeface="Helvetica Neue Light" panose="02000403000000020004"/>
              </a:rPr>
              <a:t>UCSF RA,</a:t>
            </a:r>
          </a:p>
          <a:p>
            <a:r>
              <a:rPr lang="en-US" sz="1200" dirty="0">
                <a:solidFill>
                  <a:srgbClr val="000000"/>
                </a:solidFill>
                <a:latin typeface="Helvetica Neue Light" panose="02000403000000020004"/>
              </a:rPr>
              <a:t>Laboratory Medicine</a:t>
            </a:r>
          </a:p>
        </p:txBody>
      </p:sp>
      <p:sp>
        <p:nvSpPr>
          <p:cNvPr id="10" name="TextBox 9">
            <a:extLst>
              <a:ext uri="{FF2B5EF4-FFF2-40B4-BE49-F238E27FC236}">
                <a16:creationId xmlns:a16="http://schemas.microsoft.com/office/drawing/2014/main" id="{629DAF24-BA36-129D-CBF1-70DAD82156A3}"/>
              </a:ext>
            </a:extLst>
          </p:cNvPr>
          <p:cNvSpPr txBox="1"/>
          <p:nvPr/>
        </p:nvSpPr>
        <p:spPr>
          <a:xfrm>
            <a:off x="41546" y="5899326"/>
            <a:ext cx="5632404" cy="938719"/>
          </a:xfrm>
          <a:prstGeom prst="rect">
            <a:avLst/>
          </a:prstGeom>
          <a:noFill/>
        </p:spPr>
        <p:txBody>
          <a:bodyPr wrap="square" rtlCol="0">
            <a:spAutoFit/>
          </a:bodyPr>
          <a:lstStyle/>
          <a:p>
            <a:pPr algn="just"/>
            <a:r>
              <a:rPr lang="en-US" sz="1100" b="1" dirty="0">
                <a:latin typeface="Helvetica Neue Light" panose="02000403000000020004"/>
              </a:rPr>
              <a:t>Validation of CCL27 mutant binders against CCR10. </a:t>
            </a:r>
            <a:r>
              <a:rPr lang="en-US" sz="1100" dirty="0">
                <a:latin typeface="Helvetica Neue Light" panose="02000403000000020004"/>
              </a:rPr>
              <a:t>(A) AlphaFold3 structural models of CCL27 mutants show they bind an additional region of CCR10. (B) Weekly bioluminescent imaging (BLI) of tumor burden in mice implanted with the MM.1S cell line, along with survival, shows CCL27 mutant binders performed better than WT and near the level of BCMA targeting products.</a:t>
            </a:r>
            <a:endParaRPr lang="en-US" sz="1100" dirty="0">
              <a:latin typeface="Helvetica Neue Light" panose="02000403000000020004"/>
              <a:cs typeface="Arial" panose="020B0604020202020204" pitchFamily="34" charset="0"/>
            </a:endParaRPr>
          </a:p>
        </p:txBody>
      </p:sp>
      <p:pic>
        <p:nvPicPr>
          <p:cNvPr id="18" name="Picture 17" descr="A collage of different colored objects&#10;&#10;Description automatically generated">
            <a:extLst>
              <a:ext uri="{FF2B5EF4-FFF2-40B4-BE49-F238E27FC236}">
                <a16:creationId xmlns:a16="http://schemas.microsoft.com/office/drawing/2014/main" id="{7CF5B86F-15A7-1A82-E676-40AF82AD49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173" y="3518654"/>
            <a:ext cx="3024420" cy="2137257"/>
          </a:xfrm>
          <a:prstGeom prst="rect">
            <a:avLst/>
          </a:prstGeom>
        </p:spPr>
      </p:pic>
      <p:pic>
        <p:nvPicPr>
          <p:cNvPr id="21" name="Picture 20" descr="A screenshot of a computer screen&#10;&#10;Description automatically generated">
            <a:extLst>
              <a:ext uri="{FF2B5EF4-FFF2-40B4-BE49-F238E27FC236}">
                <a16:creationId xmlns:a16="http://schemas.microsoft.com/office/drawing/2014/main" id="{C0E7EAE7-B5B5-3A0B-393B-7EEDEA4163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71102" y="3343423"/>
            <a:ext cx="2002134" cy="2592625"/>
          </a:xfrm>
          <a:prstGeom prst="rect">
            <a:avLst/>
          </a:prstGeom>
        </p:spPr>
      </p:pic>
      <p:sp>
        <p:nvSpPr>
          <p:cNvPr id="25" name="TextBox 24">
            <a:extLst>
              <a:ext uri="{FF2B5EF4-FFF2-40B4-BE49-F238E27FC236}">
                <a16:creationId xmlns:a16="http://schemas.microsoft.com/office/drawing/2014/main" id="{C0AE9646-9BD0-B77F-8CD6-D2754FE8AB57}"/>
              </a:ext>
            </a:extLst>
          </p:cNvPr>
          <p:cNvSpPr txBox="1"/>
          <p:nvPr/>
        </p:nvSpPr>
        <p:spPr>
          <a:xfrm>
            <a:off x="32820" y="3163897"/>
            <a:ext cx="360022"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A</a:t>
            </a:r>
            <a:endParaRPr lang="en-US" sz="1200" b="1"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0108BA71-237F-7A2E-72FD-72E6595A6248}"/>
              </a:ext>
            </a:extLst>
          </p:cNvPr>
          <p:cNvSpPr txBox="1"/>
          <p:nvPr/>
        </p:nvSpPr>
        <p:spPr>
          <a:xfrm>
            <a:off x="3201176" y="3163897"/>
            <a:ext cx="360022"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B</a:t>
            </a:r>
            <a:endParaRPr lang="en-US" sz="1200" b="1"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732A8159-3857-17C2-2D46-3F43510065A8}"/>
              </a:ext>
            </a:extLst>
          </p:cNvPr>
          <p:cNvPicPr>
            <a:picLocks noChangeAspect="1"/>
          </p:cNvPicPr>
          <p:nvPr/>
        </p:nvPicPr>
        <p:blipFill>
          <a:blip r:embed="rId6"/>
          <a:stretch>
            <a:fillRect/>
          </a:stretch>
        </p:blipFill>
        <p:spPr>
          <a:xfrm>
            <a:off x="897020" y="1283474"/>
            <a:ext cx="1036453" cy="1036453"/>
          </a:xfrm>
          <a:prstGeom prst="rect">
            <a:avLst/>
          </a:prstGeom>
          <a:ln w="25400">
            <a:solidFill>
              <a:srgbClr val="002060"/>
            </a:solidFill>
          </a:ln>
        </p:spPr>
      </p:pic>
      <p:pic>
        <p:nvPicPr>
          <p:cNvPr id="12" name="Picture 11">
            <a:extLst>
              <a:ext uri="{FF2B5EF4-FFF2-40B4-BE49-F238E27FC236}">
                <a16:creationId xmlns:a16="http://schemas.microsoft.com/office/drawing/2014/main" id="{13500BC4-1A10-6F9A-6CBC-8C143B957EFF}"/>
              </a:ext>
            </a:extLst>
          </p:cNvPr>
          <p:cNvPicPr>
            <a:picLocks noChangeAspect="1"/>
          </p:cNvPicPr>
          <p:nvPr/>
        </p:nvPicPr>
        <p:blipFill>
          <a:blip r:embed="rId7"/>
          <a:stretch>
            <a:fillRect/>
          </a:stretch>
        </p:blipFill>
        <p:spPr>
          <a:xfrm>
            <a:off x="2912143" y="1283474"/>
            <a:ext cx="1036816" cy="1036816"/>
          </a:xfrm>
          <a:prstGeom prst="rect">
            <a:avLst/>
          </a:prstGeom>
          <a:ln w="25400">
            <a:solidFill>
              <a:srgbClr val="002060"/>
            </a:solidFill>
          </a:ln>
        </p:spPr>
      </p:pic>
      <p:cxnSp>
        <p:nvCxnSpPr>
          <p:cNvPr id="27" name="Straight Connector 26">
            <a:extLst>
              <a:ext uri="{FF2B5EF4-FFF2-40B4-BE49-F238E27FC236}">
                <a16:creationId xmlns:a16="http://schemas.microsoft.com/office/drawing/2014/main" id="{4F469309-6AC3-5B8C-0EBE-9E5341187245}"/>
              </a:ext>
            </a:extLst>
          </p:cNvPr>
          <p:cNvCxnSpPr/>
          <p:nvPr/>
        </p:nvCxnSpPr>
        <p:spPr>
          <a:xfrm>
            <a:off x="5790825"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161820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CCD96-8FEC-A52F-0F22-B2C1003E6B86}"/>
            </a:ext>
          </a:extLst>
        </p:cNvPr>
        <p:cNvGrpSpPr/>
        <p:nvPr/>
      </p:nvGrpSpPr>
      <p:grpSpPr>
        <a:xfrm>
          <a:off x="0" y="0"/>
          <a:ext cx="0" cy="0"/>
          <a:chOff x="0" y="0"/>
          <a:chExt cx="0" cy="0"/>
        </a:xfrm>
      </p:grpSpPr>
      <p:sp>
        <p:nvSpPr>
          <p:cNvPr id="10" name="Google Shape;89;p1">
            <a:extLst>
              <a:ext uri="{FF2B5EF4-FFF2-40B4-BE49-F238E27FC236}">
                <a16:creationId xmlns:a16="http://schemas.microsoft.com/office/drawing/2014/main" id="{899BF05C-2760-3D4C-0521-F89244205828}"/>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5" name="TextBox 14">
            <a:extLst>
              <a:ext uri="{FF2B5EF4-FFF2-40B4-BE49-F238E27FC236}">
                <a16:creationId xmlns:a16="http://schemas.microsoft.com/office/drawing/2014/main" id="{D81D0192-5298-61C3-683B-94930E58953F}"/>
              </a:ext>
            </a:extLst>
          </p:cNvPr>
          <p:cNvSpPr txBox="1"/>
          <p:nvPr/>
        </p:nvSpPr>
        <p:spPr>
          <a:xfrm>
            <a:off x="175215" y="3374410"/>
            <a:ext cx="5205448" cy="295465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2000" b="1" i="1" u="none" strike="noStrike" kern="1200" cap="none" spc="0" normalizeH="0" baseline="0" noProof="0">
                <a:ln>
                  <a:noFill/>
                </a:ln>
                <a:solidFill>
                  <a:prstClr val="black"/>
                </a:solidFill>
                <a:effectLst/>
                <a:uLnTx/>
                <a:uFillTx/>
                <a:latin typeface="Helvetica Neue Light" panose="02000403000000020004"/>
                <a:ea typeface="+mn-ea"/>
                <a:cs typeface="+mn-cs"/>
              </a:rPr>
              <a:t> </a:t>
            </a:r>
            <a:endParaRPr kumimoji="0" lang="en-US" sz="20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Between 30% and 50% of COPD patients with severe and very severe COPD suffer from airway obstruction caused by mucus plugs.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Mucus plugs reduce lung function and diminish quality of life.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There are no drugs approved to effectively liquify mucus plugs (mucolytics) in patients with COPD.</a:t>
            </a:r>
            <a:endParaRPr kumimoji="0" lang="en-US" sz="1800" b="0" i="1" u="none" strike="noStrike" kern="1200" cap="none" spc="0" normalizeH="0" baseline="0" noProof="0">
              <a:ln>
                <a:noFill/>
              </a:ln>
              <a:solidFill>
                <a:prstClr val="black"/>
              </a:solidFill>
              <a:effectLst/>
              <a:uLnTx/>
              <a:uFillTx/>
              <a:latin typeface="Helvetica Neue Light" panose="02000403000000020004"/>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1" u="none" strike="noStrike" kern="1200" cap="none" spc="0" normalizeH="0" baseline="0" noProof="0">
              <a:ln>
                <a:noFill/>
              </a:ln>
              <a:solidFill>
                <a:prstClr val="black"/>
              </a:solidFill>
              <a:effectLst/>
              <a:uLnTx/>
              <a:uFillTx/>
              <a:latin typeface="Helvetica Neue Light" panose="02000403000000020004"/>
              <a:ea typeface="+mn-ea"/>
              <a:cs typeface="+mn-cs"/>
            </a:endParaRPr>
          </a:p>
        </p:txBody>
      </p:sp>
      <p:sp>
        <p:nvSpPr>
          <p:cNvPr id="3" name="TextBox 2">
            <a:extLst>
              <a:ext uri="{FF2B5EF4-FFF2-40B4-BE49-F238E27FC236}">
                <a16:creationId xmlns:a16="http://schemas.microsoft.com/office/drawing/2014/main" id="{977746FA-661F-7C01-1B17-706A1EE4E1F7}"/>
              </a:ext>
            </a:extLst>
          </p:cNvPr>
          <p:cNvSpPr txBox="1"/>
          <p:nvPr/>
        </p:nvSpPr>
        <p:spPr>
          <a:xfrm>
            <a:off x="2532072" y="320017"/>
            <a:ext cx="7409786" cy="492443"/>
          </a:xfrm>
          <a:prstGeom prst="rect">
            <a:avLst/>
          </a:prstGeom>
          <a:noFill/>
        </p:spPr>
        <p:txBody>
          <a:bodyPr wrap="square" lIns="91440" tIns="45720" rIns="91440" bIns="4572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a:ln>
                  <a:noFill/>
                </a:ln>
                <a:solidFill>
                  <a:prstClr val="white"/>
                </a:solidFill>
                <a:effectLst/>
                <a:uLnTx/>
                <a:uFillTx/>
                <a:latin typeface="Helvetica Neue Light" panose="02000403000000020004"/>
                <a:ea typeface="+mn-ea"/>
                <a:cs typeface="+mn-cs"/>
              </a:rPr>
              <a:t>Targeting Mucus Plugs to Improve Lung Health</a:t>
            </a:r>
          </a:p>
        </p:txBody>
      </p:sp>
      <p:sp>
        <p:nvSpPr>
          <p:cNvPr id="4" name="TextBox 3">
            <a:extLst>
              <a:ext uri="{FF2B5EF4-FFF2-40B4-BE49-F238E27FC236}">
                <a16:creationId xmlns:a16="http://schemas.microsoft.com/office/drawing/2014/main" id="{B72528A9-D2C4-27AB-12B2-234124099FA9}"/>
              </a:ext>
            </a:extLst>
          </p:cNvPr>
          <p:cNvSpPr txBox="1"/>
          <p:nvPr/>
        </p:nvSpPr>
        <p:spPr>
          <a:xfrm>
            <a:off x="5624068" y="4495800"/>
            <a:ext cx="6462270" cy="95410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FUNDING: </a:t>
            </a:r>
            <a:endParaRPr kumimoji="0" lang="en-US" sz="2000" b="1"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&gt;$18M in NIH funding; $41M Series A (Canaan, </a:t>
            </a:r>
            <a:r>
              <a:rPr kumimoji="0" lang="en-US" sz="1800" b="0" i="0" u="none" strike="noStrike" kern="1200" cap="none" spc="0" normalizeH="0" baseline="0" noProof="0" err="1">
                <a:ln>
                  <a:noFill/>
                </a:ln>
                <a:solidFill>
                  <a:prstClr val="black"/>
                </a:solidFill>
                <a:effectLst/>
                <a:uLnTx/>
                <a:uFillTx/>
                <a:latin typeface="Helvetica Neue Light" panose="02000403000000020004"/>
                <a:ea typeface="+mn-ea"/>
                <a:cs typeface="+mn-cs"/>
              </a:rPr>
              <a:t>Orbimed</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 Hatteras, Pappas, UCSF Foundation Investment Company )</a:t>
            </a:r>
          </a:p>
        </p:txBody>
      </p:sp>
      <p:pic>
        <p:nvPicPr>
          <p:cNvPr id="13" name="Picture 12" descr="A white letters on a black background&#10;&#10;Description automatically generated">
            <a:extLst>
              <a:ext uri="{FF2B5EF4-FFF2-40B4-BE49-F238E27FC236}">
                <a16:creationId xmlns:a16="http://schemas.microsoft.com/office/drawing/2014/main" id="{3F9FD4E5-81D9-F6F5-AF50-EC0A18D907F0}"/>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5F49A5CE-ACD6-A8AD-5E23-50AA3FCE69A8}"/>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F47449EA-57D7-C5CA-5A71-592C41BB8CE0}"/>
              </a:ext>
            </a:extLst>
          </p:cNvPr>
          <p:cNvSpPr txBox="1"/>
          <p:nvPr/>
        </p:nvSpPr>
        <p:spPr>
          <a:xfrm>
            <a:off x="2679050" y="1651635"/>
            <a:ext cx="2558400" cy="1354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John Fahy, MD, MS</a:t>
            </a:r>
            <a:endParaRPr kumimoji="0" lang="en-US" sz="18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Helvetica Neue Light"/>
                <a:ea typeface="+mn-ea"/>
                <a:cs typeface="+mn-cs"/>
              </a:rPr>
              <a:t>F</a:t>
            </a:r>
            <a:r>
              <a:rPr kumimoji="0" lang="en-US" sz="1600" b="1" i="0" u="none" strike="noStrike" kern="1200" cap="none" spc="0" normalizeH="0" baseline="0" noProof="0" err="1">
                <a:ln>
                  <a:noFill/>
                </a:ln>
                <a:solidFill>
                  <a:prstClr val="black"/>
                </a:solidFill>
                <a:effectLst/>
                <a:uLnTx/>
                <a:uFillTx/>
                <a:latin typeface="Helvetica Neue Light"/>
                <a:ea typeface="+mn-ea"/>
                <a:cs typeface="+mn-cs"/>
              </a:rPr>
              <a:t>ounder</a:t>
            </a:r>
            <a:endParaRPr kumimoji="0" lang="en-US" sz="1600" b="1"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Endowed Chair in Pulmonary Medicine, UCSF</a:t>
            </a:r>
          </a:p>
        </p:txBody>
      </p:sp>
      <p:sp>
        <p:nvSpPr>
          <p:cNvPr id="26" name="TextBox 25">
            <a:extLst>
              <a:ext uri="{FF2B5EF4-FFF2-40B4-BE49-F238E27FC236}">
                <a16:creationId xmlns:a16="http://schemas.microsoft.com/office/drawing/2014/main" id="{DBEF0638-C2E2-D379-F54D-DD92923C8EA5}"/>
              </a:ext>
            </a:extLst>
          </p:cNvPr>
          <p:cNvSpPr txBox="1"/>
          <p:nvPr/>
        </p:nvSpPr>
        <p:spPr>
          <a:xfrm>
            <a:off x="5562600" y="1249501"/>
            <a:ext cx="3809999"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a:ea typeface="+mn-ea"/>
                <a:cs typeface="Segoe UI"/>
              </a:rPr>
              <a:t>SOLUTION: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err="1">
                <a:ln>
                  <a:noFill/>
                </a:ln>
                <a:solidFill>
                  <a:prstClr val="black"/>
                </a:solidFill>
                <a:effectLst/>
                <a:uLnTx/>
                <a:uFillTx/>
                <a:latin typeface="Helvetica Neue Light" panose="02000403000000020004"/>
                <a:ea typeface="+mn-ea"/>
                <a:cs typeface="+mn-cs"/>
              </a:rPr>
              <a:t>Fexlamose</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 is a novel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inhaled best-in-class therapeutic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candidate designed to improve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lung health by liquifying mucus plugs.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err="1">
                <a:ln>
                  <a:noFill/>
                </a:ln>
                <a:solidFill>
                  <a:prstClr val="black"/>
                </a:solidFill>
                <a:effectLst/>
                <a:uLnTx/>
                <a:uFillTx/>
                <a:latin typeface="Helvetica Neue Light" panose="02000403000000020004"/>
                <a:ea typeface="+mn-ea"/>
                <a:cs typeface="+mn-cs"/>
              </a:rPr>
              <a:t>Fexlamose</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 is a thiol-modified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carbohydrate (“thiol-saccharide”)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which cleaves </a:t>
            </a:r>
            <a:r>
              <a:rPr kumimoji="0" lang="en-US" sz="1800" b="0" i="0" u="none" strike="noStrike" kern="1200" cap="none" spc="0" normalizeH="0" baseline="0" noProof="0" err="1">
                <a:ln>
                  <a:noFill/>
                </a:ln>
                <a:solidFill>
                  <a:prstClr val="black"/>
                </a:solidFill>
                <a:effectLst/>
                <a:uLnTx/>
                <a:uFillTx/>
                <a:latin typeface="Helvetica Neue Light" panose="02000403000000020004"/>
                <a:ea typeface="+mn-ea"/>
                <a:cs typeface="+mn-cs"/>
              </a:rPr>
              <a:t>mucine</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 disulfide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bridges to liquefy (“lyse”) mucus plugs. </a:t>
            </a:r>
            <a:endPar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Segoe UI"/>
            </a:endParaRPr>
          </a:p>
        </p:txBody>
      </p:sp>
      <p:sp>
        <p:nvSpPr>
          <p:cNvPr id="6" name="TextBox 5">
            <a:extLst>
              <a:ext uri="{FF2B5EF4-FFF2-40B4-BE49-F238E27FC236}">
                <a16:creationId xmlns:a16="http://schemas.microsoft.com/office/drawing/2014/main" id="{01CEFCBD-D372-F083-D235-6A7D6BB729AE}"/>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pic>
        <p:nvPicPr>
          <p:cNvPr id="5" name="Picture 4">
            <a:extLst>
              <a:ext uri="{FF2B5EF4-FFF2-40B4-BE49-F238E27FC236}">
                <a16:creationId xmlns:a16="http://schemas.microsoft.com/office/drawing/2014/main" id="{0AD83026-C8EB-3FBF-E8F0-F1843E312FBD}"/>
              </a:ext>
            </a:extLst>
          </p:cNvPr>
          <p:cNvPicPr>
            <a:picLocks noChangeAspect="1"/>
          </p:cNvPicPr>
          <p:nvPr/>
        </p:nvPicPr>
        <p:blipFill rotWithShape="1">
          <a:blip r:embed="rId4"/>
          <a:srcRect l="14833" t="7083" r="13214" b="14395"/>
          <a:stretch/>
        </p:blipFill>
        <p:spPr>
          <a:xfrm>
            <a:off x="134410" y="27053"/>
            <a:ext cx="1978221" cy="1128345"/>
          </a:xfrm>
          <a:prstGeom prst="rect">
            <a:avLst/>
          </a:prstGeom>
        </p:spPr>
      </p:pic>
      <p:pic>
        <p:nvPicPr>
          <p:cNvPr id="7" name="Picture 6">
            <a:extLst>
              <a:ext uri="{FF2B5EF4-FFF2-40B4-BE49-F238E27FC236}">
                <a16:creationId xmlns:a16="http://schemas.microsoft.com/office/drawing/2014/main" id="{F68412B1-4533-5D16-4829-A6E1EA5107AA}"/>
              </a:ext>
            </a:extLst>
          </p:cNvPr>
          <p:cNvPicPr>
            <a:picLocks noChangeAspect="1"/>
          </p:cNvPicPr>
          <p:nvPr/>
        </p:nvPicPr>
        <p:blipFill rotWithShape="1">
          <a:blip r:embed="rId5"/>
          <a:srcRect l="4174" t="3591" r="3554" b="40145"/>
          <a:stretch/>
        </p:blipFill>
        <p:spPr>
          <a:xfrm>
            <a:off x="487495" y="1317753"/>
            <a:ext cx="2071472" cy="1897832"/>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pic>
        <p:nvPicPr>
          <p:cNvPr id="18" name="Picture 17">
            <a:extLst>
              <a:ext uri="{FF2B5EF4-FFF2-40B4-BE49-F238E27FC236}">
                <a16:creationId xmlns:a16="http://schemas.microsoft.com/office/drawing/2014/main" id="{CA925AF5-B856-2CC4-E80A-D68F3738DEC4}"/>
              </a:ext>
            </a:extLst>
          </p:cNvPr>
          <p:cNvPicPr>
            <a:picLocks noChangeAspect="1"/>
          </p:cNvPicPr>
          <p:nvPr/>
        </p:nvPicPr>
        <p:blipFill rotWithShape="1">
          <a:blip r:embed="rId6"/>
          <a:srcRect l="4923" r="5266"/>
          <a:stretch/>
        </p:blipFill>
        <p:spPr>
          <a:xfrm>
            <a:off x="9152046" y="1332310"/>
            <a:ext cx="2927347" cy="2800419"/>
          </a:xfrm>
          <a:prstGeom prst="rect">
            <a:avLst/>
          </a:prstGeom>
        </p:spPr>
      </p:pic>
      <p:pic>
        <p:nvPicPr>
          <p:cNvPr id="19" name="Picture 18">
            <a:extLst>
              <a:ext uri="{FF2B5EF4-FFF2-40B4-BE49-F238E27FC236}">
                <a16:creationId xmlns:a16="http://schemas.microsoft.com/office/drawing/2014/main" id="{65FBA45F-A503-20F3-3B5B-AA5D9BC5C408}"/>
              </a:ext>
            </a:extLst>
          </p:cNvPr>
          <p:cNvPicPr>
            <a:picLocks noChangeAspect="1"/>
          </p:cNvPicPr>
          <p:nvPr/>
        </p:nvPicPr>
        <p:blipFill>
          <a:blip r:embed="rId7"/>
          <a:stretch>
            <a:fillRect/>
          </a:stretch>
        </p:blipFill>
        <p:spPr>
          <a:xfrm>
            <a:off x="11313560" y="5986574"/>
            <a:ext cx="857142" cy="857142"/>
          </a:xfrm>
          <a:prstGeom prst="rect">
            <a:avLst/>
          </a:prstGeom>
        </p:spPr>
      </p:pic>
      <p:sp>
        <p:nvSpPr>
          <p:cNvPr id="8" name="TextBox 7">
            <a:extLst>
              <a:ext uri="{FF2B5EF4-FFF2-40B4-BE49-F238E27FC236}">
                <a16:creationId xmlns:a16="http://schemas.microsoft.com/office/drawing/2014/main" id="{3722C526-833E-F0E3-8480-1081741624F0}"/>
              </a:ext>
            </a:extLst>
          </p:cNvPr>
          <p:cNvSpPr txBox="1"/>
          <p:nvPr/>
        </p:nvSpPr>
        <p:spPr>
          <a:xfrm>
            <a:off x="11103554" y="547710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sp>
        <p:nvSpPr>
          <p:cNvPr id="9" name="TextBox 8">
            <a:extLst>
              <a:ext uri="{FF2B5EF4-FFF2-40B4-BE49-F238E27FC236}">
                <a16:creationId xmlns:a16="http://schemas.microsoft.com/office/drawing/2014/main" id="{11C83BE7-5416-36C3-80B5-972DF2831EC7}"/>
              </a:ext>
            </a:extLst>
          </p:cNvPr>
          <p:cNvSpPr txBox="1"/>
          <p:nvPr/>
        </p:nvSpPr>
        <p:spPr>
          <a:xfrm>
            <a:off x="5624068" y="5474494"/>
            <a:ext cx="5203669" cy="123110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PROGRESS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panose="02000403000000020004"/>
                <a:ea typeface="+mn-ea"/>
                <a:cs typeface="+mn-cs"/>
              </a:rPr>
              <a:t>• </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Phase 1 studies in healthy volunteers completed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 Phase 2 POC started in q4 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 Top line efficacy data expected in q3 2026</a:t>
            </a:r>
          </a:p>
        </p:txBody>
      </p:sp>
      <p:cxnSp>
        <p:nvCxnSpPr>
          <p:cNvPr id="11" name="Straight Connector 10">
            <a:extLst>
              <a:ext uri="{FF2B5EF4-FFF2-40B4-BE49-F238E27FC236}">
                <a16:creationId xmlns:a16="http://schemas.microsoft.com/office/drawing/2014/main" id="{904E58EA-C668-42DB-3BF7-E34454DCE04D}"/>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374476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B8BFA-810A-28F3-A18A-F31A6B3DC107}"/>
            </a:ext>
          </a:extLst>
        </p:cNvPr>
        <p:cNvGrpSpPr/>
        <p:nvPr/>
      </p:nvGrpSpPr>
      <p:grpSpPr>
        <a:xfrm>
          <a:off x="0" y="0"/>
          <a:ext cx="0" cy="0"/>
          <a:chOff x="0" y="0"/>
          <a:chExt cx="0" cy="0"/>
        </a:xfrm>
      </p:grpSpPr>
      <p:pic>
        <p:nvPicPr>
          <p:cNvPr id="13" name="Picture 12" descr="A white letters on a black background&#10;&#10;Description automatically generated">
            <a:extLst>
              <a:ext uri="{FF2B5EF4-FFF2-40B4-BE49-F238E27FC236}">
                <a16:creationId xmlns:a16="http://schemas.microsoft.com/office/drawing/2014/main" id="{16717E38-B04B-CCAE-2C5F-A85CE4884503}"/>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624917DA-B029-47BA-5E8D-AEDE24E5F580}"/>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9C577D2-F632-6221-27BB-A35A89DDDE80}"/>
              </a:ext>
            </a:extLst>
          </p:cNvPr>
          <p:cNvPicPr>
            <a:picLocks noChangeAspect="1"/>
          </p:cNvPicPr>
          <p:nvPr/>
        </p:nvPicPr>
        <p:blipFill>
          <a:blip r:embed="rId4"/>
          <a:stretch>
            <a:fillRect/>
          </a:stretch>
        </p:blipFill>
        <p:spPr>
          <a:xfrm>
            <a:off x="2667000" y="0"/>
            <a:ext cx="6858000" cy="6858000"/>
          </a:xfrm>
          <a:prstGeom prst="rect">
            <a:avLst/>
          </a:prstGeom>
        </p:spPr>
      </p:pic>
    </p:spTree>
    <p:extLst>
      <p:ext uri="{BB962C8B-B14F-4D97-AF65-F5344CB8AC3E}">
        <p14:creationId xmlns:p14="http://schemas.microsoft.com/office/powerpoint/2010/main" val="1408884749"/>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39634" y="92582"/>
            <a:ext cx="4513580" cy="559435"/>
          </a:xfrm>
          <a:prstGeom prst="rect">
            <a:avLst/>
          </a:prstGeom>
        </p:spPr>
        <p:txBody>
          <a:bodyPr vert="horz" wrap="square" lIns="0" tIns="0" rIns="0" bIns="0" rtlCol="0">
            <a:spAutoFit/>
          </a:bodyPr>
          <a:lstStyle/>
          <a:p>
            <a:pPr algn="ctr">
              <a:lnSpc>
                <a:spcPts val="1905"/>
              </a:lnSpc>
            </a:pPr>
            <a:r>
              <a:rPr sz="2000" b="1">
                <a:latin typeface="Calibri"/>
                <a:cs typeface="Calibri"/>
              </a:rPr>
              <a:t>NURR1</a:t>
            </a:r>
            <a:r>
              <a:rPr sz="2000" b="1" spc="-40">
                <a:latin typeface="Calibri"/>
                <a:cs typeface="Calibri"/>
              </a:rPr>
              <a:t> </a:t>
            </a:r>
            <a:r>
              <a:rPr sz="2000" b="1" spc="-10">
                <a:latin typeface="Calibri"/>
                <a:cs typeface="Calibri"/>
              </a:rPr>
              <a:t>RECEPTOR</a:t>
            </a:r>
            <a:r>
              <a:rPr sz="2000" b="1" spc="-40">
                <a:latin typeface="Calibri"/>
                <a:cs typeface="Calibri"/>
              </a:rPr>
              <a:t> </a:t>
            </a:r>
            <a:r>
              <a:rPr sz="2000" b="1" spc="-25">
                <a:latin typeface="Calibri"/>
                <a:cs typeface="Calibri"/>
              </a:rPr>
              <a:t>MODULATORS</a:t>
            </a:r>
            <a:r>
              <a:rPr sz="2000" b="1" spc="-45">
                <a:latin typeface="Calibri"/>
                <a:cs typeface="Calibri"/>
              </a:rPr>
              <a:t> </a:t>
            </a:r>
            <a:r>
              <a:rPr sz="2000" b="1" spc="-25">
                <a:latin typeface="Calibri"/>
                <a:cs typeface="Calibri"/>
              </a:rPr>
              <a:t>FOR</a:t>
            </a:r>
            <a:endParaRPr sz="2000">
              <a:latin typeface="Calibri"/>
              <a:cs typeface="Calibri"/>
            </a:endParaRPr>
          </a:p>
          <a:p>
            <a:pPr algn="ctr">
              <a:lnSpc>
                <a:spcPct val="100000"/>
              </a:lnSpc>
            </a:pPr>
            <a:r>
              <a:rPr sz="2000" b="1">
                <a:latin typeface="Calibri"/>
                <a:cs typeface="Calibri"/>
              </a:rPr>
              <a:t>THE</a:t>
            </a:r>
            <a:r>
              <a:rPr sz="2000" b="1" spc="-20">
                <a:latin typeface="Calibri"/>
                <a:cs typeface="Calibri"/>
              </a:rPr>
              <a:t> TREATMENT</a:t>
            </a:r>
            <a:r>
              <a:rPr sz="2000" b="1" spc="-30">
                <a:latin typeface="Calibri"/>
                <a:cs typeface="Calibri"/>
              </a:rPr>
              <a:t> </a:t>
            </a:r>
            <a:r>
              <a:rPr sz="2000" b="1">
                <a:latin typeface="Calibri"/>
                <a:cs typeface="Calibri"/>
              </a:rPr>
              <a:t>OF</a:t>
            </a:r>
            <a:r>
              <a:rPr sz="2000" b="1" spc="-20">
                <a:latin typeface="Calibri"/>
                <a:cs typeface="Calibri"/>
              </a:rPr>
              <a:t> PARKINSON’S</a:t>
            </a:r>
            <a:r>
              <a:rPr sz="2000" b="1" spc="-35">
                <a:latin typeface="Calibri"/>
                <a:cs typeface="Calibri"/>
              </a:rPr>
              <a:t> </a:t>
            </a:r>
            <a:r>
              <a:rPr sz="2000" b="1" spc="-10">
                <a:latin typeface="Calibri"/>
                <a:cs typeface="Calibri"/>
              </a:rPr>
              <a:t>DISEASE</a:t>
            </a:r>
            <a:endParaRPr sz="2000">
              <a:latin typeface="Calibri"/>
              <a:cs typeface="Calibri"/>
            </a:endParaRPr>
          </a:p>
        </p:txBody>
      </p:sp>
      <p:grpSp>
        <p:nvGrpSpPr>
          <p:cNvPr id="4" name="object 4"/>
          <p:cNvGrpSpPr/>
          <p:nvPr/>
        </p:nvGrpSpPr>
        <p:grpSpPr>
          <a:xfrm>
            <a:off x="0" y="0"/>
            <a:ext cx="12186285" cy="1173480"/>
            <a:chOff x="0" y="0"/>
            <a:chExt cx="12186285" cy="1173480"/>
          </a:xfrm>
          <a:solidFill>
            <a:srgbClr val="002060"/>
          </a:solidFill>
        </p:grpSpPr>
        <p:sp>
          <p:nvSpPr>
            <p:cNvPr id="6" name="object 6"/>
            <p:cNvSpPr/>
            <p:nvPr/>
          </p:nvSpPr>
          <p:spPr>
            <a:xfrm>
              <a:off x="0" y="0"/>
              <a:ext cx="12186285" cy="1173480"/>
            </a:xfrm>
            <a:custGeom>
              <a:avLst/>
              <a:gdLst/>
              <a:ahLst/>
              <a:cxnLst/>
              <a:rect l="l" t="t" r="r" b="b"/>
              <a:pathLst>
                <a:path w="12186285" h="1173480">
                  <a:moveTo>
                    <a:pt x="12185904" y="0"/>
                  </a:moveTo>
                  <a:lnTo>
                    <a:pt x="0" y="0"/>
                  </a:lnTo>
                  <a:lnTo>
                    <a:pt x="0" y="1173479"/>
                  </a:lnTo>
                  <a:lnTo>
                    <a:pt x="12185904" y="1173479"/>
                  </a:lnTo>
                  <a:lnTo>
                    <a:pt x="12185904" y="0"/>
                  </a:lnTo>
                  <a:close/>
                </a:path>
              </a:pathLst>
            </a:custGeom>
            <a:grpFill/>
            <a:ln>
              <a:solidFill>
                <a:srgbClr val="002060"/>
              </a:solidFill>
            </a:ln>
          </p:spPr>
          <p:txBody>
            <a:bodyPr wrap="square" lIns="0" tIns="0" rIns="0" bIns="0" rtlCol="0"/>
            <a:lstStyle/>
            <a:p>
              <a:endParaRPr/>
            </a:p>
          </p:txBody>
        </p:sp>
        <p:sp>
          <p:nvSpPr>
            <p:cNvPr id="7" name="object 7"/>
            <p:cNvSpPr/>
            <p:nvPr/>
          </p:nvSpPr>
          <p:spPr>
            <a:xfrm>
              <a:off x="0" y="0"/>
              <a:ext cx="12186285" cy="1173480"/>
            </a:xfrm>
            <a:custGeom>
              <a:avLst/>
              <a:gdLst/>
              <a:ahLst/>
              <a:cxnLst/>
              <a:rect l="l" t="t" r="r" b="b"/>
              <a:pathLst>
                <a:path w="12186285" h="1173480">
                  <a:moveTo>
                    <a:pt x="0" y="0"/>
                  </a:moveTo>
                  <a:lnTo>
                    <a:pt x="12185904" y="0"/>
                  </a:lnTo>
                  <a:lnTo>
                    <a:pt x="12185904" y="1173479"/>
                  </a:lnTo>
                  <a:lnTo>
                    <a:pt x="0" y="1173479"/>
                  </a:lnTo>
                </a:path>
              </a:pathLst>
            </a:custGeom>
            <a:grpFill/>
            <a:ln w="12192">
              <a:solidFill>
                <a:srgbClr val="002060"/>
              </a:solidFill>
            </a:ln>
          </p:spPr>
          <p:txBody>
            <a:bodyPr wrap="square" lIns="0" tIns="0" rIns="0" bIns="0" rtlCol="0"/>
            <a:lstStyle/>
            <a:p>
              <a:endParaRPr/>
            </a:p>
          </p:txBody>
        </p:sp>
      </p:grpSp>
      <p:sp>
        <p:nvSpPr>
          <p:cNvPr id="8" name="object 8"/>
          <p:cNvSpPr txBox="1"/>
          <p:nvPr/>
        </p:nvSpPr>
        <p:spPr>
          <a:xfrm>
            <a:off x="5967327" y="1396564"/>
            <a:ext cx="5819450" cy="505267"/>
          </a:xfrm>
          <a:prstGeom prst="rect">
            <a:avLst/>
          </a:prstGeom>
        </p:spPr>
        <p:txBody>
          <a:bodyPr vert="horz" wrap="square" lIns="0" tIns="12700" rIns="0" bIns="0" rtlCol="0">
            <a:spAutoFit/>
          </a:bodyPr>
          <a:lstStyle/>
          <a:p>
            <a:pPr marL="12700" marR="5080">
              <a:lnSpc>
                <a:spcPct val="100000"/>
              </a:lnSpc>
              <a:spcBef>
                <a:spcPts val="100"/>
              </a:spcBef>
            </a:pPr>
            <a:r>
              <a:rPr sz="1600" b="1" dirty="0">
                <a:latin typeface="Helvetica Neue Light" panose="02000403000000020004"/>
                <a:cs typeface="Calibri" panose="020F0502020204030204" pitchFamily="34" charset="0"/>
              </a:rPr>
              <a:t>DISEASE/INDICATION: </a:t>
            </a:r>
            <a:r>
              <a:rPr lang="en-US" sz="1600" dirty="0">
                <a:latin typeface="Helvetica Neue Light" panose="02000403000000020004"/>
                <a:cs typeface="Calibri" panose="020F0502020204030204" pitchFamily="34" charset="0"/>
              </a:rPr>
              <a:t>Patients with renal failure requiring a kidney transplant.</a:t>
            </a:r>
            <a:endParaRPr sz="1600" dirty="0">
              <a:latin typeface="Helvetica Neue Light" panose="02000403000000020004"/>
              <a:cs typeface="Calibri" panose="020F0502020204030204" pitchFamily="34" charset="0"/>
            </a:endParaRPr>
          </a:p>
        </p:txBody>
      </p:sp>
      <p:sp>
        <p:nvSpPr>
          <p:cNvPr id="9" name="object 9"/>
          <p:cNvSpPr txBox="1"/>
          <p:nvPr/>
        </p:nvSpPr>
        <p:spPr>
          <a:xfrm>
            <a:off x="5970520" y="1966281"/>
            <a:ext cx="6000062" cy="505267"/>
          </a:xfrm>
          <a:prstGeom prst="rect">
            <a:avLst/>
          </a:prstGeom>
        </p:spPr>
        <p:txBody>
          <a:bodyPr vert="horz" wrap="square" lIns="0" tIns="12700" rIns="0" bIns="0" rtlCol="0">
            <a:spAutoFit/>
          </a:bodyPr>
          <a:lstStyle/>
          <a:p>
            <a:pPr marL="12700" marR="5080">
              <a:lnSpc>
                <a:spcPct val="100000"/>
              </a:lnSpc>
              <a:spcBef>
                <a:spcPts val="100"/>
              </a:spcBef>
            </a:pPr>
            <a:r>
              <a:rPr sz="1600" b="1" dirty="0">
                <a:latin typeface="Helvetica Neue Light" panose="02000403000000020004"/>
                <a:cs typeface="Calibri" panose="020F0502020204030204" pitchFamily="34" charset="0"/>
              </a:rPr>
              <a:t>UNMET NEED: </a:t>
            </a:r>
            <a:r>
              <a:rPr lang="en-US" sz="1600" dirty="0">
                <a:latin typeface="Helvetica Neue Light" panose="02000403000000020004"/>
                <a:cs typeface="Calibri" panose="020F0502020204030204" pitchFamily="34" charset="0"/>
              </a:rPr>
              <a:t>Normothermic </a:t>
            </a:r>
            <a:r>
              <a:rPr lang="en-US" sz="1600" b="1" dirty="0">
                <a:latin typeface="Helvetica Neue Light" panose="02000403000000020004"/>
                <a:cs typeface="Calibri" panose="020F0502020204030204" pitchFamily="34" charset="0"/>
              </a:rPr>
              <a:t>preservation</a:t>
            </a:r>
            <a:r>
              <a:rPr lang="en-US" sz="1600" dirty="0">
                <a:latin typeface="Helvetica Neue Light" panose="02000403000000020004"/>
                <a:cs typeface="Calibri" panose="020F0502020204030204" pitchFamily="34" charset="0"/>
              </a:rPr>
              <a:t> and </a:t>
            </a:r>
            <a:r>
              <a:rPr lang="en-US" sz="1600" b="1" dirty="0">
                <a:latin typeface="Helvetica Neue Light" panose="02000403000000020004"/>
                <a:cs typeface="Calibri" panose="020F0502020204030204" pitchFamily="34" charset="0"/>
              </a:rPr>
              <a:t>assessment</a:t>
            </a:r>
            <a:r>
              <a:rPr lang="en-US" sz="1600" dirty="0">
                <a:latin typeface="Helvetica Neue Light" panose="02000403000000020004"/>
                <a:cs typeface="Calibri" panose="020F0502020204030204" pitchFamily="34" charset="0"/>
              </a:rPr>
              <a:t> of donor kidneys to increase availability of donor organs.</a:t>
            </a:r>
            <a:endParaRPr sz="1600" dirty="0">
              <a:latin typeface="Helvetica Neue Light" panose="02000403000000020004"/>
              <a:cs typeface="Calibri" panose="020F0502020204030204" pitchFamily="34" charset="0"/>
            </a:endParaRPr>
          </a:p>
        </p:txBody>
      </p:sp>
      <p:sp>
        <p:nvSpPr>
          <p:cNvPr id="10" name="object 10"/>
          <p:cNvSpPr txBox="1"/>
          <p:nvPr/>
        </p:nvSpPr>
        <p:spPr>
          <a:xfrm>
            <a:off x="5976173" y="2515658"/>
            <a:ext cx="5994409" cy="997709"/>
          </a:xfrm>
          <a:prstGeom prst="rect">
            <a:avLst/>
          </a:prstGeom>
        </p:spPr>
        <p:txBody>
          <a:bodyPr vert="horz" wrap="square" lIns="0" tIns="12700" rIns="0" bIns="0" rtlCol="0">
            <a:spAutoFit/>
          </a:bodyPr>
          <a:lstStyle/>
          <a:p>
            <a:r>
              <a:rPr sz="1600" b="1" dirty="0">
                <a:latin typeface="Helvetica Neue Light" panose="02000403000000020004"/>
                <a:cs typeface="Calibri" panose="020F0502020204030204" pitchFamily="34" charset="0"/>
              </a:rPr>
              <a:t>PRODUCT: </a:t>
            </a:r>
            <a:r>
              <a:rPr lang="en-US" sz="1600" dirty="0">
                <a:latin typeface="Helvetica Neue Light" panose="02000403000000020004"/>
                <a:cs typeface="Calibri" panose="020F0502020204030204" pitchFamily="34" charset="0"/>
              </a:rPr>
              <a:t>A normothermic ex vivo perfusion device that can sustain a kidney in a physiologic state for up to 24 hours. This allows organ procurement organizations and transplant centers </a:t>
            </a:r>
            <a:r>
              <a:rPr lang="en-US" sz="1600" b="1" dirty="0">
                <a:latin typeface="Helvetica Neue Light" panose="02000403000000020004"/>
                <a:cs typeface="Calibri" panose="020F0502020204030204" pitchFamily="34" charset="0"/>
              </a:rPr>
              <a:t>to better assess and use high-risk organs</a:t>
            </a:r>
            <a:r>
              <a:rPr lang="en-US" sz="1600" dirty="0">
                <a:latin typeface="Helvetica Neue Light" panose="02000403000000020004"/>
                <a:cs typeface="Calibri" panose="020F0502020204030204" pitchFamily="34" charset="0"/>
              </a:rPr>
              <a:t>.</a:t>
            </a:r>
          </a:p>
        </p:txBody>
      </p:sp>
      <p:sp>
        <p:nvSpPr>
          <p:cNvPr id="11" name="object 11"/>
          <p:cNvSpPr txBox="1"/>
          <p:nvPr/>
        </p:nvSpPr>
        <p:spPr>
          <a:xfrm>
            <a:off x="5972230" y="3567247"/>
            <a:ext cx="5982326" cy="1490152"/>
          </a:xfrm>
          <a:prstGeom prst="rect">
            <a:avLst/>
          </a:prstGeom>
        </p:spPr>
        <p:txBody>
          <a:bodyPr vert="horz" wrap="square" lIns="0" tIns="12700" rIns="0" bIns="0" rtlCol="0">
            <a:spAutoFit/>
          </a:bodyPr>
          <a:lstStyle/>
          <a:p>
            <a:pPr marL="12700">
              <a:lnSpc>
                <a:spcPct val="100000"/>
              </a:lnSpc>
              <a:spcBef>
                <a:spcPts val="100"/>
              </a:spcBef>
            </a:pPr>
            <a:r>
              <a:rPr sz="1600" b="1" kern="0" dirty="0">
                <a:latin typeface="Helvetica Neue Light" panose="02000403000000020004"/>
                <a:cs typeface="Calibri" panose="020F0502020204030204" pitchFamily="34" charset="0"/>
              </a:rPr>
              <a:t>COMPETITIVE ADVANTAGE:</a:t>
            </a:r>
            <a:endParaRPr lang="en-US" sz="1600" b="1" kern="0" dirty="0">
              <a:latin typeface="Helvetica Neue Light" panose="02000403000000020004"/>
              <a:cs typeface="Calibri" panose="020F0502020204030204" pitchFamily="34" charset="0"/>
            </a:endParaRPr>
          </a:p>
          <a:p>
            <a:pPr marL="290513" indent="-277813">
              <a:lnSpc>
                <a:spcPct val="100000"/>
              </a:lnSpc>
              <a:buFontTx/>
              <a:buChar char="-"/>
            </a:pPr>
            <a:r>
              <a:rPr lang="en-US" sz="1600" kern="0" dirty="0">
                <a:latin typeface="Helvetica Neue Light" panose="02000403000000020004"/>
                <a:cs typeface="Calibri" panose="020F0502020204030204" pitchFamily="34" charset="0"/>
              </a:rPr>
              <a:t>Can perfuse kidneys without red blood cells.</a:t>
            </a:r>
          </a:p>
          <a:p>
            <a:pPr marL="290513" indent="-277813">
              <a:lnSpc>
                <a:spcPct val="100000"/>
              </a:lnSpc>
              <a:buFontTx/>
              <a:buChar char="-"/>
            </a:pPr>
            <a:r>
              <a:rPr lang="en-US" sz="1600" kern="0" dirty="0">
                <a:latin typeface="Helvetica Neue Light" panose="02000403000000020004"/>
                <a:cs typeface="Calibri" panose="020F0502020204030204" pitchFamily="34" charset="0"/>
              </a:rPr>
              <a:t>Novel ureteral access mechanism</a:t>
            </a:r>
          </a:p>
          <a:p>
            <a:pPr marL="290513" indent="-277813">
              <a:lnSpc>
                <a:spcPct val="100000"/>
              </a:lnSpc>
              <a:buFontTx/>
              <a:buChar char="-"/>
            </a:pPr>
            <a:r>
              <a:rPr lang="en-US" sz="1600" kern="0" dirty="0">
                <a:latin typeface="Helvetica Neue Light" panose="02000403000000020004"/>
                <a:cs typeface="Calibri" panose="020F0502020204030204" pitchFamily="34" charset="0"/>
              </a:rPr>
              <a:t>No-contact bag maintains sterility while permitting manipulation.</a:t>
            </a:r>
          </a:p>
          <a:p>
            <a:pPr marL="290513" indent="-277813">
              <a:lnSpc>
                <a:spcPct val="100000"/>
              </a:lnSpc>
              <a:buFontTx/>
              <a:buChar char="-"/>
            </a:pPr>
            <a:r>
              <a:rPr lang="en-US" sz="1600" kern="0" dirty="0">
                <a:latin typeface="Helvetica Neue Light" panose="02000403000000020004"/>
                <a:cs typeface="Calibri" panose="020F0502020204030204" pitchFamily="34" charset="0"/>
              </a:rPr>
              <a:t>Currently no FDA-approved devices on market for normothermic kidney perfusion</a:t>
            </a:r>
          </a:p>
        </p:txBody>
      </p:sp>
      <p:sp>
        <p:nvSpPr>
          <p:cNvPr id="13" name="object 13"/>
          <p:cNvSpPr txBox="1"/>
          <p:nvPr/>
        </p:nvSpPr>
        <p:spPr>
          <a:xfrm>
            <a:off x="5988256" y="5106391"/>
            <a:ext cx="5982325" cy="1490152"/>
          </a:xfrm>
          <a:prstGeom prst="rect">
            <a:avLst/>
          </a:prstGeom>
        </p:spPr>
        <p:txBody>
          <a:bodyPr vert="horz" wrap="square" lIns="0" tIns="12700" rIns="0" bIns="0" rtlCol="0">
            <a:spAutoFit/>
          </a:bodyPr>
          <a:lstStyle/>
          <a:p>
            <a:pPr marL="12700">
              <a:lnSpc>
                <a:spcPct val="100000"/>
              </a:lnSpc>
              <a:spcBef>
                <a:spcPts val="600"/>
              </a:spcBef>
            </a:pPr>
            <a:r>
              <a:rPr sz="1600" b="1" dirty="0">
                <a:latin typeface="Helvetica Neue Light" panose="02000403000000020004"/>
                <a:cs typeface="Calibri" panose="020F0502020204030204" pitchFamily="34" charset="0"/>
              </a:rPr>
              <a:t>FUNDING NEEDS: </a:t>
            </a:r>
            <a:r>
              <a:rPr lang="en-US" sz="1600" dirty="0">
                <a:latin typeface="Helvetica Neue Light" panose="02000403000000020004"/>
                <a:cs typeface="Calibri" panose="020F0502020204030204" pitchFamily="34" charset="0"/>
              </a:rPr>
              <a:t>Company incorporated. $1M raised to date. </a:t>
            </a:r>
            <a:r>
              <a:rPr sz="1600" dirty="0">
                <a:latin typeface="Helvetica Neue Light" panose="02000403000000020004"/>
                <a:cs typeface="Calibri" panose="020F0502020204030204" pitchFamily="34" charset="0"/>
              </a:rPr>
              <a:t>Seed/Series A fundraising </a:t>
            </a:r>
            <a:r>
              <a:rPr lang="en-US" sz="1600" dirty="0">
                <a:latin typeface="Helvetica Neue Light" panose="02000403000000020004"/>
                <a:cs typeface="Calibri" panose="020F0502020204030204" pitchFamily="34" charset="0"/>
              </a:rPr>
              <a:t>$5 million</a:t>
            </a:r>
          </a:p>
          <a:p>
            <a:pPr marL="285750" indent="-285750">
              <a:buFontTx/>
              <a:buChar char="-"/>
            </a:pPr>
            <a:r>
              <a:rPr lang="en-US" sz="1600" dirty="0">
                <a:latin typeface="Helvetica Neue Light" panose="02000403000000020004"/>
                <a:cs typeface="Calibri" panose="020F0502020204030204" pitchFamily="34" charset="0"/>
              </a:rPr>
              <a:t>Commercial product design and engineering</a:t>
            </a:r>
          </a:p>
          <a:p>
            <a:pPr marL="285750" indent="-285750">
              <a:buFontTx/>
              <a:buChar char="-"/>
            </a:pPr>
            <a:r>
              <a:rPr lang="en-US" sz="1600" dirty="0">
                <a:latin typeface="Helvetica Neue Light" panose="02000403000000020004"/>
                <a:cs typeface="Calibri" panose="020F0502020204030204" pitchFamily="34" charset="0"/>
              </a:rPr>
              <a:t>Develop ex vivo kidney function test for deceased donor kidneys</a:t>
            </a:r>
          </a:p>
          <a:p>
            <a:pPr marL="285750" indent="-285750">
              <a:buFontTx/>
              <a:buChar char="-"/>
            </a:pPr>
            <a:r>
              <a:rPr lang="en-US" sz="1600" dirty="0">
                <a:latin typeface="Helvetica Neue Light" panose="02000403000000020004"/>
                <a:cs typeface="Calibri" panose="020F0502020204030204" pitchFamily="34" charset="0"/>
              </a:rPr>
              <a:t>Evaluate immunologic safety of oxygen carrier in pig and human tissues</a:t>
            </a:r>
          </a:p>
        </p:txBody>
      </p:sp>
      <p:sp>
        <p:nvSpPr>
          <p:cNvPr id="14" name="object 14"/>
          <p:cNvSpPr txBox="1">
            <a:spLocks noGrp="1"/>
          </p:cNvSpPr>
          <p:nvPr>
            <p:ph type="title"/>
          </p:nvPr>
        </p:nvSpPr>
        <p:spPr>
          <a:xfrm>
            <a:off x="430048" y="358182"/>
            <a:ext cx="10904259" cy="443070"/>
          </a:xfrm>
          <a:prstGeom prst="rect">
            <a:avLst/>
          </a:prstGeom>
        </p:spPr>
        <p:txBody>
          <a:bodyPr vert="horz" wrap="square" lIns="0" tIns="12065" rIns="0" bIns="0" rtlCol="0">
            <a:spAutoFit/>
          </a:bodyPr>
          <a:lstStyle/>
          <a:p>
            <a:pPr marL="12700">
              <a:lnSpc>
                <a:spcPct val="100000"/>
              </a:lnSpc>
              <a:spcBef>
                <a:spcPts val="95"/>
              </a:spcBef>
            </a:pPr>
            <a:r>
              <a:rPr lang="en-US" sz="2800" i="1" dirty="0">
                <a:solidFill>
                  <a:schemeClr val="bg1"/>
                </a:solidFill>
                <a:latin typeface="Helvetica Neue Light" panose="02000403000000020004"/>
                <a:cs typeface="Arial Narrow"/>
              </a:rPr>
              <a:t>Bach</a:t>
            </a:r>
            <a:r>
              <a:rPr sz="2800" b="0" i="1" dirty="0">
                <a:solidFill>
                  <a:schemeClr val="bg1"/>
                </a:solidFill>
                <a:latin typeface="Helvetica Neue Light" panose="02000403000000020004"/>
                <a:cs typeface="Arial Narrow"/>
              </a:rPr>
              <a:t> – </a:t>
            </a:r>
            <a:r>
              <a:rPr lang="en-US" sz="2800" i="1" dirty="0">
                <a:latin typeface="Helvetica Neue Light" panose="02000403000000020004"/>
                <a:ea typeface="Roboto Medium" panose="02000000000000000000" pitchFamily="2" charset="0"/>
                <a:cs typeface="Arial" panose="020B0604020202020204" pitchFamily="34" charset="0"/>
              </a:rPr>
              <a:t>Normothermic ex vivo kidney perfusion for organ preservation</a:t>
            </a:r>
            <a:endParaRPr sz="2800" i="1" dirty="0">
              <a:solidFill>
                <a:schemeClr val="bg1"/>
              </a:solidFill>
              <a:latin typeface="Helvetica Neue Light" panose="02000403000000020004"/>
              <a:cs typeface="Arial Narrow"/>
            </a:endParaRPr>
          </a:p>
        </p:txBody>
      </p:sp>
      <p:pic>
        <p:nvPicPr>
          <p:cNvPr id="29" name="Picture 28">
            <a:extLst>
              <a:ext uri="{FF2B5EF4-FFF2-40B4-BE49-F238E27FC236}">
                <a16:creationId xmlns:a16="http://schemas.microsoft.com/office/drawing/2014/main" id="{176A691F-E9CB-AB32-38C3-C72230A245A0}"/>
              </a:ext>
            </a:extLst>
          </p:cNvPr>
          <p:cNvPicPr>
            <a:picLocks noChangeAspect="1"/>
          </p:cNvPicPr>
          <p:nvPr/>
        </p:nvPicPr>
        <p:blipFill>
          <a:blip r:embed="rId3"/>
          <a:srcRect l="30231" r="1"/>
          <a:stretch/>
        </p:blipFill>
        <p:spPr>
          <a:xfrm>
            <a:off x="227206" y="1557439"/>
            <a:ext cx="1077535" cy="1346973"/>
          </a:xfrm>
          <a:prstGeom prst="rect">
            <a:avLst/>
          </a:prstGeom>
          <a:ln w="25400" cap="sq">
            <a:solidFill>
              <a:srgbClr val="002060"/>
            </a:solidFill>
            <a:prstDash val="solid"/>
            <a:miter lim="800000"/>
          </a:ln>
          <a:effectLst/>
        </p:spPr>
      </p:pic>
      <p:pic>
        <p:nvPicPr>
          <p:cNvPr id="30" name="Picture 2" descr="Marshall L. Stoller | UCSF Health">
            <a:extLst>
              <a:ext uri="{FF2B5EF4-FFF2-40B4-BE49-F238E27FC236}">
                <a16:creationId xmlns:a16="http://schemas.microsoft.com/office/drawing/2014/main" id="{914EC925-54BC-E5F6-A318-FFAE5DC67FC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675" r="8885"/>
          <a:stretch/>
        </p:blipFill>
        <p:spPr bwMode="auto">
          <a:xfrm>
            <a:off x="1627692" y="1557440"/>
            <a:ext cx="1069777" cy="1346973"/>
          </a:xfrm>
          <a:prstGeom prst="rect">
            <a:avLst/>
          </a:prstGeom>
          <a:ln w="25400" cap="sq">
            <a:solidFill>
              <a:srgbClr val="002060"/>
            </a:solidFill>
            <a:prstDash val="solid"/>
            <a:miter lim="800000"/>
          </a:ln>
          <a:effectLst/>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AC39D8A4-2B6D-33CE-B777-1905324DFF6B}"/>
              </a:ext>
            </a:extLst>
          </p:cNvPr>
          <p:cNvSpPr txBox="1"/>
          <p:nvPr/>
        </p:nvSpPr>
        <p:spPr bwMode="auto">
          <a:xfrm>
            <a:off x="56172" y="2972986"/>
            <a:ext cx="1384995" cy="461665"/>
          </a:xfrm>
          <a:prstGeom prst="rect">
            <a:avLst/>
          </a:prstGeom>
          <a:noFill/>
          <a:ln w="19050" algn="ctr">
            <a:noFill/>
            <a:miter lim="800000"/>
            <a:headEnd/>
            <a:tailEnd/>
          </a:ln>
        </p:spPr>
        <p:txBody>
          <a:bodyPr wrap="none" lIns="0" tIns="0" rIns="0" bIns="0" rtlCol="0">
            <a:spAutoFit/>
          </a:bodyPr>
          <a:lstStyle/>
          <a:p>
            <a:pPr algn="ctr"/>
            <a:r>
              <a:rPr lang="en-US" sz="1000" b="1" dirty="0">
                <a:latin typeface="Helvetica Neue Light" panose="02000403000000020004"/>
              </a:rPr>
              <a:t>Heiko Yang, MD, PhD</a:t>
            </a:r>
          </a:p>
          <a:p>
            <a:pPr algn="ctr"/>
            <a:r>
              <a:rPr lang="en-US" sz="1000" dirty="0">
                <a:latin typeface="Helvetica Neue Light" panose="02000403000000020004"/>
              </a:rPr>
              <a:t>Asst Professor of Urology</a:t>
            </a:r>
          </a:p>
          <a:p>
            <a:pPr algn="ctr"/>
            <a:r>
              <a:rPr lang="en-US" sz="1000" dirty="0">
                <a:latin typeface="Helvetica Neue Light" panose="02000403000000020004"/>
              </a:rPr>
              <a:t>University of Colorado</a:t>
            </a:r>
          </a:p>
        </p:txBody>
      </p:sp>
      <p:sp>
        <p:nvSpPr>
          <p:cNvPr id="32" name="TextBox 31">
            <a:extLst>
              <a:ext uri="{FF2B5EF4-FFF2-40B4-BE49-F238E27FC236}">
                <a16:creationId xmlns:a16="http://schemas.microsoft.com/office/drawing/2014/main" id="{F3ECDD3E-0E2B-8A2A-6587-A314E40D845F}"/>
              </a:ext>
            </a:extLst>
          </p:cNvPr>
          <p:cNvSpPr txBox="1"/>
          <p:nvPr/>
        </p:nvSpPr>
        <p:spPr bwMode="auto">
          <a:xfrm>
            <a:off x="1572289" y="2972986"/>
            <a:ext cx="1120499" cy="461665"/>
          </a:xfrm>
          <a:prstGeom prst="rect">
            <a:avLst/>
          </a:prstGeom>
          <a:noFill/>
          <a:ln w="19050" algn="ctr">
            <a:noFill/>
            <a:miter lim="800000"/>
            <a:headEnd/>
            <a:tailEnd/>
          </a:ln>
        </p:spPr>
        <p:txBody>
          <a:bodyPr wrap="none" lIns="0" tIns="0" rIns="0" bIns="0" rtlCol="0">
            <a:spAutoFit/>
          </a:bodyPr>
          <a:lstStyle/>
          <a:p>
            <a:pPr algn="ctr"/>
            <a:r>
              <a:rPr lang="en-US" sz="1000" b="1">
                <a:latin typeface="Helvetica Neue Light" panose="02000403000000020004"/>
              </a:rPr>
              <a:t>Marshall Stoller, MD</a:t>
            </a:r>
          </a:p>
          <a:p>
            <a:pPr algn="ctr"/>
            <a:r>
              <a:rPr lang="en-US" sz="1000">
                <a:latin typeface="Helvetica Neue Light" panose="02000403000000020004"/>
              </a:rPr>
              <a:t>Professor of Urology</a:t>
            </a:r>
          </a:p>
          <a:p>
            <a:pPr algn="ctr"/>
            <a:r>
              <a:rPr lang="en-US" sz="1000">
                <a:latin typeface="Helvetica Neue Light" panose="02000403000000020004"/>
              </a:rPr>
              <a:t>UCSF</a:t>
            </a:r>
          </a:p>
        </p:txBody>
      </p:sp>
      <p:pic>
        <p:nvPicPr>
          <p:cNvPr id="33" name="Picture 32">
            <a:extLst>
              <a:ext uri="{FF2B5EF4-FFF2-40B4-BE49-F238E27FC236}">
                <a16:creationId xmlns:a16="http://schemas.microsoft.com/office/drawing/2014/main" id="{99BF47BF-417B-8420-893B-A31CF0E41A5C}"/>
              </a:ext>
            </a:extLst>
          </p:cNvPr>
          <p:cNvPicPr>
            <a:picLocks noChangeAspect="1"/>
          </p:cNvPicPr>
          <p:nvPr/>
        </p:nvPicPr>
        <p:blipFill>
          <a:blip r:embed="rId5"/>
          <a:srcRect l="20702" t="920" r="25650" b="455"/>
          <a:stretch/>
        </p:blipFill>
        <p:spPr>
          <a:xfrm>
            <a:off x="3010194" y="1557439"/>
            <a:ext cx="1098777" cy="1346973"/>
          </a:xfrm>
          <a:prstGeom prst="rect">
            <a:avLst/>
          </a:prstGeom>
          <a:ln w="25400" cap="sq">
            <a:solidFill>
              <a:srgbClr val="002060"/>
            </a:solidFill>
            <a:prstDash val="solid"/>
            <a:miter lim="800000"/>
          </a:ln>
          <a:effectLst/>
        </p:spPr>
      </p:pic>
      <p:sp>
        <p:nvSpPr>
          <p:cNvPr id="34" name="TextBox 33">
            <a:extLst>
              <a:ext uri="{FF2B5EF4-FFF2-40B4-BE49-F238E27FC236}">
                <a16:creationId xmlns:a16="http://schemas.microsoft.com/office/drawing/2014/main" id="{58F19C56-05CD-E079-1FED-2C15A7C04CB6}"/>
              </a:ext>
            </a:extLst>
          </p:cNvPr>
          <p:cNvSpPr txBox="1"/>
          <p:nvPr/>
        </p:nvSpPr>
        <p:spPr>
          <a:xfrm>
            <a:off x="2934635" y="2923858"/>
            <a:ext cx="1290212" cy="707886"/>
          </a:xfrm>
          <a:prstGeom prst="rect">
            <a:avLst/>
          </a:prstGeom>
          <a:noFill/>
        </p:spPr>
        <p:txBody>
          <a:bodyPr wrap="square" rtlCol="0">
            <a:spAutoFit/>
          </a:bodyPr>
          <a:lstStyle/>
          <a:p>
            <a:pPr algn="ctr"/>
            <a:r>
              <a:rPr lang="en-US" sz="1000" b="1">
                <a:latin typeface="Helvetica Neue Light" panose="02000403000000020004"/>
              </a:rPr>
              <a:t>Jacob Elmer, PhD</a:t>
            </a:r>
          </a:p>
          <a:p>
            <a:pPr algn="ctr"/>
            <a:r>
              <a:rPr lang="en-US" sz="1000">
                <a:latin typeface="Helvetica Neue Light" panose="02000403000000020004"/>
              </a:rPr>
              <a:t>Associate Professor of Chem. Eng.</a:t>
            </a:r>
          </a:p>
          <a:p>
            <a:pPr algn="ctr"/>
            <a:r>
              <a:rPr lang="en-US" sz="1000">
                <a:latin typeface="Helvetica Neue Light" panose="02000403000000020004"/>
              </a:rPr>
              <a:t>Villanova</a:t>
            </a:r>
          </a:p>
        </p:txBody>
      </p:sp>
      <p:sp>
        <p:nvSpPr>
          <p:cNvPr id="37" name="TextBox 36">
            <a:extLst>
              <a:ext uri="{FF2B5EF4-FFF2-40B4-BE49-F238E27FC236}">
                <a16:creationId xmlns:a16="http://schemas.microsoft.com/office/drawing/2014/main" id="{3E39FFE1-B08E-ECCC-B8B8-50D1B2E426F2}"/>
              </a:ext>
            </a:extLst>
          </p:cNvPr>
          <p:cNvSpPr txBox="1"/>
          <p:nvPr/>
        </p:nvSpPr>
        <p:spPr>
          <a:xfrm>
            <a:off x="144237" y="6250801"/>
            <a:ext cx="5367472" cy="461665"/>
          </a:xfrm>
          <a:prstGeom prst="rect">
            <a:avLst/>
          </a:prstGeom>
          <a:noFill/>
        </p:spPr>
        <p:txBody>
          <a:bodyPr wrap="square">
            <a:spAutoFit/>
          </a:bodyPr>
          <a:lstStyle/>
          <a:p>
            <a:pPr marL="12700" marR="5080" algn="just">
              <a:lnSpc>
                <a:spcPct val="100000"/>
              </a:lnSpc>
              <a:spcBef>
                <a:spcPts val="100"/>
              </a:spcBef>
            </a:pPr>
            <a:r>
              <a:rPr lang="en-US" sz="1200" dirty="0">
                <a:latin typeface="Helvetica Neue Light" panose="02000403000000020004"/>
                <a:cs typeface="Arial Narrow"/>
              </a:rPr>
              <a:t>DATA: A kidney perfused using Bach device can sustain life for 30 days upon </a:t>
            </a:r>
            <a:r>
              <a:rPr lang="en-US" sz="1200" dirty="0" err="1">
                <a:latin typeface="Helvetica Neue Light" panose="02000403000000020004"/>
                <a:cs typeface="Arial Narrow"/>
              </a:rPr>
              <a:t>autotransplantation</a:t>
            </a:r>
            <a:r>
              <a:rPr lang="en-US" sz="1200" dirty="0">
                <a:latin typeface="Helvetica Neue Light" panose="02000403000000020004"/>
                <a:cs typeface="Arial Narrow"/>
              </a:rPr>
              <a:t> and contralateral nephrectomy in a porcine model.</a:t>
            </a:r>
          </a:p>
        </p:txBody>
      </p:sp>
      <p:pic>
        <p:nvPicPr>
          <p:cNvPr id="1026" name="Picture 2" descr="Meet Our Team | Golden State Urology">
            <a:extLst>
              <a:ext uri="{FF2B5EF4-FFF2-40B4-BE49-F238E27FC236}">
                <a16:creationId xmlns:a16="http://schemas.microsoft.com/office/drawing/2014/main" id="{60572FC4-F806-8FEE-CDAB-2BB874610DD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453" t="373" r="24453" b="22006"/>
          <a:stretch>
            <a:fillRect/>
          </a:stretch>
        </p:blipFill>
        <p:spPr bwMode="auto">
          <a:xfrm>
            <a:off x="4428686" y="1556003"/>
            <a:ext cx="1077535" cy="1357064"/>
          </a:xfrm>
          <a:prstGeom prst="rect">
            <a:avLst/>
          </a:prstGeom>
          <a:ln w="25400" cap="sq">
            <a:solidFill>
              <a:srgbClr val="002060"/>
            </a:solidFill>
            <a:prstDash val="solid"/>
            <a:miter lim="800000"/>
          </a:ln>
          <a:effectLst/>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9D8C2FDE-32D5-2803-7A97-F896EBA1840A}"/>
              </a:ext>
            </a:extLst>
          </p:cNvPr>
          <p:cNvSpPr txBox="1"/>
          <p:nvPr/>
        </p:nvSpPr>
        <p:spPr>
          <a:xfrm>
            <a:off x="4329842" y="2923858"/>
            <a:ext cx="1290212" cy="553998"/>
          </a:xfrm>
          <a:prstGeom prst="rect">
            <a:avLst/>
          </a:prstGeom>
          <a:noFill/>
        </p:spPr>
        <p:txBody>
          <a:bodyPr wrap="square" rtlCol="0">
            <a:spAutoFit/>
          </a:bodyPr>
          <a:lstStyle/>
          <a:p>
            <a:pPr algn="ctr"/>
            <a:r>
              <a:rPr lang="en-US" sz="1000" b="1" dirty="0" err="1">
                <a:latin typeface="Helvetica Neue Light" panose="02000403000000020004"/>
              </a:rPr>
              <a:t>Prithipal</a:t>
            </a:r>
            <a:r>
              <a:rPr lang="en-US" sz="1000" b="1" dirty="0">
                <a:latin typeface="Helvetica Neue Light" panose="02000403000000020004"/>
              </a:rPr>
              <a:t> Sethi, MD</a:t>
            </a:r>
          </a:p>
          <a:p>
            <a:pPr algn="ctr"/>
            <a:r>
              <a:rPr lang="en-US" sz="1000" dirty="0">
                <a:latin typeface="Helvetica Neue Light" panose="02000403000000020004"/>
              </a:rPr>
              <a:t>Co-founder</a:t>
            </a:r>
          </a:p>
          <a:p>
            <a:pPr algn="ctr"/>
            <a:r>
              <a:rPr lang="en-US" sz="1000" dirty="0">
                <a:latin typeface="Helvetica Neue Light" panose="02000403000000020004"/>
              </a:rPr>
              <a:t>Bach</a:t>
            </a:r>
          </a:p>
        </p:txBody>
      </p:sp>
      <p:pic>
        <p:nvPicPr>
          <p:cNvPr id="16" name="Picture 15">
            <a:extLst>
              <a:ext uri="{FF2B5EF4-FFF2-40B4-BE49-F238E27FC236}">
                <a16:creationId xmlns:a16="http://schemas.microsoft.com/office/drawing/2014/main" id="{CFA049C3-9D90-F155-EB33-EDBF01551BE0}"/>
              </a:ext>
            </a:extLst>
          </p:cNvPr>
          <p:cNvPicPr>
            <a:picLocks noChangeAspect="1"/>
          </p:cNvPicPr>
          <p:nvPr/>
        </p:nvPicPr>
        <p:blipFill>
          <a:blip r:embed="rId7"/>
          <a:stretch>
            <a:fillRect/>
          </a:stretch>
        </p:blipFill>
        <p:spPr>
          <a:xfrm>
            <a:off x="641886" y="3782204"/>
            <a:ext cx="4219818" cy="2399672"/>
          </a:xfrm>
          <a:prstGeom prst="rect">
            <a:avLst/>
          </a:prstGeom>
        </p:spPr>
      </p:pic>
      <p:sp>
        <p:nvSpPr>
          <p:cNvPr id="20" name="TextBox 19">
            <a:extLst>
              <a:ext uri="{FF2B5EF4-FFF2-40B4-BE49-F238E27FC236}">
                <a16:creationId xmlns:a16="http://schemas.microsoft.com/office/drawing/2014/main" id="{EEB74307-B587-B3EE-CFD8-DBA073E79D2D}"/>
              </a:ext>
            </a:extLst>
          </p:cNvPr>
          <p:cNvSpPr txBox="1"/>
          <p:nvPr/>
        </p:nvSpPr>
        <p:spPr>
          <a:xfrm>
            <a:off x="2318725" y="1174650"/>
            <a:ext cx="1436227" cy="369332"/>
          </a:xfrm>
          <a:prstGeom prst="rect">
            <a:avLst/>
          </a:prstGeom>
          <a:noFill/>
        </p:spPr>
        <p:txBody>
          <a:bodyPr wrap="none" rtlCol="0">
            <a:spAutoFit/>
          </a:bodyPr>
          <a:lstStyle/>
          <a:p>
            <a:r>
              <a:rPr lang="en-US" dirty="0">
                <a:latin typeface="Helvetica Neue Light" panose="02000403000000020004"/>
              </a:rPr>
              <a:t>Co-founders</a:t>
            </a:r>
          </a:p>
        </p:txBody>
      </p:sp>
      <p:cxnSp>
        <p:nvCxnSpPr>
          <p:cNvPr id="27" name="Straight Connector 26">
            <a:extLst>
              <a:ext uri="{FF2B5EF4-FFF2-40B4-BE49-F238E27FC236}">
                <a16:creationId xmlns:a16="http://schemas.microsoft.com/office/drawing/2014/main" id="{A365EFE5-686E-F401-2010-6473C2524182}"/>
              </a:ext>
            </a:extLst>
          </p:cNvPr>
          <p:cNvCxnSpPr/>
          <p:nvPr/>
        </p:nvCxnSpPr>
        <p:spPr>
          <a:xfrm>
            <a:off x="5790825"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4353624"/>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Google Shape;89;p1">
            <a:extLst>
              <a:ext uri="{FF2B5EF4-FFF2-40B4-BE49-F238E27FC236}">
                <a16:creationId xmlns:a16="http://schemas.microsoft.com/office/drawing/2014/main" id="{8B83E29C-370A-7C63-CE5E-D32142450909}"/>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9" name="object 9"/>
          <p:cNvSpPr txBox="1"/>
          <p:nvPr/>
        </p:nvSpPr>
        <p:spPr>
          <a:xfrm>
            <a:off x="5975491" y="1313043"/>
            <a:ext cx="6106715" cy="750847"/>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DISEASE INDICATION:</a:t>
            </a:r>
            <a:r>
              <a:rPr kumimoji="0" lang="en-US"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Primary Open Angle Glaucoma (POAG);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Additional indications for Myopia Control, </a:t>
            </a:r>
            <a:r>
              <a:rPr kumimoji="0" lang="en-US" sz="1600" b="0" i="0" u="none" strike="noStrike" kern="0" cap="none" spc="0" normalizeH="0" baseline="0" noProof="0" dirty="0" err="1">
                <a:ln>
                  <a:noFill/>
                </a:ln>
                <a:solidFill>
                  <a:sysClr val="windowText" lastClr="000000"/>
                </a:solidFill>
                <a:effectLst/>
                <a:uLnTx/>
                <a:uFillTx/>
                <a:latin typeface="Helvetica Neue Light" panose="02000403000000020004"/>
                <a:ea typeface="+mn-ea"/>
                <a:cs typeface="Arial Narrow"/>
              </a:rPr>
              <a:t>Presybopia</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 and Retinal Diseases in development.  Initial Indication Market Size &gt;$6B. </a:t>
            </a:r>
            <a:endParaRPr kumimoji="0" sz="1600" b="0" i="0" u="none" strike="noStrike" kern="0" cap="none" spc="0" normalizeH="0" baseline="0" noProof="0" dirty="0">
              <a:ln>
                <a:noFill/>
              </a:ln>
              <a:solidFill>
                <a:sysClr val="windowText" lastClr="000000"/>
              </a:solidFill>
              <a:effectLst/>
              <a:uLnTx/>
              <a:uFillTx/>
              <a:latin typeface="Arial Narrow"/>
              <a:ea typeface="+mn-ea"/>
              <a:cs typeface="Arial Narrow"/>
            </a:endParaRPr>
          </a:p>
        </p:txBody>
      </p:sp>
      <p:sp>
        <p:nvSpPr>
          <p:cNvPr id="10" name="object 10"/>
          <p:cNvSpPr txBox="1"/>
          <p:nvPr/>
        </p:nvSpPr>
        <p:spPr>
          <a:xfrm>
            <a:off x="5975499" y="2158005"/>
            <a:ext cx="6106713" cy="1243289"/>
          </a:xfrm>
          <a:prstGeom prst="rect">
            <a:avLst/>
          </a:prstGeom>
        </p:spPr>
        <p:txBody>
          <a:bodyPr vert="horz" wrap="square" lIns="0" tIns="12065" rIns="0" bIns="0" rtlCol="0">
            <a:spAutoFit/>
          </a:bodyPr>
          <a:lstStyle/>
          <a:p>
            <a:pPr marL="12700" marR="5080" lvl="0" indent="-635"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UNMET NEED</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  Current methods to diagnose glaucoma do not provide a mechanistic understanding to tailor interventions for glaucoma.</a:t>
            </a:r>
          </a:p>
          <a:p>
            <a:pPr marL="12700" marR="59690" lvl="0" indent="0" algn="l" defTabSz="914400" rtl="0" eaLnBrk="1" fontAlgn="auto" latinLnBrk="0" hangingPunct="1">
              <a:lnSpc>
                <a:spcPct val="100000"/>
              </a:lnSpc>
              <a:spcBef>
                <a:spcPts val="0"/>
              </a:spcBef>
              <a:spcAft>
                <a:spcPts val="0"/>
              </a:spcAft>
              <a:buClrTx/>
              <a:buSzTx/>
              <a:buFontTx/>
              <a:buNone/>
              <a:tabLst/>
              <a:defRPr/>
            </a:pP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Patients require multiple interventions, typically combined with life-long medication therapies, that are met with low-adherence rates.</a:t>
            </a:r>
          </a:p>
        </p:txBody>
      </p:sp>
      <p:sp>
        <p:nvSpPr>
          <p:cNvPr id="11" name="object 11"/>
          <p:cNvSpPr txBox="1"/>
          <p:nvPr/>
        </p:nvSpPr>
        <p:spPr>
          <a:xfrm>
            <a:off x="5978506" y="3429000"/>
            <a:ext cx="5929962" cy="3192541"/>
          </a:xfrm>
          <a:prstGeom prst="rect">
            <a:avLst/>
          </a:prstGeom>
        </p:spPr>
        <p:txBody>
          <a:bodyPr vert="horz" wrap="square" lIns="0" tIns="12065" rIns="0" bIns="0" rtlCol="0">
            <a:spAutoFit/>
          </a:bodyPr>
          <a:lstStyle/>
          <a:p>
            <a:pPr marL="12700" marR="345440" lvl="0" indent="-635"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0" normalizeH="0" baseline="0" noProof="0" dirty="0">
                <a:ln>
                  <a:noFill/>
                </a:ln>
                <a:solidFill>
                  <a:prstClr val="black"/>
                </a:solidFill>
                <a:effectLst/>
                <a:uLnTx/>
                <a:uFillTx/>
                <a:latin typeface="Helvetica Neue Light" panose="02000403000000020004"/>
                <a:ea typeface="+mn-ea"/>
                <a:cs typeface="Arial Narrow"/>
              </a:rPr>
              <a:t>PRODUCT: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Arial Narrow"/>
              </a:rPr>
              <a:t>Clinic-based imaging system and titratable laser-based therapeutic system that can be used to treat patients with mild, moderate, and severe disease, non-invasively; can be repeated as needed to ensure lifelong solution for patients.</a:t>
            </a:r>
          </a:p>
          <a:p>
            <a:pPr marL="0" marR="0" lvl="0" indent="0" algn="l" defTabSz="914400" rtl="0" eaLnBrk="1" fontAlgn="auto" latinLnBrk="0" hangingPunct="1">
              <a:lnSpc>
                <a:spcPct val="100000"/>
              </a:lnSpc>
              <a:spcBef>
                <a:spcPts val="360"/>
              </a:spcBef>
              <a:spcAft>
                <a:spcPts val="0"/>
              </a:spcAft>
              <a:buClrTx/>
              <a:buSzTx/>
              <a:buFontTx/>
              <a:buNone/>
              <a:tabLst/>
              <a:defRPr/>
            </a:pPr>
            <a:endParaRPr kumimoji="0" sz="400" b="0" i="0" u="none" strike="noStrike" kern="0" cap="none" spc="0" normalizeH="0" baseline="0" noProof="0" dirty="0">
              <a:ln>
                <a:noFill/>
              </a:ln>
              <a:solidFill>
                <a:prstClr val="black"/>
              </a:solidFill>
              <a:effectLst/>
              <a:uLnTx/>
              <a:uFillTx/>
              <a:latin typeface="Helvetica Neue Light" panose="02000403000000020004"/>
              <a:ea typeface="+mn-ea"/>
              <a:cs typeface="Arial Narrow"/>
            </a:endParaRPr>
          </a:p>
          <a:p>
            <a:pPr marL="12700" marR="5080" lvl="0" indent="-635" algn="l" defTabSz="914400" rtl="0" eaLnBrk="1" fontAlgn="auto" latinLnBrk="0" hangingPunct="1">
              <a:lnSpc>
                <a:spcPct val="100000"/>
              </a:lnSpc>
              <a:spcBef>
                <a:spcPts val="0"/>
              </a:spcBef>
              <a:spcAft>
                <a:spcPts val="0"/>
              </a:spcAft>
              <a:buClrTx/>
              <a:buSzTx/>
              <a:buFontTx/>
              <a:buNone/>
              <a:tabLst/>
              <a:defRPr/>
            </a:pPr>
            <a:r>
              <a:rPr kumimoji="0" sz="1600" b="1" i="0" u="none" strike="noStrike" kern="0" cap="none" spc="0" normalizeH="0" baseline="0" noProof="0" dirty="0">
                <a:ln>
                  <a:noFill/>
                </a:ln>
                <a:solidFill>
                  <a:prstClr val="black"/>
                </a:solidFill>
                <a:effectLst/>
                <a:uLnTx/>
                <a:uFillTx/>
                <a:latin typeface="Helvetica Neue Light" panose="02000403000000020004"/>
                <a:ea typeface="+mn-ea"/>
                <a:cs typeface="Arial Narrow"/>
              </a:rPr>
              <a:t>COMPETITIVE ADVANTAGE: </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Arial Narrow"/>
              </a:rPr>
              <a:t>First of its kind non- invasive imaging and therapeutic system which can treat the full range of glaucoma conditions, and offers several workflow advantages to hospitals, clinics and surgery centers.</a:t>
            </a:r>
          </a:p>
          <a:p>
            <a:pPr marL="0" marR="0" lvl="0" indent="0" algn="l" defTabSz="914400" rtl="0" eaLnBrk="1" fontAlgn="auto" latinLnBrk="0" hangingPunct="1">
              <a:lnSpc>
                <a:spcPct val="100000"/>
              </a:lnSpc>
              <a:spcBef>
                <a:spcPts val="360"/>
              </a:spcBef>
              <a:spcAft>
                <a:spcPts val="0"/>
              </a:spcAft>
              <a:buClrTx/>
              <a:buSzTx/>
              <a:buFontTx/>
              <a:buNone/>
              <a:tabLst/>
              <a:defRPr/>
            </a:pPr>
            <a:endParaRPr kumimoji="0" sz="400" b="0" i="0" u="none" strike="noStrike" kern="0" cap="none" spc="0" normalizeH="0" baseline="0" noProof="0" dirty="0">
              <a:ln>
                <a:noFill/>
              </a:ln>
              <a:solidFill>
                <a:prstClr val="black"/>
              </a:solidFill>
              <a:effectLst/>
              <a:uLnTx/>
              <a:uFillTx/>
              <a:latin typeface="Helvetica Neue Light" panose="02000403000000020004"/>
              <a:ea typeface="+mn-ea"/>
              <a:cs typeface="Arial Narrow"/>
            </a:endParaRPr>
          </a:p>
          <a:p>
            <a:pPr marL="12700" marR="467995" lvl="0" algn="just">
              <a:defRPr/>
            </a:pPr>
            <a:r>
              <a:rPr kumimoji="0" sz="1600" b="1" i="0" u="none" strike="noStrike" kern="0" cap="none" spc="0" normalizeH="0" baseline="0" noProof="0" dirty="0">
                <a:ln>
                  <a:noFill/>
                </a:ln>
                <a:solidFill>
                  <a:prstClr val="black"/>
                </a:solidFill>
                <a:effectLst/>
                <a:uLnTx/>
                <a:uFillTx/>
                <a:latin typeface="Helvetica Neue Light" panose="02000403000000020004"/>
                <a:ea typeface="+mn-ea"/>
                <a:cs typeface="Arial Narrow"/>
              </a:rPr>
              <a:t>DEVELOPMENT STAGE</a:t>
            </a:r>
            <a:r>
              <a:rPr kumimoji="0" sz="1600" b="0" i="0" u="none" strike="noStrike" kern="0" cap="none" spc="0" normalizeH="0" baseline="0" noProof="0" dirty="0">
                <a:ln>
                  <a:noFill/>
                </a:ln>
                <a:solidFill>
                  <a:prstClr val="black"/>
                </a:solidFill>
                <a:effectLst/>
                <a:uLnTx/>
                <a:uFillTx/>
                <a:latin typeface="Helvetica Neue Light" panose="02000403000000020004"/>
                <a:ea typeface="+mn-ea"/>
                <a:cs typeface="Arial Narrow"/>
              </a:rPr>
              <a:t>: </a:t>
            </a:r>
            <a:r>
              <a:rPr lang="en-US" sz="1600" dirty="0">
                <a:latin typeface="Helvetica Neue Light"/>
              </a:rPr>
              <a:t>$3M invested to date. Raising ~$2M in seed funding to run FIH clinical trials for Glaucoma (w/in 12-mo), and conduct feasibility studies for myopia control and peripheral retina diseases. </a:t>
            </a:r>
            <a:endPar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endParaRPr>
          </a:p>
        </p:txBody>
      </p:sp>
      <p:pic>
        <p:nvPicPr>
          <p:cNvPr id="12" name="object 12"/>
          <p:cNvPicPr/>
          <p:nvPr/>
        </p:nvPicPr>
        <p:blipFill>
          <a:blip r:embed="rId3" cstate="print"/>
          <a:stretch>
            <a:fillRect/>
          </a:stretch>
        </p:blipFill>
        <p:spPr>
          <a:xfrm>
            <a:off x="545591" y="1370075"/>
            <a:ext cx="1985771" cy="1985772"/>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sp>
        <p:nvSpPr>
          <p:cNvPr id="13" name="object 13"/>
          <p:cNvSpPr txBox="1"/>
          <p:nvPr/>
        </p:nvSpPr>
        <p:spPr>
          <a:xfrm>
            <a:off x="2821485" y="1668471"/>
            <a:ext cx="2512514" cy="1274708"/>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00000"/>
              </a:lnSpc>
              <a:spcBef>
                <a:spcPts val="100"/>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Tyson Kim MD, PhD </a:t>
            </a: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Founder</a:t>
            </a:r>
          </a:p>
          <a:p>
            <a:pPr marL="12700" marR="207645" lvl="0" indent="0" algn="l" defTabSz="914400" rtl="0" eaLnBrk="1" fontAlgn="auto" latinLnBrk="0" hangingPunct="1">
              <a:lnSpc>
                <a:spcPct val="100000"/>
              </a:lnSpc>
              <a:spcBef>
                <a:spcPts val="0"/>
              </a:spcBef>
              <a:spcAft>
                <a:spcPts val="0"/>
              </a:spcAft>
              <a:buClrTx/>
              <a:buSzTx/>
              <a:buFontTx/>
              <a:buNone/>
              <a:tabLst/>
              <a:defRPr/>
            </a:pPr>
            <a:r>
              <a:rPr kumimoji="0"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Associate Professor, Ophthalmology UCSF Innovator</a:t>
            </a:r>
          </a:p>
        </p:txBody>
      </p:sp>
      <p:pic>
        <p:nvPicPr>
          <p:cNvPr id="14" name="object 14"/>
          <p:cNvPicPr/>
          <p:nvPr/>
        </p:nvPicPr>
        <p:blipFill>
          <a:blip r:embed="rId4" cstate="print"/>
          <a:stretch>
            <a:fillRect/>
          </a:stretch>
        </p:blipFill>
        <p:spPr>
          <a:xfrm>
            <a:off x="460248" y="3543300"/>
            <a:ext cx="4565903" cy="3250691"/>
          </a:xfrm>
          <a:prstGeom prst="rect">
            <a:avLst/>
          </a:prstGeom>
        </p:spPr>
      </p:pic>
      <p:pic>
        <p:nvPicPr>
          <p:cNvPr id="17" name="Picture 16" descr="A white letters on a black background&#10;&#10;Description automatically generated">
            <a:extLst>
              <a:ext uri="{FF2B5EF4-FFF2-40B4-BE49-F238E27FC236}">
                <a16:creationId xmlns:a16="http://schemas.microsoft.com/office/drawing/2014/main" id="{0E8E7C8D-965D-409E-CD7B-C9A4D98BB83C}"/>
              </a:ext>
            </a:extLst>
          </p:cNvPr>
          <p:cNvPicPr>
            <a:picLocks noChangeAspect="1"/>
          </p:cNvPicPr>
          <p:nvPr/>
        </p:nvPicPr>
        <p:blipFill>
          <a:blip r:embed="rId5"/>
          <a:stretch>
            <a:fillRect/>
          </a:stretch>
        </p:blipFill>
        <p:spPr>
          <a:xfrm>
            <a:off x="10328671" y="208358"/>
            <a:ext cx="1649017" cy="791767"/>
          </a:xfrm>
          <a:prstGeom prst="rect">
            <a:avLst/>
          </a:prstGeom>
        </p:spPr>
      </p:pic>
      <p:cxnSp>
        <p:nvCxnSpPr>
          <p:cNvPr id="18" name="Straight Arrow Connector 17">
            <a:extLst>
              <a:ext uri="{FF2B5EF4-FFF2-40B4-BE49-F238E27FC236}">
                <a16:creationId xmlns:a16="http://schemas.microsoft.com/office/drawing/2014/main" id="{2FE05361-6472-BEC7-5A5D-0B6BE6B500BD}"/>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object 6"/>
          <p:cNvSpPr txBox="1">
            <a:spLocks noGrp="1"/>
          </p:cNvSpPr>
          <p:nvPr>
            <p:ph type="title"/>
          </p:nvPr>
        </p:nvSpPr>
        <p:spPr>
          <a:xfrm>
            <a:off x="1975341" y="102771"/>
            <a:ext cx="7985523" cy="718495"/>
          </a:xfrm>
          <a:prstGeom prst="rect">
            <a:avLst/>
          </a:prstGeom>
        </p:spPr>
        <p:txBody>
          <a:bodyPr vert="horz" wrap="square" lIns="0" tIns="315306" rIns="0" bIns="0" rtlCol="0" anchor="ctr">
            <a:spAutoFit/>
          </a:bodyPr>
          <a:lstStyle/>
          <a:p>
            <a:pPr marL="38735" algn="l">
              <a:lnSpc>
                <a:spcPct val="100000"/>
              </a:lnSpc>
              <a:spcBef>
                <a:spcPts val="95"/>
              </a:spcBef>
            </a:pPr>
            <a:r>
              <a:rPr sz="2600" i="1" dirty="0">
                <a:latin typeface="Helvetica Neue Light" panose="02000403000000020004"/>
                <a:cs typeface="Arial Narrow"/>
              </a:rPr>
              <a:t>Next-Gen Ultrafast Imaging &amp; Laser Therapy</a:t>
            </a:r>
          </a:p>
        </p:txBody>
      </p:sp>
      <p:pic>
        <p:nvPicPr>
          <p:cNvPr id="2" name="Picture 1">
            <a:extLst>
              <a:ext uri="{FF2B5EF4-FFF2-40B4-BE49-F238E27FC236}">
                <a16:creationId xmlns:a16="http://schemas.microsoft.com/office/drawing/2014/main" id="{92F76B54-997B-EAF5-60AC-D34CEFCE157B}"/>
              </a:ext>
            </a:extLst>
          </p:cNvPr>
          <p:cNvPicPr>
            <a:picLocks noChangeAspect="1"/>
          </p:cNvPicPr>
          <p:nvPr/>
        </p:nvPicPr>
        <p:blipFill>
          <a:blip r:embed="rId6"/>
          <a:stretch>
            <a:fillRect/>
          </a:stretch>
        </p:blipFill>
        <p:spPr>
          <a:xfrm>
            <a:off x="211094" y="177561"/>
            <a:ext cx="1473326" cy="772977"/>
          </a:xfrm>
          <a:prstGeom prst="rect">
            <a:avLst/>
          </a:prstGeom>
        </p:spPr>
      </p:pic>
      <p:cxnSp>
        <p:nvCxnSpPr>
          <p:cNvPr id="3" name="Straight Connector 2">
            <a:extLst>
              <a:ext uri="{FF2B5EF4-FFF2-40B4-BE49-F238E27FC236}">
                <a16:creationId xmlns:a16="http://schemas.microsoft.com/office/drawing/2014/main" id="{F99C111D-41CC-0122-34C8-9A529B63F5ED}"/>
              </a:ext>
            </a:extLst>
          </p:cNvPr>
          <p:cNvCxnSpPr/>
          <p:nvPr/>
        </p:nvCxnSpPr>
        <p:spPr>
          <a:xfrm>
            <a:off x="5790825"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434E7-E1D2-91DA-7E53-C454F91D72EE}"/>
            </a:ext>
          </a:extLst>
        </p:cNvPr>
        <p:cNvGrpSpPr/>
        <p:nvPr/>
      </p:nvGrpSpPr>
      <p:grpSpPr>
        <a:xfrm>
          <a:off x="0" y="0"/>
          <a:ext cx="0" cy="0"/>
          <a:chOff x="0" y="0"/>
          <a:chExt cx="0" cy="0"/>
        </a:xfrm>
      </p:grpSpPr>
      <p:sp>
        <p:nvSpPr>
          <p:cNvPr id="20" name="Google Shape;89;p1">
            <a:extLst>
              <a:ext uri="{FF2B5EF4-FFF2-40B4-BE49-F238E27FC236}">
                <a16:creationId xmlns:a16="http://schemas.microsoft.com/office/drawing/2014/main" id="{060F3B72-272F-1848-A4CE-3B0EFD152AF3}"/>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7" name="Picture 16" descr="A white letters on a black background&#10;&#10;Description automatically generated">
            <a:extLst>
              <a:ext uri="{FF2B5EF4-FFF2-40B4-BE49-F238E27FC236}">
                <a16:creationId xmlns:a16="http://schemas.microsoft.com/office/drawing/2014/main" id="{E6EF995D-0619-E847-6958-BEC639960143}"/>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18" name="Straight Arrow Connector 17">
            <a:extLst>
              <a:ext uri="{FF2B5EF4-FFF2-40B4-BE49-F238E27FC236}">
                <a16:creationId xmlns:a16="http://schemas.microsoft.com/office/drawing/2014/main" id="{759BB2D4-416D-8E62-1702-89696A910662}"/>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B65613B9-9349-F538-6E77-95AA42DB7AD5}"/>
              </a:ext>
            </a:extLst>
          </p:cNvPr>
          <p:cNvCxnSpPr/>
          <p:nvPr/>
        </p:nvCxnSpPr>
        <p:spPr>
          <a:xfrm>
            <a:off x="5790825"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4AC0627-C947-E854-AB61-AFAB5497D083}"/>
              </a:ext>
            </a:extLst>
          </p:cNvPr>
          <p:cNvSpPr txBox="1"/>
          <p:nvPr/>
        </p:nvSpPr>
        <p:spPr>
          <a:xfrm>
            <a:off x="4516467" y="335176"/>
            <a:ext cx="8704232"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white"/>
                </a:solidFill>
                <a:effectLst/>
                <a:uLnTx/>
                <a:uFillTx/>
                <a:latin typeface="Helvetica Neue Light" panose="02000403000000020004"/>
                <a:ea typeface="+mn-ea"/>
                <a:cs typeface="+mn-cs"/>
              </a:rPr>
              <a:t>Solution for Vitreoretinal Diseases</a:t>
            </a:r>
          </a:p>
        </p:txBody>
      </p:sp>
      <p:pic>
        <p:nvPicPr>
          <p:cNvPr id="1026" name="Picture 2" descr="Dan Schwartz, MD - UCSF Department of Ophthalmology">
            <a:extLst>
              <a:ext uri="{FF2B5EF4-FFF2-40B4-BE49-F238E27FC236}">
                <a16:creationId xmlns:a16="http://schemas.microsoft.com/office/drawing/2014/main" id="{FC48FA9E-BCE8-2B7D-B809-4D294E669CD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7591"/>
          <a:stretch/>
        </p:blipFill>
        <p:spPr bwMode="auto">
          <a:xfrm>
            <a:off x="784505" y="1272721"/>
            <a:ext cx="1382760" cy="1526268"/>
          </a:xfrm>
          <a:prstGeom prst="rect">
            <a:avLst/>
          </a:prstGeom>
          <a:ln w="25400" cap="sq">
            <a:solidFill>
              <a:srgbClr val="002060"/>
            </a:solidFill>
            <a:prstDash val="solid"/>
            <a:miter lim="800000"/>
          </a:ln>
          <a:effectLst/>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65CD1A7D-F5FD-D657-2986-796EDA3A21DB}"/>
              </a:ext>
            </a:extLst>
          </p:cNvPr>
          <p:cNvPicPr>
            <a:picLocks noChangeAspect="1"/>
          </p:cNvPicPr>
          <p:nvPr/>
        </p:nvPicPr>
        <p:blipFill>
          <a:blip r:embed="rId5"/>
          <a:srcRect l="7054" r="6768" b="34437"/>
          <a:stretch/>
        </p:blipFill>
        <p:spPr>
          <a:xfrm>
            <a:off x="3464453" y="1263774"/>
            <a:ext cx="1382760" cy="1577990"/>
          </a:xfrm>
          <a:prstGeom prst="rect">
            <a:avLst/>
          </a:prstGeom>
          <a:ln w="25400" cap="sq">
            <a:solidFill>
              <a:srgbClr val="002060"/>
            </a:solidFill>
            <a:prstDash val="solid"/>
            <a:miter lim="800000"/>
          </a:ln>
          <a:effectLst/>
        </p:spPr>
      </p:pic>
      <p:sp>
        <p:nvSpPr>
          <p:cNvPr id="22" name="TextBox 21">
            <a:extLst>
              <a:ext uri="{FF2B5EF4-FFF2-40B4-BE49-F238E27FC236}">
                <a16:creationId xmlns:a16="http://schemas.microsoft.com/office/drawing/2014/main" id="{0CA8467A-58D2-E28A-7704-573A74F735F6}"/>
              </a:ext>
            </a:extLst>
          </p:cNvPr>
          <p:cNvSpPr txBox="1"/>
          <p:nvPr/>
        </p:nvSpPr>
        <p:spPr>
          <a:xfrm>
            <a:off x="5979037" y="1338656"/>
            <a:ext cx="6017142" cy="543225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US" sz="1600" b="1" i="0" u="none" strike="noStrike" kern="1200" cap="none" spc="0" normalizeH="0" baseline="0" noProof="0" dirty="0">
                <a:ln>
                  <a:noFill/>
                </a:ln>
                <a:effectLst/>
                <a:uLnTx/>
                <a:uFillTx/>
                <a:latin typeface="Helvetica Neue Light" panose="02000403000000020004"/>
                <a:ea typeface="+mn-ea"/>
                <a:cs typeface="Calibri" panose="020F0502020204030204"/>
              </a:rPr>
              <a:t>DISEASE INDICATIONS &amp; MARKET:</a:t>
            </a:r>
            <a:r>
              <a:rPr kumimoji="0" lang="en-US" sz="1600" b="0" i="0" u="none" strike="noStrike" kern="1200" cap="none" spc="0" normalizeH="0" baseline="0" noProof="0" dirty="0">
                <a:ln>
                  <a:noFill/>
                </a:ln>
                <a:effectLst/>
                <a:uLnTx/>
                <a:uFillTx/>
                <a:latin typeface="Helvetica Neue Light" panose="02000403000000020004"/>
                <a:ea typeface="+mn-ea"/>
                <a:cs typeface="Calibri" panose="020F0502020204030204"/>
              </a:rPr>
              <a:t>  Enables early intervention for vitreous disease, and as a preventative treatment for retinal detachment and, potentially, floaters. Initial Indication &gt;$2BM Opportunity Size.</a:t>
            </a:r>
            <a:endParaRPr kumimoji="0" lang="en-US" sz="1600" b="0" i="0" u="none" strike="noStrike" kern="1200" cap="none" spc="0" normalizeH="0" baseline="0" noProof="0" dirty="0">
              <a:ln>
                <a:noFill/>
              </a:ln>
              <a:effectLst/>
              <a:uLnTx/>
              <a:uFillTx/>
              <a:latin typeface="Helvetica Neue Light"/>
              <a:ea typeface="+mn-ea"/>
              <a:cs typeface="+mn-cs"/>
            </a:endParaRPr>
          </a:p>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US" sz="1600" b="1" i="0" u="none" strike="noStrike" kern="1200" cap="none" spc="0" normalizeH="0" baseline="0" noProof="0" dirty="0">
                <a:ln>
                  <a:noFill/>
                </a:ln>
                <a:effectLst/>
                <a:uLnTx/>
                <a:uFillTx/>
                <a:latin typeface="Helvetica Neue Light"/>
                <a:ea typeface="+mn-ea"/>
                <a:cs typeface="+mn-cs"/>
              </a:rPr>
              <a:t>UNMET NEED:  </a:t>
            </a:r>
            <a:r>
              <a:rPr kumimoji="0" lang="en-US" sz="1600" b="0" i="0" u="none" strike="noStrike" kern="1200" cap="none" spc="0" normalizeH="0" baseline="0" noProof="0" dirty="0">
                <a:ln>
                  <a:noFill/>
                </a:ln>
                <a:effectLst/>
                <a:uLnTx/>
                <a:uFillTx/>
                <a:latin typeface="Helvetica Neue Light"/>
                <a:ea typeface="+mn-ea"/>
                <a:cs typeface="+mn-cs"/>
              </a:rPr>
              <a:t>Large number of patients are in watchful waiting stage due to the risk of surgery. Treatment allows early intervention, and safer outcomes.  Current surgical procedure requires high skill, time, and rate of complications.</a:t>
            </a:r>
          </a:p>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US" sz="1600" b="1" i="0" u="none" strike="noStrike" kern="1200" cap="none" spc="0" normalizeH="0" baseline="0" noProof="0" dirty="0">
                <a:ln>
                  <a:noFill/>
                </a:ln>
                <a:effectLst/>
                <a:uLnTx/>
                <a:uFillTx/>
                <a:latin typeface="Helvetica Neue Light"/>
                <a:ea typeface="+mn-ea"/>
                <a:cs typeface="+mn-cs"/>
              </a:rPr>
              <a:t>PRODUCT:  </a:t>
            </a:r>
            <a:r>
              <a:rPr kumimoji="0" lang="en-US" sz="1600" b="0" i="0" u="none" strike="noStrike" kern="1200" cap="none" spc="0" normalizeH="0" baseline="0" noProof="0" dirty="0">
                <a:ln>
                  <a:noFill/>
                </a:ln>
                <a:effectLst/>
                <a:uLnTx/>
                <a:uFillTx/>
                <a:latin typeface="Helvetica Neue Light"/>
                <a:ea typeface="+mn-ea"/>
                <a:cs typeface="+mn-cs"/>
              </a:rPr>
              <a:t>Injection of dye that settles to the back of the eye and is targeted and cross linked using a clinic-based laser system to strengthen the vitreoretinal interface.</a:t>
            </a:r>
          </a:p>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US" sz="1600" b="1" i="0" u="none" strike="noStrike" kern="1200" cap="none" spc="0" normalizeH="0" baseline="0" noProof="0" dirty="0">
                <a:ln>
                  <a:noFill/>
                </a:ln>
                <a:effectLst/>
                <a:uLnTx/>
                <a:uFillTx/>
                <a:latin typeface="Helvetica Neue Light"/>
                <a:ea typeface="+mn-ea"/>
                <a:cs typeface="+mn-cs"/>
              </a:rPr>
              <a:t>COMPETITIVE ADVANTAGE:  </a:t>
            </a:r>
            <a:r>
              <a:rPr kumimoji="0" lang="en-US" sz="1600" b="0" i="0" u="none" strike="noStrike" kern="1200" cap="none" spc="0" normalizeH="0" baseline="0" noProof="0" dirty="0">
                <a:ln>
                  <a:noFill/>
                </a:ln>
                <a:effectLst/>
                <a:uLnTx/>
                <a:uFillTx/>
                <a:latin typeface="Helvetica Neue Light"/>
                <a:ea typeface="+mn-ea"/>
                <a:cs typeface="+mn-cs"/>
              </a:rPr>
              <a:t>There is no solution for patients other than surgical intervention.  Technology enables a new market segment and allow prevention of disease.</a:t>
            </a:r>
          </a:p>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US" sz="1600" b="1" i="0" u="none" strike="noStrike" kern="1200" cap="none" spc="0" normalizeH="0" baseline="0" noProof="0" dirty="0">
                <a:ln>
                  <a:noFill/>
                </a:ln>
                <a:effectLst/>
                <a:uLnTx/>
                <a:uFillTx/>
                <a:latin typeface="Helvetica Neue Light"/>
                <a:ea typeface="+mn-ea"/>
                <a:cs typeface="+mn-cs"/>
              </a:rPr>
              <a:t>DEVELOPMENT STAGE / FUNDING:  </a:t>
            </a:r>
            <a:r>
              <a:rPr kumimoji="0" lang="en-US" sz="1600" b="0" i="0" u="none" strike="noStrike" kern="1200" cap="none" spc="0" normalizeH="0" baseline="0" noProof="0" dirty="0">
                <a:ln>
                  <a:noFill/>
                </a:ln>
                <a:effectLst/>
                <a:uLnTx/>
                <a:uFillTx/>
                <a:latin typeface="Helvetica Neue Light"/>
                <a:ea typeface="+mn-ea"/>
                <a:cs typeface="+mn-cs"/>
              </a:rPr>
              <a:t>Preclinical.  Currently raising $250k to build prototypes for clinical validation studies.  </a:t>
            </a:r>
            <a:endParaRPr lang="en-US" sz="1600" dirty="0">
              <a:latin typeface="Helvetica Neue Light"/>
            </a:endParaRPr>
          </a:p>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US" sz="1600" b="1" i="0" u="none" strike="noStrike" kern="1200" cap="none" spc="0" normalizeH="0" baseline="0" noProof="0" dirty="0">
                <a:ln>
                  <a:noFill/>
                </a:ln>
                <a:effectLst/>
                <a:uLnTx/>
                <a:uFillTx/>
                <a:latin typeface="Helvetica Neue Light"/>
                <a:ea typeface="+mn-ea"/>
                <a:cs typeface="+mn-cs"/>
              </a:rPr>
              <a:t>TRACTION:  </a:t>
            </a:r>
            <a:r>
              <a:rPr kumimoji="0" lang="en-US" sz="1600" b="0" i="0" u="none" strike="noStrike" kern="1200" cap="none" spc="0" normalizeH="0" baseline="0" noProof="0" dirty="0">
                <a:ln>
                  <a:noFill/>
                </a:ln>
                <a:effectLst/>
                <a:uLnTx/>
                <a:uFillTx/>
                <a:latin typeface="Helvetica Neue Light"/>
                <a:ea typeface="+mn-ea"/>
                <a:cs typeface="+mn-cs"/>
              </a:rPr>
              <a:t>Early strategic engagement in pre-seed round.</a:t>
            </a:r>
          </a:p>
        </p:txBody>
      </p:sp>
      <p:pic>
        <p:nvPicPr>
          <p:cNvPr id="23" name="Picture 22" descr="A picture containing table, white, mug, orange&#10;&#10;Description automatically generated">
            <a:extLst>
              <a:ext uri="{FF2B5EF4-FFF2-40B4-BE49-F238E27FC236}">
                <a16:creationId xmlns:a16="http://schemas.microsoft.com/office/drawing/2014/main" id="{8A921232-7ECE-65B5-154B-92FBD4585930}"/>
              </a:ext>
            </a:extLst>
          </p:cNvPr>
          <p:cNvPicPr>
            <a:picLocks noChangeAspect="1"/>
          </p:cNvPicPr>
          <p:nvPr/>
        </p:nvPicPr>
        <p:blipFill rotWithShape="1">
          <a:blip r:embed="rId6"/>
          <a:srcRect l="9501" t="1191" b="31531"/>
          <a:stretch/>
        </p:blipFill>
        <p:spPr>
          <a:xfrm>
            <a:off x="540145" y="4277968"/>
            <a:ext cx="2552017" cy="1773838"/>
          </a:xfrm>
          <a:prstGeom prst="rect">
            <a:avLst/>
          </a:prstGeom>
        </p:spPr>
      </p:pic>
      <p:pic>
        <p:nvPicPr>
          <p:cNvPr id="24" name="Picture 23">
            <a:extLst>
              <a:ext uri="{FF2B5EF4-FFF2-40B4-BE49-F238E27FC236}">
                <a16:creationId xmlns:a16="http://schemas.microsoft.com/office/drawing/2014/main" id="{17945F1C-C3D9-8CA9-BC8A-BF9C89094B8C}"/>
              </a:ext>
            </a:extLst>
          </p:cNvPr>
          <p:cNvPicPr>
            <a:picLocks noChangeAspect="1"/>
          </p:cNvPicPr>
          <p:nvPr/>
        </p:nvPicPr>
        <p:blipFill>
          <a:blip r:embed="rId7"/>
          <a:stretch>
            <a:fillRect/>
          </a:stretch>
        </p:blipFill>
        <p:spPr>
          <a:xfrm>
            <a:off x="3532463" y="4193806"/>
            <a:ext cx="1730537" cy="1942161"/>
          </a:xfrm>
          <a:prstGeom prst="rect">
            <a:avLst/>
          </a:prstGeom>
        </p:spPr>
      </p:pic>
      <p:sp>
        <p:nvSpPr>
          <p:cNvPr id="25" name="TextBox 24">
            <a:extLst>
              <a:ext uri="{FF2B5EF4-FFF2-40B4-BE49-F238E27FC236}">
                <a16:creationId xmlns:a16="http://schemas.microsoft.com/office/drawing/2014/main" id="{05847ACE-5A17-2629-67EC-91719A3AA0E7}"/>
              </a:ext>
            </a:extLst>
          </p:cNvPr>
          <p:cNvSpPr txBox="1"/>
          <p:nvPr/>
        </p:nvSpPr>
        <p:spPr>
          <a:xfrm>
            <a:off x="1198475" y="3895063"/>
            <a:ext cx="342856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strike="noStrike" kern="1200" cap="none" spc="0" normalizeH="0" baseline="0" noProof="0" dirty="0">
                <a:ln>
                  <a:noFill/>
                </a:ln>
                <a:solidFill>
                  <a:prstClr val="black"/>
                </a:solidFill>
                <a:effectLst/>
                <a:uLnTx/>
                <a:uFillTx/>
                <a:latin typeface="Helvetica Neue Light" panose="02000403000000020004"/>
              </a:rPr>
              <a:t>New Solution for Treating Vitreous Disease</a:t>
            </a:r>
          </a:p>
        </p:txBody>
      </p:sp>
      <p:sp>
        <p:nvSpPr>
          <p:cNvPr id="26" name="Title 1">
            <a:extLst>
              <a:ext uri="{FF2B5EF4-FFF2-40B4-BE49-F238E27FC236}">
                <a16:creationId xmlns:a16="http://schemas.microsoft.com/office/drawing/2014/main" id="{3FC3D1F0-487D-C685-BE73-A6C112A66931}"/>
              </a:ext>
            </a:extLst>
          </p:cNvPr>
          <p:cNvSpPr txBox="1">
            <a:spLocks/>
          </p:cNvSpPr>
          <p:nvPr/>
        </p:nvSpPr>
        <p:spPr>
          <a:xfrm>
            <a:off x="1266764" y="6107277"/>
            <a:ext cx="3318087" cy="68388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600" b="1" i="1" strike="noStrike" kern="1200" cap="none" spc="0" normalizeH="0" baseline="0" noProof="0" dirty="0">
                <a:ln>
                  <a:noFill/>
                </a:ln>
                <a:solidFill>
                  <a:prstClr val="black"/>
                </a:solidFill>
                <a:effectLst/>
                <a:uLnTx/>
                <a:uFillTx/>
                <a:latin typeface="Helvetica Neue Light" panose="02000403000000020004"/>
              </a:rPr>
              <a:t>Cross Linking of Vitreous to Retina reduces the risk of tears forming</a:t>
            </a:r>
          </a:p>
        </p:txBody>
      </p:sp>
      <p:sp>
        <p:nvSpPr>
          <p:cNvPr id="39" name="object 16">
            <a:extLst>
              <a:ext uri="{FF2B5EF4-FFF2-40B4-BE49-F238E27FC236}">
                <a16:creationId xmlns:a16="http://schemas.microsoft.com/office/drawing/2014/main" id="{1AFC12B0-C527-F975-8002-1B79E8B51BA1}"/>
              </a:ext>
            </a:extLst>
          </p:cNvPr>
          <p:cNvSpPr txBox="1"/>
          <p:nvPr/>
        </p:nvSpPr>
        <p:spPr>
          <a:xfrm>
            <a:off x="545254" y="2906016"/>
            <a:ext cx="1889597" cy="689932"/>
          </a:xfrm>
          <a:prstGeom prst="rect">
            <a:avLst/>
          </a:prstGeom>
        </p:spPr>
        <p:txBody>
          <a:bodyPr vert="horz" wrap="square" lIns="0" tIns="12700" rIns="0" bIns="0" rtlCol="0">
            <a:spAutoFit/>
          </a:bodyPr>
          <a:lstStyle/>
          <a:p>
            <a:pPr marL="12700" marR="5080" indent="-3175">
              <a:spcBef>
                <a:spcPts val="100"/>
              </a:spcBef>
            </a:pPr>
            <a:r>
              <a:rPr lang="en-US" sz="1600" b="1" dirty="0">
                <a:solidFill>
                  <a:prstClr val="black"/>
                </a:solidFill>
                <a:latin typeface="Helvetica Neue Light"/>
              </a:rPr>
              <a:t>Dan Schwartz, MD </a:t>
            </a:r>
          </a:p>
          <a:p>
            <a:pPr lvl="0">
              <a:defRPr/>
            </a:pPr>
            <a:r>
              <a:rPr lang="en-US" sz="1400" dirty="0">
                <a:solidFill>
                  <a:prstClr val="black"/>
                </a:solidFill>
                <a:latin typeface="Helvetica Neue Light"/>
              </a:rPr>
              <a:t>Retina Specialist</a:t>
            </a:r>
          </a:p>
          <a:p>
            <a:pPr lvl="0">
              <a:defRPr/>
            </a:pPr>
            <a:r>
              <a:rPr lang="en-US" sz="1400" dirty="0">
                <a:solidFill>
                  <a:prstClr val="black"/>
                </a:solidFill>
                <a:latin typeface="Helvetica Neue Light"/>
              </a:rPr>
              <a:t>Prof. of Ophthalmology</a:t>
            </a:r>
          </a:p>
        </p:txBody>
      </p:sp>
      <p:sp>
        <p:nvSpPr>
          <p:cNvPr id="40" name="object 17">
            <a:extLst>
              <a:ext uri="{FF2B5EF4-FFF2-40B4-BE49-F238E27FC236}">
                <a16:creationId xmlns:a16="http://schemas.microsoft.com/office/drawing/2014/main" id="{3503DB77-E784-BBEC-8C8C-6662685F66CB}"/>
              </a:ext>
            </a:extLst>
          </p:cNvPr>
          <p:cNvSpPr txBox="1"/>
          <p:nvPr/>
        </p:nvSpPr>
        <p:spPr>
          <a:xfrm>
            <a:off x="3199604" y="2916892"/>
            <a:ext cx="2063394" cy="715581"/>
          </a:xfrm>
          <a:prstGeom prst="rect">
            <a:avLst/>
          </a:prstGeom>
        </p:spPr>
        <p:txBody>
          <a:bodyPr vert="horz" wrap="square" lIns="0" tIns="12700" rIns="0" bIns="0" rtlCol="0">
            <a:spAutoFit/>
          </a:bodyPr>
          <a:lstStyle/>
          <a:p>
            <a:pPr marL="12700" marR="5080" indent="-3175" algn="ctr">
              <a:spcBef>
                <a:spcPts val="100"/>
              </a:spcBef>
            </a:pPr>
            <a:r>
              <a:rPr lang="en-US" sz="1600" b="1" dirty="0">
                <a:solidFill>
                  <a:prstClr val="black"/>
                </a:solidFill>
                <a:latin typeface="Helvetica Neue Light"/>
              </a:rPr>
              <a:t>Frank Brodie, MD MBA</a:t>
            </a:r>
          </a:p>
          <a:p>
            <a:pPr marL="12700" marR="5080" indent="-3175">
              <a:lnSpc>
                <a:spcPct val="100000"/>
              </a:lnSpc>
              <a:spcBef>
                <a:spcPts val="100"/>
              </a:spcBef>
            </a:pPr>
            <a:r>
              <a:rPr lang="en-US" sz="1400" dirty="0">
                <a:latin typeface="Helvetica Neue Light" panose="02000403000000020004"/>
                <a:cs typeface="Arial Narrow"/>
              </a:rPr>
              <a:t>Retina Specialist</a:t>
            </a:r>
          </a:p>
          <a:p>
            <a:pPr marL="12700" marR="5080" indent="-3175">
              <a:lnSpc>
                <a:spcPct val="100000"/>
              </a:lnSpc>
              <a:spcBef>
                <a:spcPts val="100"/>
              </a:spcBef>
            </a:pPr>
            <a:r>
              <a:rPr lang="en-US" sz="1400" dirty="0">
                <a:latin typeface="Helvetica Neue Light" panose="02000403000000020004"/>
                <a:cs typeface="Arial Narrow"/>
              </a:rPr>
              <a:t>Ass. Prof. Ophthalmology</a:t>
            </a:r>
          </a:p>
        </p:txBody>
      </p:sp>
      <p:sp>
        <p:nvSpPr>
          <p:cNvPr id="4" name="TextBox 3">
            <a:extLst>
              <a:ext uri="{FF2B5EF4-FFF2-40B4-BE49-F238E27FC236}">
                <a16:creationId xmlns:a16="http://schemas.microsoft.com/office/drawing/2014/main" id="{1469164C-C052-CDD3-0AA7-82AA472670C6}"/>
              </a:ext>
            </a:extLst>
          </p:cNvPr>
          <p:cNvSpPr txBox="1"/>
          <p:nvPr/>
        </p:nvSpPr>
        <p:spPr>
          <a:xfrm>
            <a:off x="211665" y="243200"/>
            <a:ext cx="4610915" cy="67710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u="none" strike="noStrike" kern="1200" cap="none" spc="0" normalizeH="0" baseline="0" noProof="0" dirty="0">
                <a:ln>
                  <a:noFill/>
                </a:ln>
                <a:solidFill>
                  <a:prstClr val="white"/>
                </a:solidFill>
                <a:effectLst/>
                <a:uLnTx/>
                <a:uFillTx/>
                <a:latin typeface="Arial Rounded MT Bold" panose="020F0704030504030204" pitchFamily="34" charset="0"/>
                <a:cs typeface="Arial" panose="020B0604020202020204" pitchFamily="34" charset="0"/>
              </a:rPr>
              <a:t>Eureka – Vision</a:t>
            </a:r>
          </a:p>
        </p:txBody>
      </p:sp>
    </p:spTree>
    <p:extLst>
      <p:ext uri="{BB962C8B-B14F-4D97-AF65-F5344CB8AC3E}">
        <p14:creationId xmlns:p14="http://schemas.microsoft.com/office/powerpoint/2010/main" val="3542238210"/>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17" name="Google Shape;89;p1">
            <a:extLst>
              <a:ext uri="{FF2B5EF4-FFF2-40B4-BE49-F238E27FC236}">
                <a16:creationId xmlns:a16="http://schemas.microsoft.com/office/drawing/2014/main" id="{C9235062-AF89-DEDB-FBFD-AF7B6FEE4C6B}"/>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 name="TextBox 14">
            <a:extLst>
              <a:ext uri="{FF2B5EF4-FFF2-40B4-BE49-F238E27FC236}">
                <a16:creationId xmlns:a16="http://schemas.microsoft.com/office/drawing/2014/main" id="{DE875891-EB05-6FF9-4788-F4B099373304}"/>
              </a:ext>
            </a:extLst>
          </p:cNvPr>
          <p:cNvSpPr txBox="1"/>
          <p:nvPr/>
        </p:nvSpPr>
        <p:spPr>
          <a:xfrm>
            <a:off x="164396" y="4102352"/>
            <a:ext cx="5093940" cy="2970044"/>
          </a:xfrm>
          <a:prstGeom prst="rect">
            <a:avLst/>
          </a:prstGeom>
          <a:noFill/>
        </p:spPr>
        <p:txBody>
          <a:bodyPr wrap="square" lIns="91440" tIns="45720" rIns="91440" bIns="45720" rtlCol="0" anchor="t">
            <a:spAutoFit/>
          </a:bodyPr>
          <a:lstStyle/>
          <a:p>
            <a:pPr>
              <a:defRPr/>
            </a:pPr>
            <a:r>
              <a:rPr lang="en-US" sz="2000" b="1" dirty="0">
                <a:latin typeface="Helvetica Neue Light" panose="02000403000000020004"/>
              </a:rPr>
              <a:t>PROBLEM:</a:t>
            </a:r>
            <a:r>
              <a:rPr lang="en-US" sz="2000" b="1" i="1" dirty="0">
                <a:solidFill>
                  <a:srgbClr val="FF0000"/>
                </a:solidFill>
                <a:latin typeface="Helvetica Neue Light" panose="02000403000000020004"/>
              </a:rPr>
              <a:t> </a:t>
            </a:r>
          </a:p>
          <a:p>
            <a:pPr>
              <a:defRPr/>
            </a:pPr>
            <a:endParaRPr lang="en-US" sz="500" dirty="0">
              <a:latin typeface="Helvetica Neue Light"/>
              <a:cs typeface="Calibri" panose="020F0502020204030204"/>
            </a:endParaRPr>
          </a:p>
          <a:p>
            <a:pPr marL="342900" indent="-342900">
              <a:buFont typeface="Arial" panose="020B0604020202020204" pitchFamily="34" charset="0"/>
              <a:buChar char="•"/>
              <a:defRPr/>
            </a:pPr>
            <a:r>
              <a:rPr lang="en-US" dirty="0">
                <a:latin typeface="Helvetica Neue Light" panose="02000403000000020004"/>
              </a:rPr>
              <a:t>Dry mouth (xerostomia) impacts 1 in 5 adults over 50</a:t>
            </a:r>
          </a:p>
          <a:p>
            <a:pPr marL="342900" indent="-342900">
              <a:buFont typeface="Arial" panose="020B0604020202020204" pitchFamily="34" charset="0"/>
              <a:buChar char="•"/>
              <a:defRPr/>
            </a:pPr>
            <a:r>
              <a:rPr lang="en-US" dirty="0">
                <a:latin typeface="Helvetica Neue Light" panose="02000403000000020004"/>
              </a:rPr>
              <a:t>93% of patients treated with radiation therapy for HNC have xerostomia</a:t>
            </a:r>
          </a:p>
          <a:p>
            <a:pPr marL="342900" indent="-342900">
              <a:buFont typeface="Arial" panose="020B0604020202020204" pitchFamily="34" charset="0"/>
              <a:buChar char="•"/>
              <a:defRPr/>
            </a:pPr>
            <a:r>
              <a:rPr lang="en-US" dirty="0">
                <a:latin typeface="Helvetica Neue Light" panose="02000403000000020004"/>
              </a:rPr>
              <a:t>Current treatment options are palliative – there are </a:t>
            </a:r>
            <a:r>
              <a:rPr lang="en-US" u="sng" dirty="0">
                <a:latin typeface="Helvetica Neue Light" panose="02000403000000020004"/>
              </a:rPr>
              <a:t>no</a:t>
            </a:r>
            <a:r>
              <a:rPr lang="en-US" dirty="0">
                <a:latin typeface="Helvetica Neue Light" panose="02000403000000020004"/>
              </a:rPr>
              <a:t> regenerative therapeutics on the market</a:t>
            </a:r>
          </a:p>
          <a:p>
            <a:pPr marL="342900" indent="-342900">
              <a:buFont typeface="Arial" panose="020B0604020202020204" pitchFamily="34" charset="0"/>
              <a:buChar char="•"/>
              <a:defRPr/>
            </a:pPr>
            <a:endParaRPr lang="en-US" dirty="0">
              <a:solidFill>
                <a:srgbClr val="404040"/>
              </a:solidFill>
              <a:latin typeface="Helvetica Neue Light" panose="02000403000000020004"/>
            </a:endParaRPr>
          </a:p>
          <a:p>
            <a:pPr marL="342900" indent="-342900" algn="ctr">
              <a:buFont typeface="Arial" panose="020B0604020202020204" pitchFamily="34" charset="0"/>
              <a:buChar char="•"/>
              <a:defRPr/>
            </a:pPr>
            <a:endParaRPr lang="en-US" i="1" dirty="0">
              <a:solidFill>
                <a:srgbClr val="404040"/>
              </a:solidFill>
              <a:latin typeface="Helvetica Neue Light" panose="02000403000000020004"/>
            </a:endParaRPr>
          </a:p>
        </p:txBody>
      </p:sp>
      <p:sp>
        <p:nvSpPr>
          <p:cNvPr id="4" name="TextBox 3">
            <a:extLst>
              <a:ext uri="{FF2B5EF4-FFF2-40B4-BE49-F238E27FC236}">
                <a16:creationId xmlns:a16="http://schemas.microsoft.com/office/drawing/2014/main" id="{022940F7-C63A-641C-EF68-ED2617AD2343}"/>
              </a:ext>
            </a:extLst>
          </p:cNvPr>
          <p:cNvSpPr txBox="1"/>
          <p:nvPr/>
        </p:nvSpPr>
        <p:spPr>
          <a:xfrm>
            <a:off x="5549039" y="4537669"/>
            <a:ext cx="5534492" cy="2092881"/>
          </a:xfrm>
          <a:prstGeom prst="rect">
            <a:avLst/>
          </a:prstGeom>
          <a:noFill/>
        </p:spPr>
        <p:txBody>
          <a:bodyPr wrap="square" lIns="91440" tIns="45720" rIns="91440" bIns="45720" rtlCol="0" anchor="t">
            <a:spAutoFit/>
          </a:bodyPr>
          <a:lstStyle/>
          <a:p>
            <a:r>
              <a:rPr lang="en-US" sz="2000" b="1" dirty="0">
                <a:latin typeface="Helvetica Neue Light" panose="02000403000000020004"/>
              </a:rPr>
              <a:t>TRACTION: </a:t>
            </a:r>
          </a:p>
          <a:p>
            <a:endParaRPr lang="en-US" sz="500" b="1" dirty="0">
              <a:latin typeface="Helvetica Neue Light"/>
              <a:cs typeface="Calibri" panose="020F0502020204030204"/>
            </a:endParaRPr>
          </a:p>
          <a:p>
            <a:pPr marL="285750" indent="-285750">
              <a:buFont typeface="Arial" panose="020B0604020202020204" pitchFamily="34" charset="0"/>
              <a:buChar char="•"/>
            </a:pPr>
            <a:r>
              <a:rPr lang="en-US" sz="1750" b="1" dirty="0">
                <a:latin typeface="Helvetica Neue Light" panose="02000403000000020004"/>
              </a:rPr>
              <a:t>$8 Million </a:t>
            </a:r>
            <a:r>
              <a:rPr lang="en-US" sz="1750" dirty="0">
                <a:latin typeface="Helvetica Neue Light" panose="02000403000000020004"/>
              </a:rPr>
              <a:t>in Non-Dilutive Funding from NIH &amp; CIRM</a:t>
            </a:r>
          </a:p>
          <a:p>
            <a:pPr marL="285750" indent="-285750">
              <a:buFont typeface="Arial" panose="020B0604020202020204" pitchFamily="34" charset="0"/>
              <a:buChar char="•"/>
            </a:pPr>
            <a:r>
              <a:rPr lang="en-US" sz="1750" dirty="0">
                <a:latin typeface="Helvetica Neue Light" panose="02000403000000020004"/>
              </a:rPr>
              <a:t>US PCT filed 2019 and in 7 major international markets</a:t>
            </a:r>
          </a:p>
          <a:p>
            <a:pPr marL="285750" indent="-285750">
              <a:buFont typeface="Arial" panose="020B0604020202020204" pitchFamily="34" charset="0"/>
              <a:buChar char="•"/>
            </a:pPr>
            <a:r>
              <a:rPr lang="en-US" sz="1750" dirty="0">
                <a:latin typeface="Helvetica Neue Light" panose="02000403000000020004"/>
              </a:rPr>
              <a:t>IND filling Q3 2026, phase I clinical trial 2027</a:t>
            </a:r>
          </a:p>
          <a:p>
            <a:pPr marL="285750" indent="-285750">
              <a:buFont typeface="Arial" panose="020B0604020202020204" pitchFamily="34" charset="0"/>
              <a:buChar char="•"/>
            </a:pPr>
            <a:r>
              <a:rPr lang="en-US" sz="1750" dirty="0">
                <a:latin typeface="Helvetica Neue Light" panose="02000403000000020004"/>
              </a:rPr>
              <a:t>Dedicated UCSF/Berkeley Master of Translational Medicine Team</a:t>
            </a: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FEEE3A9-FD9A-0571-0846-6865B474A10F}"/>
              </a:ext>
            </a:extLst>
          </p:cNvPr>
          <p:cNvSpPr txBox="1"/>
          <p:nvPr/>
        </p:nvSpPr>
        <p:spPr>
          <a:xfrm>
            <a:off x="-1129" y="6564042"/>
            <a:ext cx="4320762" cy="553998"/>
          </a:xfrm>
          <a:prstGeom prst="rect">
            <a:avLst/>
          </a:prstGeom>
          <a:noFill/>
        </p:spPr>
        <p:txBody>
          <a:bodyPr wrap="square" lIns="91440" tIns="45720" rIns="91440" bIns="45720" rtlCol="0" anchor="t">
            <a:spAutoFit/>
          </a:bodyPr>
          <a:lstStyle/>
          <a:p>
            <a:r>
              <a:rPr lang="en-US" sz="1400" dirty="0">
                <a:latin typeface="Helvetica Neue Light"/>
                <a:ea typeface="+mn-lt"/>
                <a:cs typeface="+mn-lt"/>
              </a:rPr>
              <a:t>© 2026 The Regents of the University of California</a:t>
            </a:r>
            <a:endParaRPr lang="en-US" sz="1400" dirty="0">
              <a:latin typeface="Helvetica Neue Light"/>
            </a:endParaRPr>
          </a:p>
          <a:p>
            <a:endParaRPr lang="en-US" sz="1600" i="1" dirty="0">
              <a:latin typeface="Helvetica Neue Light"/>
              <a:cs typeface="Calibri"/>
            </a:endParaRPr>
          </a:p>
        </p:txBody>
      </p:sp>
      <p:sp>
        <p:nvSpPr>
          <p:cNvPr id="27" name="TextBox 26">
            <a:extLst>
              <a:ext uri="{FF2B5EF4-FFF2-40B4-BE49-F238E27FC236}">
                <a16:creationId xmlns:a16="http://schemas.microsoft.com/office/drawing/2014/main" id="{29D230B0-E74A-1E4B-A929-0BD6F0C0C206}"/>
              </a:ext>
            </a:extLst>
          </p:cNvPr>
          <p:cNvSpPr txBox="1"/>
          <p:nvPr/>
        </p:nvSpPr>
        <p:spPr>
          <a:xfrm>
            <a:off x="122930" y="3141363"/>
            <a:ext cx="2655888" cy="1200329"/>
          </a:xfrm>
          <a:prstGeom prst="rect">
            <a:avLst/>
          </a:prstGeom>
          <a:noFill/>
        </p:spPr>
        <p:txBody>
          <a:bodyPr wrap="square" lIns="91440" tIns="45720" rIns="91440" bIns="45720" rtlCol="0" anchor="t">
            <a:spAutoFit/>
          </a:bodyPr>
          <a:lstStyle/>
          <a:p>
            <a:pPr algn="ctr">
              <a:defRPr/>
            </a:pPr>
            <a:r>
              <a:rPr kumimoji="0" lang="en-US" sz="1600" b="1" u="none" strike="noStrike" kern="1200" cap="none" spc="0" normalizeH="0" baseline="0" noProof="0" dirty="0">
                <a:ln>
                  <a:noFill/>
                </a:ln>
                <a:effectLst/>
                <a:uLnTx/>
                <a:uFillTx/>
                <a:latin typeface="Helvetica Neue Light"/>
                <a:ea typeface="+mn-lt"/>
                <a:cs typeface="+mn-lt"/>
              </a:rPr>
              <a:t>Chelsea Bahney,</a:t>
            </a:r>
            <a:r>
              <a:rPr lang="en-US" sz="1600" b="1" dirty="0">
                <a:latin typeface="Helvetica Neue Light"/>
                <a:ea typeface="+mn-lt"/>
                <a:cs typeface="+mn-lt"/>
              </a:rPr>
              <a:t> PhD</a:t>
            </a:r>
          </a:p>
          <a:p>
            <a:pPr algn="ctr">
              <a:defRPr/>
            </a:pPr>
            <a:r>
              <a:rPr lang="en-US" sz="1400" dirty="0">
                <a:latin typeface="Helvetica Neue Light"/>
                <a:cs typeface="Calibri"/>
              </a:rPr>
              <a:t>UCSF </a:t>
            </a:r>
            <a:r>
              <a:rPr lang="en-US" sz="1400" dirty="0" err="1">
                <a:latin typeface="Helvetica Neue Light"/>
                <a:cs typeface="Calibri"/>
              </a:rPr>
              <a:t>Asc</a:t>
            </a:r>
            <a:r>
              <a:rPr lang="en-US" sz="1400" dirty="0">
                <a:latin typeface="Helvetica Neue Light"/>
                <a:cs typeface="Calibri"/>
              </a:rPr>
              <a:t>. Professor Director, Regenerative Therapeutics Lab</a:t>
            </a:r>
          </a:p>
          <a:p>
            <a:pPr algn="ctr">
              <a:defRPr/>
            </a:pPr>
            <a:endParaRPr lang="en-US" sz="1400" b="1" dirty="0">
              <a:solidFill>
                <a:srgbClr val="0070C0"/>
              </a:solidFill>
              <a:latin typeface="Helvetica Neue Light"/>
              <a:cs typeface="Calibri"/>
            </a:endParaRPr>
          </a:p>
        </p:txBody>
      </p:sp>
      <p:sp>
        <p:nvSpPr>
          <p:cNvPr id="29" name="TextBox 28">
            <a:extLst>
              <a:ext uri="{FF2B5EF4-FFF2-40B4-BE49-F238E27FC236}">
                <a16:creationId xmlns:a16="http://schemas.microsoft.com/office/drawing/2014/main" id="{79E2F362-6502-C086-1ECA-B6D9DAECE108}"/>
              </a:ext>
            </a:extLst>
          </p:cNvPr>
          <p:cNvSpPr txBox="1"/>
          <p:nvPr/>
        </p:nvSpPr>
        <p:spPr>
          <a:xfrm>
            <a:off x="5549038" y="1422421"/>
            <a:ext cx="3574074" cy="3000821"/>
          </a:xfrm>
          <a:prstGeom prst="rect">
            <a:avLst/>
          </a:prstGeom>
          <a:noFill/>
        </p:spPr>
        <p:txBody>
          <a:bodyPr wrap="square" lIns="91440" tIns="45720" rIns="91440" bIns="45720" rtlCol="0" anchor="t">
            <a:spAutoFit/>
          </a:bodyPr>
          <a:lstStyle/>
          <a:p>
            <a:r>
              <a:rPr lang="en-US" sz="2000" b="1" dirty="0">
                <a:latin typeface="Helvetica Neue Light" panose="02000403000000020004"/>
              </a:rPr>
              <a:t>SOLUTION = CEVIGINATE (CVGN8) </a:t>
            </a:r>
          </a:p>
          <a:p>
            <a:endParaRPr lang="en-US" sz="500" b="1" dirty="0">
              <a:latin typeface="Helvetica Neue Light"/>
              <a:cs typeface="Calibri" panose="020F0502020204030204"/>
            </a:endParaRPr>
          </a:p>
          <a:p>
            <a:pPr marL="285750" indent="-285750">
              <a:buFont typeface="Arial" panose="020B0604020202020204" pitchFamily="34" charset="0"/>
              <a:buChar char="•"/>
            </a:pPr>
            <a:r>
              <a:rPr lang="en-US" dirty="0">
                <a:latin typeface="Helvetica Neue Light" panose="02000403000000020004"/>
              </a:rPr>
              <a:t>Injectable regenerative therapeutic restores salivary gland function </a:t>
            </a:r>
          </a:p>
          <a:p>
            <a:pPr marL="285750" indent="-285750">
              <a:buFont typeface="Arial" panose="020B0604020202020204" pitchFamily="34" charset="0"/>
              <a:buChar char="•"/>
            </a:pPr>
            <a:r>
              <a:rPr lang="en-US" dirty="0" err="1">
                <a:latin typeface="Helvetica Neue Light" panose="02000403000000020004"/>
              </a:rPr>
              <a:t>Neuromimetic</a:t>
            </a:r>
            <a:r>
              <a:rPr lang="en-US" dirty="0">
                <a:latin typeface="Helvetica Neue Light" panose="02000403000000020004"/>
              </a:rPr>
              <a:t> hydrogel stimulates stem cell proliferation</a:t>
            </a:r>
          </a:p>
          <a:p>
            <a:pPr marL="285750" indent="-285750">
              <a:buFont typeface="Arial" panose="020B0604020202020204" pitchFamily="34" charset="0"/>
              <a:buChar char="•"/>
            </a:pPr>
            <a:r>
              <a:rPr lang="en-US" dirty="0">
                <a:latin typeface="Helvetica Neue Light" panose="02000403000000020004"/>
              </a:rPr>
              <a:t>Long term functional recovery of saliva production. </a:t>
            </a:r>
          </a:p>
        </p:txBody>
      </p:sp>
      <p:sp>
        <p:nvSpPr>
          <p:cNvPr id="30" name="AutoShape 6" descr="Generated image">
            <a:extLst>
              <a:ext uri="{FF2B5EF4-FFF2-40B4-BE49-F238E27FC236}">
                <a16:creationId xmlns:a16="http://schemas.microsoft.com/office/drawing/2014/main" id="{81D6ACFE-F078-4860-EECD-C77C13A9A1E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descr="A blue water drop with a face in it&#10;&#10;AI-generated content may be incorrect.">
            <a:extLst>
              <a:ext uri="{FF2B5EF4-FFF2-40B4-BE49-F238E27FC236}">
                <a16:creationId xmlns:a16="http://schemas.microsoft.com/office/drawing/2014/main" id="{6C15DFC2-A3A8-0B25-0171-373E0B0E9F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50" y="-81277"/>
            <a:ext cx="855827" cy="1205693"/>
          </a:xfrm>
          <a:prstGeom prst="rect">
            <a:avLst/>
          </a:prstGeom>
        </p:spPr>
      </p:pic>
      <p:sp>
        <p:nvSpPr>
          <p:cNvPr id="9" name="Google Shape;186;p1">
            <a:extLst>
              <a:ext uri="{FF2B5EF4-FFF2-40B4-BE49-F238E27FC236}">
                <a16:creationId xmlns:a16="http://schemas.microsoft.com/office/drawing/2014/main" id="{455C1576-E7C8-7AF8-685A-4614852CEC25}"/>
              </a:ext>
            </a:extLst>
          </p:cNvPr>
          <p:cNvSpPr txBox="1"/>
          <p:nvPr/>
        </p:nvSpPr>
        <p:spPr>
          <a:xfrm>
            <a:off x="559572" y="-28276"/>
            <a:ext cx="4053603" cy="1094643"/>
          </a:xfrm>
          <a:prstGeom prst="rect">
            <a:avLst/>
          </a:prstGeom>
          <a:noFill/>
          <a:ln>
            <a:noFill/>
          </a:ln>
        </p:spPr>
        <p:txBody>
          <a:bodyPr spcFirstLastPara="1" wrap="square" lIns="51400" tIns="51400" rIns="51400" bIns="51400" anchor="t" anchorCtr="0">
            <a:noAutofit/>
          </a:bodyPr>
          <a:lstStyle/>
          <a:p>
            <a:pPr marL="0" marR="0" lvl="0" indent="0" algn="ctr" rtl="0">
              <a:lnSpc>
                <a:spcPct val="150000"/>
              </a:lnSpc>
              <a:spcBef>
                <a:spcPts val="0"/>
              </a:spcBef>
              <a:spcAft>
                <a:spcPts val="900"/>
              </a:spcAft>
              <a:buNone/>
            </a:pPr>
            <a:r>
              <a:rPr lang="en-US" sz="4800" i="0" u="none" strike="noStrike" cap="none" dirty="0" err="1">
                <a:solidFill>
                  <a:schemeClr val="bg1"/>
                </a:solidFill>
                <a:latin typeface="Aptos Display" panose="020B0004020202020204" pitchFamily="34" charset="0"/>
                <a:ea typeface="Open Sans Light"/>
                <a:cs typeface="Open Sans Light"/>
                <a:sym typeface="Open Sans Light"/>
              </a:rPr>
              <a:t>Hydronovo</a:t>
            </a:r>
            <a:r>
              <a:rPr lang="en-US" sz="4800" i="0" u="none" strike="noStrike" cap="none" baseline="30000" dirty="0" err="1">
                <a:solidFill>
                  <a:schemeClr val="bg1"/>
                </a:solidFill>
                <a:latin typeface="Aptos Display" panose="020B0004020202020204" pitchFamily="34" charset="0"/>
                <a:ea typeface="Open Sans Light"/>
                <a:cs typeface="Open Sans Light"/>
                <a:sym typeface="Open Sans Light"/>
              </a:rPr>
              <a:t>TM</a:t>
            </a:r>
            <a:endParaRPr sz="4800" i="0" u="none" strike="noStrike" cap="none" baseline="30000" dirty="0">
              <a:solidFill>
                <a:schemeClr val="bg1"/>
              </a:solidFill>
              <a:latin typeface="Aptos Display" panose="020B0004020202020204" pitchFamily="34" charset="0"/>
              <a:ea typeface="Open Sans"/>
              <a:cs typeface="Open Sans"/>
              <a:sym typeface="Open Sans"/>
            </a:endParaRPr>
          </a:p>
        </p:txBody>
      </p:sp>
      <p:sp>
        <p:nvSpPr>
          <p:cNvPr id="11" name="TextBox 10">
            <a:extLst>
              <a:ext uri="{FF2B5EF4-FFF2-40B4-BE49-F238E27FC236}">
                <a16:creationId xmlns:a16="http://schemas.microsoft.com/office/drawing/2014/main" id="{BCF6234D-790D-E5BE-2F1E-A8AA85A522FE}"/>
              </a:ext>
            </a:extLst>
          </p:cNvPr>
          <p:cNvSpPr txBox="1"/>
          <p:nvPr/>
        </p:nvSpPr>
        <p:spPr>
          <a:xfrm>
            <a:off x="2407466" y="3141365"/>
            <a:ext cx="2906953" cy="984885"/>
          </a:xfrm>
          <a:prstGeom prst="rect">
            <a:avLst/>
          </a:prstGeom>
          <a:noFill/>
        </p:spPr>
        <p:txBody>
          <a:bodyPr wrap="square" lIns="91440" tIns="45720" rIns="91440" bIns="45720" rtlCol="0" anchor="t">
            <a:spAutoFit/>
          </a:bodyPr>
          <a:lstStyle/>
          <a:p>
            <a:pPr algn="ctr">
              <a:defRPr/>
            </a:pPr>
            <a:r>
              <a:rPr kumimoji="0" lang="en-US" sz="1600" b="1" u="none" strike="noStrike" kern="1200" cap="none" spc="0" normalizeH="0" baseline="0" noProof="0" dirty="0">
                <a:ln>
                  <a:noFill/>
                </a:ln>
                <a:effectLst/>
                <a:uLnTx/>
                <a:uFillTx/>
                <a:latin typeface="Helvetica Neue Light"/>
                <a:ea typeface="+mn-lt"/>
                <a:cs typeface="+mn-lt"/>
              </a:rPr>
              <a:t>Sarah Knox,</a:t>
            </a:r>
            <a:r>
              <a:rPr lang="en-US" sz="1600" b="1" dirty="0">
                <a:latin typeface="Helvetica Neue Light"/>
                <a:ea typeface="+mn-lt"/>
                <a:cs typeface="+mn-lt"/>
              </a:rPr>
              <a:t> PhD</a:t>
            </a:r>
          </a:p>
          <a:p>
            <a:pPr algn="ctr">
              <a:defRPr/>
            </a:pPr>
            <a:r>
              <a:rPr lang="en-US" sz="1400" dirty="0">
                <a:latin typeface="Helvetica Neue Light"/>
                <a:cs typeface="Calibri"/>
              </a:rPr>
              <a:t>UCSF Professor Cell &amp; Developmental Biology Lab</a:t>
            </a:r>
          </a:p>
          <a:p>
            <a:pPr algn="ctr">
              <a:defRPr/>
            </a:pPr>
            <a:endParaRPr lang="en-US" sz="1400" b="1" dirty="0">
              <a:solidFill>
                <a:srgbClr val="0070C0"/>
              </a:solidFill>
              <a:latin typeface="Helvetica Neue Light"/>
              <a:cs typeface="Calibri"/>
            </a:endParaRPr>
          </a:p>
        </p:txBody>
      </p:sp>
      <p:pic>
        <p:nvPicPr>
          <p:cNvPr id="16" name="Google Shape;192;p1" descr="A person smiling at the camera&#10;&#10;Description automatically generated">
            <a:extLst>
              <a:ext uri="{FF2B5EF4-FFF2-40B4-BE49-F238E27FC236}">
                <a16:creationId xmlns:a16="http://schemas.microsoft.com/office/drawing/2014/main" id="{83DF6F25-A055-2D6B-BED9-CA7A20420D03}"/>
              </a:ext>
            </a:extLst>
          </p:cNvPr>
          <p:cNvPicPr preferRelativeResize="0"/>
          <p:nvPr/>
        </p:nvPicPr>
        <p:blipFill rotWithShape="1">
          <a:blip r:embed="rId5">
            <a:alphaModFix/>
          </a:blip>
          <a:srcRect l="14999" t="11514" r="21440" b="7960"/>
          <a:stretch/>
        </p:blipFill>
        <p:spPr>
          <a:xfrm>
            <a:off x="769890" y="1245346"/>
            <a:ext cx="1460633" cy="1850455"/>
          </a:xfrm>
          <a:prstGeom prst="ellipse">
            <a:avLst/>
          </a:prstGeom>
          <a:noFill/>
          <a:ln>
            <a:noFill/>
          </a:ln>
        </p:spPr>
      </p:pic>
      <p:pic>
        <p:nvPicPr>
          <p:cNvPr id="18" name="Google Shape;191;p1" descr="A person with long brown hair&#10;&#10;Description automatically generated">
            <a:extLst>
              <a:ext uri="{FF2B5EF4-FFF2-40B4-BE49-F238E27FC236}">
                <a16:creationId xmlns:a16="http://schemas.microsoft.com/office/drawing/2014/main" id="{A6593CC4-851E-F90E-7611-6BD54429C7B1}"/>
              </a:ext>
            </a:extLst>
          </p:cNvPr>
          <p:cNvPicPr preferRelativeResize="0"/>
          <p:nvPr/>
        </p:nvPicPr>
        <p:blipFill rotWithShape="1">
          <a:blip r:embed="rId6">
            <a:alphaModFix/>
          </a:blip>
          <a:srcRect l="1829"/>
          <a:stretch/>
        </p:blipFill>
        <p:spPr>
          <a:xfrm>
            <a:off x="3119185" y="1290910"/>
            <a:ext cx="1460633" cy="1850455"/>
          </a:xfrm>
          <a:prstGeom prst="ellipse">
            <a:avLst/>
          </a:prstGeom>
          <a:noFill/>
          <a:ln>
            <a:noFill/>
          </a:ln>
        </p:spPr>
      </p:pic>
      <p:pic>
        <p:nvPicPr>
          <p:cNvPr id="22" name="Picture 21" descr="A medical poster showing a syringe in the human body&#10;&#10;AI-generated content may be incorrect.">
            <a:extLst>
              <a:ext uri="{FF2B5EF4-FFF2-40B4-BE49-F238E27FC236}">
                <a16:creationId xmlns:a16="http://schemas.microsoft.com/office/drawing/2014/main" id="{08120663-5386-1C18-0027-444A4F3CA6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50715" y="1869937"/>
            <a:ext cx="3141285" cy="2092881"/>
          </a:xfrm>
          <a:prstGeom prst="rect">
            <a:avLst/>
          </a:prstGeom>
        </p:spPr>
      </p:pic>
      <p:pic>
        <p:nvPicPr>
          <p:cNvPr id="3" name="Picture 2" descr="A qr code on a white background&#10;&#10;Description automatically generated">
            <a:extLst>
              <a:ext uri="{FF2B5EF4-FFF2-40B4-BE49-F238E27FC236}">
                <a16:creationId xmlns:a16="http://schemas.microsoft.com/office/drawing/2014/main" id="{BB953B12-E88E-9A34-2781-A3AF0F44EEE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342319" y="6014267"/>
            <a:ext cx="843729" cy="843729"/>
          </a:xfrm>
          <a:prstGeom prst="rect">
            <a:avLst/>
          </a:prstGeom>
        </p:spPr>
      </p:pic>
      <p:sp>
        <p:nvSpPr>
          <p:cNvPr id="5" name="TextBox 4">
            <a:extLst>
              <a:ext uri="{FF2B5EF4-FFF2-40B4-BE49-F238E27FC236}">
                <a16:creationId xmlns:a16="http://schemas.microsoft.com/office/drawing/2014/main" id="{49A2B54E-83E0-3A05-1084-D193FDA5982D}"/>
              </a:ext>
            </a:extLst>
          </p:cNvPr>
          <p:cNvSpPr txBox="1"/>
          <p:nvPr/>
        </p:nvSpPr>
        <p:spPr>
          <a:xfrm>
            <a:off x="11103554" y="547710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6" name="TextBox 5">
            <a:extLst>
              <a:ext uri="{FF2B5EF4-FFF2-40B4-BE49-F238E27FC236}">
                <a16:creationId xmlns:a16="http://schemas.microsoft.com/office/drawing/2014/main" id="{942A4152-8538-70C9-C29D-5C2574CCC0F3}"/>
              </a:ext>
            </a:extLst>
          </p:cNvPr>
          <p:cNvSpPr txBox="1"/>
          <p:nvPr/>
        </p:nvSpPr>
        <p:spPr>
          <a:xfrm>
            <a:off x="5060079" y="223161"/>
            <a:ext cx="5008935" cy="83099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Helvetica Neue Light" panose="02000403000000020004"/>
                <a:ea typeface="+mn-ea"/>
                <a:cs typeface="+mn-cs"/>
              </a:rPr>
              <a:t>Tissue Regeneration Through Stem Cell Activation</a:t>
            </a:r>
          </a:p>
        </p:txBody>
      </p:sp>
      <p:cxnSp>
        <p:nvCxnSpPr>
          <p:cNvPr id="20" name="Straight Connector 19">
            <a:extLst>
              <a:ext uri="{FF2B5EF4-FFF2-40B4-BE49-F238E27FC236}">
                <a16:creationId xmlns:a16="http://schemas.microsoft.com/office/drawing/2014/main" id="{C2B60FF1-F5E8-BDF4-6C81-7A97999E6110}"/>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4780615"/>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Google Shape;89;p1">
            <a:extLst>
              <a:ext uri="{FF2B5EF4-FFF2-40B4-BE49-F238E27FC236}">
                <a16:creationId xmlns:a16="http://schemas.microsoft.com/office/drawing/2014/main" id="{72E241A7-2507-F3D5-9D32-EFA85468355E}"/>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7" name="object 7"/>
          <p:cNvSpPr txBox="1"/>
          <p:nvPr/>
        </p:nvSpPr>
        <p:spPr>
          <a:xfrm>
            <a:off x="5731958" y="1452129"/>
            <a:ext cx="6383842" cy="1733167"/>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10" normalizeH="0" baseline="0" noProof="0" dirty="0">
                <a:ln>
                  <a:noFill/>
                </a:ln>
                <a:solidFill>
                  <a:sysClr val="windowText" lastClr="000000"/>
                </a:solidFill>
                <a:effectLst/>
                <a:uLnTx/>
                <a:uFillTx/>
                <a:latin typeface="Helvetica Neue Light"/>
                <a:ea typeface="+mn-ea"/>
                <a:cs typeface="Calibri"/>
              </a:rPr>
              <a:t>DISEASE/INDICATION:</a:t>
            </a:r>
            <a:r>
              <a:rPr kumimoji="0" sz="1600" b="1" i="0" u="none" strike="noStrike" kern="0" cap="none" spc="-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Renal</a:t>
            </a:r>
            <a:r>
              <a:rPr kumimoji="0" sz="1600" b="0" i="0" u="none" strike="noStrike" kern="0" cap="none" spc="-3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cell</a:t>
            </a:r>
            <a:r>
              <a:rPr kumimoji="0" sz="1600" b="0" i="0" u="none" strike="noStrike" kern="0" cap="none" spc="-3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carcinoma</a:t>
            </a:r>
            <a:r>
              <a:rPr kumimoji="0" sz="1600" b="0" i="0" u="none" strike="noStrike" kern="0" cap="none" spc="-4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will</a:t>
            </a:r>
            <a:r>
              <a:rPr kumimoji="0" sz="1600" b="0" i="0" u="none" strike="noStrike" kern="0" cap="none" spc="-4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be</a:t>
            </a:r>
            <a:r>
              <a:rPr kumimoji="0" sz="1600" b="0" i="0" u="none" strike="noStrike" kern="0" cap="none" spc="-3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first</a:t>
            </a:r>
            <a:r>
              <a:rPr kumimoji="0" sz="1600" b="0" i="0" u="none" strike="noStrike" kern="0" cap="none" spc="-4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indication</a:t>
            </a:r>
            <a:r>
              <a:rPr kumimoji="0" sz="1600" b="0" i="0" u="none" strike="noStrike" kern="0" cap="none" spc="-5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of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focus.</a:t>
            </a:r>
            <a:r>
              <a:rPr kumimoji="0" sz="1600" b="0" i="0" u="none" strike="noStrike" kern="0" cap="none" spc="-5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Hepatocellular</a:t>
            </a:r>
            <a:r>
              <a:rPr kumimoji="0" sz="1600" b="0" i="0" u="none" strike="noStrike" kern="0" cap="none" spc="-5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carcinoma</a:t>
            </a:r>
            <a:r>
              <a:rPr kumimoji="0" sz="1600" b="0" i="0" u="none" strike="noStrike" kern="0" cap="none" spc="-4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and/or</a:t>
            </a:r>
            <a:r>
              <a:rPr kumimoji="0" sz="1600" b="0" i="0" u="none" strike="noStrike" kern="0" cap="none" spc="-4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breast</a:t>
            </a:r>
            <a:r>
              <a:rPr kumimoji="0" sz="1600" b="0" i="0" u="none" strike="noStrike" kern="0" cap="none" spc="-3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cancer</a:t>
            </a:r>
            <a:r>
              <a:rPr kumimoji="0" sz="1600" b="0" i="0" u="none" strike="noStrike" kern="0" cap="none" spc="-4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will</a:t>
            </a:r>
            <a:r>
              <a:rPr kumimoji="0" sz="1600" b="0" i="0" u="none" strike="noStrike" kern="0" cap="none" spc="-5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be</a:t>
            </a:r>
            <a:r>
              <a:rPr kumimoji="0" sz="1600" b="0" i="0" u="none" strike="noStrike" kern="0" cap="none" spc="-4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the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next</a:t>
            </a:r>
            <a:r>
              <a:rPr kumimoji="0" sz="1600" b="0" i="0" u="none" strike="noStrike" kern="0" cap="none" spc="-3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indications</a:t>
            </a:r>
            <a:r>
              <a:rPr kumimoji="0" sz="1600" b="0" i="0" u="none" strike="noStrike" kern="0" cap="none" spc="-7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of</a:t>
            </a:r>
            <a:r>
              <a:rPr kumimoji="0" sz="1600" b="0" i="0" u="none" strike="noStrike" kern="0" cap="none" spc="-1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focus.</a:t>
            </a:r>
            <a:endPar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endParaRPr>
          </a:p>
          <a:p>
            <a:pPr marL="12700" marR="86360" lvl="0" indent="0" algn="l" defTabSz="914400" rtl="0" eaLnBrk="1" fontAlgn="auto" latinLnBrk="0" hangingPunct="1">
              <a:lnSpc>
                <a:spcPct val="100000"/>
              </a:lnSpc>
              <a:spcBef>
                <a:spcPts val="1920"/>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Helvetica Neue Light"/>
                <a:ea typeface="+mn-ea"/>
                <a:cs typeface="Calibri"/>
              </a:rPr>
              <a:t>UNMET</a:t>
            </a:r>
            <a:r>
              <a:rPr kumimoji="0" sz="1600" b="1" i="0" u="none" strike="noStrike" kern="0" cap="none" spc="-35" normalizeH="0" baseline="0" noProof="0" dirty="0">
                <a:ln>
                  <a:noFill/>
                </a:ln>
                <a:solidFill>
                  <a:sysClr val="windowText" lastClr="000000"/>
                </a:solidFill>
                <a:effectLst/>
                <a:uLnTx/>
                <a:uFillTx/>
                <a:latin typeface="Helvetica Neue Light"/>
                <a:ea typeface="+mn-ea"/>
                <a:cs typeface="Calibri"/>
              </a:rPr>
              <a:t> </a:t>
            </a:r>
            <a:r>
              <a:rPr kumimoji="0" sz="1600" b="1" i="0" u="none" strike="noStrike" kern="0" cap="none" spc="0" normalizeH="0" baseline="0" noProof="0" dirty="0">
                <a:ln>
                  <a:noFill/>
                </a:ln>
                <a:solidFill>
                  <a:sysClr val="windowText" lastClr="000000"/>
                </a:solidFill>
                <a:effectLst/>
                <a:uLnTx/>
                <a:uFillTx/>
                <a:latin typeface="Helvetica Neue Light"/>
                <a:ea typeface="+mn-ea"/>
                <a:cs typeface="Calibri"/>
              </a:rPr>
              <a:t>NEED:</a:t>
            </a:r>
            <a:r>
              <a:rPr kumimoji="0" sz="1600" b="1" i="0" u="none" strike="noStrike" kern="0" cap="none" spc="-4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Existing</a:t>
            </a:r>
            <a:r>
              <a:rPr kumimoji="0" sz="1600" b="0" i="0" u="none" strike="noStrike" kern="0" cap="none" spc="-6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hydrogels</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do</a:t>
            </a:r>
            <a:r>
              <a:rPr kumimoji="0" sz="1600" b="0"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resist</a:t>
            </a:r>
            <a:r>
              <a:rPr kumimoji="0" sz="1600" b="0" i="0" u="none" strike="noStrike" kern="0" cap="none" spc="-2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migration</a:t>
            </a:r>
            <a:r>
              <a:rPr kumimoji="0" sz="1600" b="0" i="0" u="none" strike="noStrike" kern="0" cap="none" spc="-4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in</a:t>
            </a:r>
            <a:r>
              <a:rPr kumimoji="0" sz="1600" b="0" i="0" u="none" strike="noStrike" kern="0" cap="none" spc="-5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the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peritoneum</a:t>
            </a:r>
            <a:r>
              <a:rPr kumimoji="0" sz="1600" b="0"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and</a:t>
            </a:r>
            <a:r>
              <a:rPr kumimoji="0" sz="1600" b="0" i="0" u="none" strike="noStrike" kern="0" cap="none" spc="-5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other</a:t>
            </a:r>
            <a:r>
              <a:rPr kumimoji="0" sz="1600" b="0" i="0" u="none" strike="noStrike" kern="0" cap="none" spc="-2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large</a:t>
            </a:r>
            <a:r>
              <a:rPr kumimoji="0" sz="1600" b="0" i="0" u="none" strike="noStrike" kern="0" cap="none" spc="-4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potential</a:t>
            </a:r>
            <a:r>
              <a:rPr kumimoji="0" sz="1600" b="0" i="0" u="none" strike="noStrike" kern="0" cap="none" spc="-5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spaces.</a:t>
            </a:r>
            <a:r>
              <a:rPr kumimoji="0" sz="1600" b="0" i="0" u="none" strike="noStrike" kern="0" cap="none" spc="29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Furthermore,</a:t>
            </a:r>
            <a:r>
              <a:rPr kumimoji="0" sz="1600" b="0" i="0" u="none" strike="noStrike" kern="0" cap="none" spc="1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20" normalizeH="0" baseline="0" noProof="0" dirty="0">
                <a:ln>
                  <a:noFill/>
                </a:ln>
                <a:solidFill>
                  <a:sysClr val="windowText" lastClr="000000"/>
                </a:solidFill>
                <a:effectLst/>
                <a:uLnTx/>
                <a:uFillTx/>
                <a:latin typeface="Helvetica Neue Light"/>
                <a:ea typeface="+mn-ea"/>
                <a:cs typeface="Calibri"/>
              </a:rPr>
              <a:t>they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are</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not</a:t>
            </a:r>
            <a:r>
              <a:rPr kumimoji="0" sz="1600" b="0"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thermostable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and</a:t>
            </a:r>
            <a:r>
              <a:rPr kumimoji="0" sz="1600" b="0" i="0" u="none" strike="noStrike" kern="0" cap="none" spc="-4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are</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thus</a:t>
            </a:r>
            <a:r>
              <a:rPr kumimoji="0" sz="1600" b="0"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not</a:t>
            </a:r>
            <a:r>
              <a:rPr kumimoji="0" sz="1600" b="0" i="0" u="none" strike="noStrike" kern="0" cap="none" spc="-1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suitable</a:t>
            </a:r>
            <a:r>
              <a:rPr kumimoji="0" sz="1600" b="0" i="0" u="none" strike="noStrike" kern="0" cap="none" spc="-5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for</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 thermoablation.</a:t>
            </a:r>
            <a:endPar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sp>
        <p:nvSpPr>
          <p:cNvPr id="8" name="object 8"/>
          <p:cNvSpPr txBox="1"/>
          <p:nvPr/>
        </p:nvSpPr>
        <p:spPr>
          <a:xfrm>
            <a:off x="5743294" y="3402837"/>
            <a:ext cx="6233818" cy="750847"/>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10" normalizeH="0" baseline="0" noProof="0" dirty="0">
                <a:ln>
                  <a:noFill/>
                </a:ln>
                <a:solidFill>
                  <a:sysClr val="windowText" lastClr="000000"/>
                </a:solidFill>
                <a:effectLst/>
                <a:uLnTx/>
                <a:uFillTx/>
                <a:latin typeface="Helvetica Neue Light"/>
                <a:ea typeface="+mn-ea"/>
                <a:cs typeface="Calibri"/>
              </a:rPr>
              <a:t>PRODUCT:</a:t>
            </a:r>
            <a:r>
              <a:rPr kumimoji="0" sz="1600" b="1"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A</a:t>
            </a:r>
            <a:r>
              <a:rPr kumimoji="0" sz="1600" b="0"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hydrogel</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with</a:t>
            </a:r>
            <a:r>
              <a:rPr kumimoji="0" sz="1600" b="0" i="0" u="none" strike="noStrike" kern="0" cap="none" spc="-5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a</a:t>
            </a:r>
            <a:r>
              <a:rPr kumimoji="0" sz="1600" b="0" i="0" u="none" strike="noStrike" kern="0" cap="none" spc="-3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novel</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formation</a:t>
            </a:r>
            <a:r>
              <a:rPr kumimoji="0" sz="1600" b="0"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to</a:t>
            </a:r>
            <a:r>
              <a:rPr kumimoji="0" sz="1600" b="0" i="0" u="none" strike="noStrike" kern="0" cap="none" spc="-3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resist</a:t>
            </a:r>
            <a:r>
              <a:rPr kumimoji="0" sz="1600" b="0" i="0" u="none" strike="noStrike" kern="0" cap="none" spc="-3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migration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and</a:t>
            </a:r>
            <a:r>
              <a:rPr kumimoji="0" sz="1600" b="0" i="0" u="none" strike="noStrike" kern="0" cap="none" spc="-5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exhibits</a:t>
            </a:r>
            <a:r>
              <a:rPr kumimoji="0" sz="1600" b="0" i="0" u="none" strike="noStrike" kern="0" cap="none" spc="-6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thermostability</a:t>
            </a:r>
            <a:r>
              <a:rPr kumimoji="0" sz="1600" b="0" i="0" u="none" strike="noStrike" kern="0" cap="none" spc="-4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during</a:t>
            </a:r>
            <a:r>
              <a:rPr kumimoji="0" sz="1600" b="0" i="0" u="none" strike="noStrike" kern="0" cap="none" spc="-4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cryoablation</a:t>
            </a:r>
            <a:r>
              <a:rPr kumimoji="0" sz="1600" b="0" i="0" u="none" strike="noStrike" kern="0" cap="none" spc="-4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procedures.</a:t>
            </a:r>
            <a:r>
              <a:rPr kumimoji="0" sz="1600" b="0" i="0" u="none" strike="noStrike" kern="0" cap="none" spc="32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It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coalesces</a:t>
            </a:r>
            <a:r>
              <a:rPr kumimoji="0" sz="1600" b="0" i="0" u="none" strike="noStrike" kern="0" cap="none" spc="-3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in</a:t>
            </a:r>
            <a:r>
              <a:rPr kumimoji="0" sz="1600" b="0" i="0" u="none" strike="noStrike" kern="0" cap="none" spc="-6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for</a:t>
            </a:r>
            <a:r>
              <a:rPr kumimoji="0" sz="1600" b="0" i="0" u="none" strike="noStrike" kern="0" cap="none" spc="-4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six</a:t>
            </a:r>
            <a:r>
              <a:rPr kumimoji="0" sz="1600" b="0" i="0" u="none" strike="noStrike" kern="0" cap="none" spc="-7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hours</a:t>
            </a:r>
            <a:r>
              <a:rPr kumimoji="0" sz="1600" b="0"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and</a:t>
            </a:r>
            <a:r>
              <a:rPr kumimoji="0" sz="1600" b="0" i="0" u="none" strike="noStrike" kern="0" cap="none" spc="-6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subsequently</a:t>
            </a:r>
            <a:r>
              <a:rPr kumimoji="0" sz="1600" b="0" i="0" u="none" strike="noStrike" kern="0" cap="none" spc="-5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breaks</a:t>
            </a:r>
            <a:r>
              <a:rPr kumimoji="0" sz="1600" b="0"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down</a:t>
            </a:r>
            <a:r>
              <a:rPr kumimoji="0" sz="1600" b="0"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over</a:t>
            </a:r>
            <a:r>
              <a:rPr kumimoji="0" sz="1600" b="0"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time.</a:t>
            </a:r>
            <a:endPar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sp>
        <p:nvSpPr>
          <p:cNvPr id="9" name="object 9"/>
          <p:cNvSpPr txBox="1"/>
          <p:nvPr/>
        </p:nvSpPr>
        <p:spPr>
          <a:xfrm>
            <a:off x="5743293" y="4365212"/>
            <a:ext cx="6233815" cy="1244600"/>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Helvetica Neue Light"/>
                <a:ea typeface="+mn-ea"/>
                <a:cs typeface="Calibri"/>
              </a:rPr>
              <a:t>COMPETITIVE</a:t>
            </a:r>
            <a:r>
              <a:rPr kumimoji="0" sz="1600" b="1"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600" b="1" i="0" u="none" strike="noStrike" kern="0" cap="none" spc="-25" normalizeH="0" baseline="0" noProof="0" dirty="0">
                <a:ln>
                  <a:noFill/>
                </a:ln>
                <a:solidFill>
                  <a:sysClr val="windowText" lastClr="000000"/>
                </a:solidFill>
                <a:effectLst/>
                <a:uLnTx/>
                <a:uFillTx/>
                <a:latin typeface="Helvetica Neue Light"/>
                <a:ea typeface="+mn-ea"/>
                <a:cs typeface="Calibri"/>
              </a:rPr>
              <a:t>ADVANTAGE:</a:t>
            </a:r>
            <a:r>
              <a:rPr kumimoji="0" sz="1600" b="1" i="0" u="none" strike="noStrike" kern="0" cap="none" spc="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Saline</a:t>
            </a:r>
            <a:r>
              <a:rPr kumimoji="0" sz="1600" b="0" i="0" u="none" strike="noStrike" kern="0" cap="none" spc="-1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and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current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spacer</a:t>
            </a:r>
            <a:r>
              <a:rPr kumimoji="0" sz="1600" b="0" i="0" u="none" strike="noStrike" kern="0" cap="none" spc="-4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materials</a:t>
            </a:r>
            <a:r>
              <a:rPr kumimoji="0" sz="1600" b="0" i="0" u="none" strike="noStrike" kern="0" cap="none" spc="-5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(SpaceOAR,</a:t>
            </a:r>
            <a:r>
              <a:rPr kumimoji="0" sz="1600" b="0" i="0" u="none" strike="noStrike" kern="0" cap="none" spc="-1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Orise)</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are</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not</a:t>
            </a:r>
            <a:r>
              <a:rPr kumimoji="0" sz="1600" b="0" i="0" u="none" strike="noStrike" kern="0" cap="none" spc="-4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designed</a:t>
            </a:r>
            <a:r>
              <a:rPr kumimoji="0" sz="1600" b="0" i="0" u="none" strike="noStrike" kern="0" cap="none" spc="-4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for</a:t>
            </a:r>
            <a:r>
              <a:rPr kumimoji="0" sz="1600" b="0"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use</a:t>
            </a:r>
            <a:r>
              <a:rPr kumimoji="0" sz="1600" b="0" i="0" u="none" strike="noStrike" kern="0" cap="none" spc="-3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in</a:t>
            </a:r>
            <a:r>
              <a:rPr kumimoji="0" sz="1600" b="0" i="0" u="none" strike="noStrike" kern="0" cap="none" spc="-5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the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peritoneum</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and</a:t>
            </a:r>
            <a:r>
              <a:rPr kumimoji="0" sz="1600" b="0" i="0" u="none" strike="noStrike" kern="0" cap="none" spc="-5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easily</a:t>
            </a:r>
            <a:r>
              <a:rPr kumimoji="0" sz="1600" b="0" i="0" u="none" strike="noStrike" kern="0" cap="none" spc="-5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migrate.</a:t>
            </a:r>
            <a:r>
              <a:rPr kumimoji="0" sz="1600" b="0" i="0" u="none" strike="noStrike" kern="0" cap="none" spc="28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Hydrioshield’s</a:t>
            </a:r>
            <a:r>
              <a:rPr kumimoji="0" sz="1600" b="0" i="0" u="none" strike="noStrike" kern="0" cap="none" spc="-1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ability</a:t>
            </a:r>
            <a:r>
              <a:rPr kumimoji="0" sz="1600" b="0" i="0" u="none" strike="noStrike" kern="0" cap="none" spc="-6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to</a:t>
            </a:r>
            <a:r>
              <a:rPr kumimoji="0" sz="1600" b="0" i="0" u="none" strike="noStrike" kern="0" cap="none" spc="-4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resist migration</a:t>
            </a:r>
            <a:r>
              <a:rPr kumimoji="0" sz="1600" b="0" i="0" u="none" strike="noStrike" kern="0" cap="none" spc="-4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prevents</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 injury</a:t>
            </a:r>
            <a:r>
              <a:rPr kumimoji="0" sz="1600" b="0" i="0" u="none" strike="noStrike" kern="0" cap="none" spc="-3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of</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adjacent</a:t>
            </a:r>
            <a:r>
              <a:rPr kumimoji="0" sz="1600" b="0"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tissue</a:t>
            </a:r>
            <a:r>
              <a:rPr kumimoji="0" sz="1600" b="0" i="0" u="none" strike="noStrike" kern="0" cap="none" spc="-3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and</a:t>
            </a:r>
            <a:r>
              <a:rPr kumimoji="0" sz="1600" b="0" i="0" u="none" strike="noStrike" kern="0" cap="none" spc="-4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reduces the</a:t>
            </a:r>
            <a:r>
              <a:rPr kumimoji="0" sz="1600" b="0" i="0" u="none" strike="noStrike" kern="0" cap="none" spc="-3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20" normalizeH="0" baseline="0" noProof="0" dirty="0">
                <a:ln>
                  <a:noFill/>
                </a:ln>
                <a:solidFill>
                  <a:sysClr val="windowText" lastClr="000000"/>
                </a:solidFill>
                <a:effectLst/>
                <a:uLnTx/>
                <a:uFillTx/>
                <a:latin typeface="Helvetica Neue Light"/>
                <a:ea typeface="+mn-ea"/>
                <a:cs typeface="Calibri"/>
              </a:rPr>
              <a:t>need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to</a:t>
            </a:r>
            <a:r>
              <a:rPr kumimoji="0" sz="1600" b="0" i="0" u="none" strike="noStrike" kern="0" cap="none" spc="-1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re-</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scan</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patients</a:t>
            </a:r>
            <a:r>
              <a:rPr kumimoji="0" sz="1600" b="0" i="0" u="none" strike="noStrike" kern="0" cap="none" spc="-4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during</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a</a:t>
            </a:r>
            <a:r>
              <a:rPr kumimoji="0" sz="1600" b="0" i="0" u="none" strike="noStrike" kern="0" cap="none" spc="-2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procedure.</a:t>
            </a:r>
            <a:endPar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sp>
        <p:nvSpPr>
          <p:cNvPr id="10" name="object 10"/>
          <p:cNvSpPr txBox="1"/>
          <p:nvPr/>
        </p:nvSpPr>
        <p:spPr>
          <a:xfrm>
            <a:off x="5743091" y="5817543"/>
            <a:ext cx="6233813" cy="756920"/>
          </a:xfrm>
          <a:prstGeom prst="rect">
            <a:avLst/>
          </a:prstGeom>
        </p:spPr>
        <p:txBody>
          <a:bodyPr vert="horz" wrap="square" lIns="0" tIns="12065" rIns="0" bIns="0" rtlCol="0">
            <a:spAutoFit/>
          </a:bodyPr>
          <a:lstStyle/>
          <a:p>
            <a:pPr marL="12700" marR="5080" lvl="0" indent="0" algn="just" defTabSz="914400" rtl="0" eaLnBrk="1" fontAlgn="auto" latinLnBrk="0" hangingPunct="1">
              <a:lnSpc>
                <a:spcPct val="100000"/>
              </a:lnSpc>
              <a:spcBef>
                <a:spcPts val="95"/>
              </a:spcBef>
              <a:spcAft>
                <a:spcPts val="0"/>
              </a:spcAft>
              <a:buClrTx/>
              <a:buSzTx/>
              <a:buFontTx/>
              <a:buNone/>
              <a:tabLst/>
              <a:defRPr/>
            </a:pPr>
            <a:r>
              <a:rPr kumimoji="0" sz="1600" b="1" i="0" u="none" strike="noStrike" kern="0" cap="none" spc="-60" normalizeH="0" baseline="0" noProof="0" dirty="0">
                <a:ln>
                  <a:noFill/>
                </a:ln>
                <a:solidFill>
                  <a:sysClr val="windowText" lastClr="000000"/>
                </a:solidFill>
                <a:effectLst/>
                <a:uLnTx/>
                <a:uFillTx/>
                <a:latin typeface="Helvetica Neue Light"/>
                <a:ea typeface="+mn-ea"/>
                <a:cs typeface="Calibri"/>
              </a:rPr>
              <a:t>DATA:</a:t>
            </a:r>
            <a:r>
              <a:rPr kumimoji="0" sz="1600" b="1"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Small</a:t>
            </a:r>
            <a:r>
              <a:rPr kumimoji="0" sz="1600" b="0" i="0" u="none" strike="noStrike" kern="0" cap="none" spc="-2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animal</a:t>
            </a:r>
            <a:r>
              <a:rPr kumimoji="0" sz="1600" b="0" i="0" u="none" strike="noStrike" kern="0" cap="none" spc="-3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studies</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using</a:t>
            </a:r>
            <a:r>
              <a:rPr kumimoji="0" sz="1600" b="0" i="0" u="none" strike="noStrike" kern="0" cap="none" spc="-3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MRI</a:t>
            </a:r>
            <a:r>
              <a:rPr kumimoji="0" sz="1600" b="0" i="0" u="none" strike="noStrike" kern="0" cap="none" spc="-1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show</a:t>
            </a:r>
            <a:r>
              <a:rPr kumimoji="0" sz="1600" b="0" i="0" u="none" strike="noStrike" kern="0" cap="none" spc="2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that</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this</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formulation</a:t>
            </a:r>
            <a:r>
              <a:rPr kumimoji="0" sz="1600" b="0" i="0" u="none" strike="noStrike" kern="0" cap="none" spc="-2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is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stable</a:t>
            </a:r>
            <a:r>
              <a:rPr kumimoji="0" sz="1600" b="0" i="0" u="none" strike="noStrike" kern="0" cap="none" spc="-6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during</a:t>
            </a:r>
            <a:r>
              <a:rPr kumimoji="0" sz="1600" b="0" i="0" u="none" strike="noStrike" kern="0" cap="none" spc="-4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thermoablation</a:t>
            </a:r>
            <a:r>
              <a:rPr kumimoji="0" sz="1600" b="0" i="0" u="none" strike="noStrike" kern="0" cap="none" spc="-4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procedures,</a:t>
            </a:r>
            <a:r>
              <a:rPr kumimoji="0" sz="1600" b="0" i="0" u="none" strike="noStrike" kern="0" cap="none" spc="-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resists</a:t>
            </a:r>
            <a:r>
              <a:rPr kumimoji="0" sz="1600" b="0" i="0" u="none" strike="noStrike" kern="0" cap="none" spc="-3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of</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migration,</a:t>
            </a:r>
            <a:r>
              <a:rPr kumimoji="0" sz="1600" b="0" i="0" u="none" strike="noStrike" kern="0" cap="none" spc="-5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and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does</a:t>
            </a:r>
            <a:r>
              <a:rPr kumimoji="0" sz="1600" b="0" i="0" u="none" strike="noStrike" kern="0" cap="none" spc="-1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not</a:t>
            </a:r>
            <a:r>
              <a:rPr kumimoji="0" sz="1600" b="0"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rPr>
              <a:t>cause</a:t>
            </a:r>
            <a:r>
              <a:rPr kumimoji="0" sz="1600" b="0"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inflammation</a:t>
            </a:r>
            <a:endPar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sp>
        <p:nvSpPr>
          <p:cNvPr id="11" name="object 11"/>
          <p:cNvSpPr txBox="1"/>
          <p:nvPr/>
        </p:nvSpPr>
        <p:spPr>
          <a:xfrm>
            <a:off x="-37628" y="3462668"/>
            <a:ext cx="2442845" cy="1134285"/>
          </a:xfrm>
          <a:prstGeom prst="rect">
            <a:avLst/>
          </a:prstGeom>
        </p:spPr>
        <p:txBody>
          <a:bodyPr vert="horz" wrap="square" lIns="0" tIns="13335" rIns="0" bIns="0" rtlCol="0">
            <a:spAutoFit/>
          </a:bodyPr>
          <a:lstStyle/>
          <a:p>
            <a:pPr marL="337185" marR="0" lvl="0" indent="0" algn="l" defTabSz="914400" rtl="0" eaLnBrk="1" fontAlgn="auto" latinLnBrk="0" hangingPunct="1">
              <a:lnSpc>
                <a:spcPct val="100000"/>
              </a:lnSpc>
              <a:spcBef>
                <a:spcPts val="105"/>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Helvetica Neue Light"/>
                <a:ea typeface="+mn-ea"/>
                <a:cs typeface="Calibri"/>
              </a:rPr>
              <a:t>Miles</a:t>
            </a:r>
            <a:r>
              <a:rPr kumimoji="0" sz="1600" b="1"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600" b="1" i="0" u="none" strike="noStrike" kern="0" cap="none" spc="-10" normalizeH="0" baseline="0" noProof="0" dirty="0">
                <a:ln>
                  <a:noFill/>
                </a:ln>
                <a:solidFill>
                  <a:sysClr val="windowText" lastClr="000000"/>
                </a:solidFill>
                <a:effectLst/>
                <a:uLnTx/>
                <a:uFillTx/>
                <a:latin typeface="Helvetica Neue Light"/>
                <a:ea typeface="+mn-ea"/>
                <a:cs typeface="Calibri"/>
              </a:rPr>
              <a:t>Conrad,</a:t>
            </a:r>
            <a:r>
              <a:rPr kumimoji="0" sz="1600" b="1" i="0" u="none" strike="noStrike" kern="0" cap="none" spc="-60" normalizeH="0" baseline="0" noProof="0" dirty="0">
                <a:ln>
                  <a:noFill/>
                </a:ln>
                <a:solidFill>
                  <a:sysClr val="windowText" lastClr="000000"/>
                </a:solidFill>
                <a:effectLst/>
                <a:uLnTx/>
                <a:uFillTx/>
                <a:latin typeface="Helvetica Neue Light"/>
                <a:ea typeface="+mn-ea"/>
                <a:cs typeface="Calibri"/>
              </a:rPr>
              <a:t> </a:t>
            </a:r>
            <a:r>
              <a:rPr kumimoji="0" sz="1600" b="1" i="0" u="none" strike="noStrike" kern="0" cap="none" spc="0" normalizeH="0" baseline="0" noProof="0" dirty="0">
                <a:ln>
                  <a:noFill/>
                </a:ln>
                <a:solidFill>
                  <a:sysClr val="windowText" lastClr="000000"/>
                </a:solidFill>
                <a:effectLst/>
                <a:uLnTx/>
                <a:uFillTx/>
                <a:latin typeface="Helvetica Neue Light"/>
                <a:ea typeface="+mn-ea"/>
                <a:cs typeface="Calibri"/>
              </a:rPr>
              <a:t>MD,</a:t>
            </a:r>
            <a:r>
              <a:rPr kumimoji="0" sz="1600" b="1" i="0" u="none" strike="noStrike" kern="0" cap="none" spc="-15" normalizeH="0" baseline="0" noProof="0" dirty="0">
                <a:ln>
                  <a:noFill/>
                </a:ln>
                <a:solidFill>
                  <a:sysClr val="windowText" lastClr="000000"/>
                </a:solidFill>
                <a:effectLst/>
                <a:uLnTx/>
                <a:uFillTx/>
                <a:latin typeface="Helvetica Neue Light"/>
                <a:ea typeface="+mn-ea"/>
                <a:cs typeface="Calibri"/>
              </a:rPr>
              <a:t> </a:t>
            </a:r>
            <a:r>
              <a:rPr kumimoji="0" sz="1600" b="1" i="0" u="none" strike="noStrike" kern="0" cap="none" spc="-25" normalizeH="0" baseline="0" noProof="0" dirty="0">
                <a:ln>
                  <a:noFill/>
                </a:ln>
                <a:solidFill>
                  <a:sysClr val="windowText" lastClr="000000"/>
                </a:solidFill>
                <a:effectLst/>
                <a:uLnTx/>
                <a:uFillTx/>
                <a:latin typeface="Helvetica Neue Light"/>
                <a:ea typeface="+mn-ea"/>
                <a:cs typeface="Calibri"/>
              </a:rPr>
              <a:t>MPH</a:t>
            </a:r>
            <a:endParaRPr kumimoji="0" lang="en-US" sz="1600" b="1" i="0" u="none" strike="noStrike" kern="0" cap="none" spc="-25" normalizeH="0" baseline="0" noProof="0" dirty="0">
              <a:ln>
                <a:noFill/>
              </a:ln>
              <a:solidFill>
                <a:sysClr val="windowText" lastClr="000000"/>
              </a:solidFill>
              <a:effectLst/>
              <a:uLnTx/>
              <a:uFillTx/>
              <a:latin typeface="Helvetica Neue Light"/>
              <a:ea typeface="+mn-ea"/>
              <a:cs typeface="Calibri"/>
            </a:endParaRPr>
          </a:p>
          <a:p>
            <a:pPr marL="337185" marR="0" lvl="0" indent="0" algn="l" defTabSz="914400" rtl="0" eaLnBrk="1" fontAlgn="auto" latinLnBrk="0" hangingPunct="1">
              <a:lnSpc>
                <a:spcPct val="100000"/>
              </a:lnSpc>
              <a:spcBef>
                <a:spcPts val="105"/>
              </a:spcBef>
              <a:spcAft>
                <a:spcPts val="0"/>
              </a:spcAft>
              <a:buClrTx/>
              <a:buSzTx/>
              <a:buFontTx/>
              <a:buNone/>
              <a:tabLst/>
              <a:defRPr/>
            </a:pPr>
            <a:r>
              <a:rPr kumimoji="0" sz="1400" b="0" i="0" u="none" strike="noStrike" kern="0" cap="none" spc="0" normalizeH="0" baseline="0" noProof="0" dirty="0">
                <a:ln>
                  <a:noFill/>
                </a:ln>
                <a:solidFill>
                  <a:sysClr val="windowText" lastClr="000000"/>
                </a:solidFill>
                <a:effectLst/>
                <a:uLnTx/>
                <a:uFillTx/>
                <a:latin typeface="Helvetica Neue Light"/>
                <a:ea typeface="+mn-ea"/>
                <a:cs typeface="Calibri"/>
              </a:rPr>
              <a:t>Clinical</a:t>
            </a:r>
            <a:r>
              <a:rPr kumimoji="0" sz="1400" b="0" i="0" u="none" strike="noStrike" kern="0" cap="none" spc="-45" normalizeH="0" baseline="0" noProof="0" dirty="0">
                <a:ln>
                  <a:noFill/>
                </a:ln>
                <a:solidFill>
                  <a:sysClr val="windowText" lastClr="000000"/>
                </a:solidFill>
                <a:effectLst/>
                <a:uLnTx/>
                <a:uFillTx/>
                <a:latin typeface="Helvetica Neue Light"/>
                <a:ea typeface="+mn-ea"/>
                <a:cs typeface="Calibri"/>
              </a:rPr>
              <a:t> </a:t>
            </a:r>
            <a:r>
              <a:rPr kumimoji="0" sz="1400" b="0" i="0" u="none" strike="noStrike" kern="0" cap="none" spc="-10" normalizeH="0" baseline="0" noProof="0" dirty="0">
                <a:ln>
                  <a:noFill/>
                </a:ln>
                <a:solidFill>
                  <a:sysClr val="windowText" lastClr="000000"/>
                </a:solidFill>
                <a:effectLst/>
                <a:uLnTx/>
                <a:uFillTx/>
                <a:latin typeface="Helvetica Neue Light"/>
                <a:ea typeface="+mn-ea"/>
                <a:cs typeface="Calibri"/>
              </a:rPr>
              <a:t>Professor Department</a:t>
            </a:r>
            <a:r>
              <a:rPr kumimoji="0" sz="1400" b="0" i="0" u="none" strike="noStrike" kern="0" cap="none" spc="-5" normalizeH="0" baseline="0" noProof="0" dirty="0">
                <a:ln>
                  <a:noFill/>
                </a:ln>
                <a:solidFill>
                  <a:sysClr val="windowText" lastClr="000000"/>
                </a:solidFill>
                <a:effectLst/>
                <a:uLnTx/>
                <a:uFillTx/>
                <a:latin typeface="Helvetica Neue Light"/>
                <a:ea typeface="+mn-ea"/>
                <a:cs typeface="Calibri"/>
              </a:rPr>
              <a:t> </a:t>
            </a:r>
            <a:r>
              <a:rPr kumimoji="0" sz="1400" b="0" i="0" u="none" strike="noStrike" kern="0" cap="none" spc="0" normalizeH="0" baseline="0" noProof="0" dirty="0">
                <a:ln>
                  <a:noFill/>
                </a:ln>
                <a:solidFill>
                  <a:sysClr val="windowText" lastClr="000000"/>
                </a:solidFill>
                <a:effectLst/>
                <a:uLnTx/>
                <a:uFillTx/>
                <a:latin typeface="Helvetica Neue Light"/>
                <a:ea typeface="+mn-ea"/>
                <a:cs typeface="Calibri"/>
              </a:rPr>
              <a:t>of</a:t>
            </a:r>
            <a:r>
              <a:rPr kumimoji="0" sz="1400" b="0"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sz="1400" b="0" i="0" u="none" strike="noStrike" kern="0" cap="none" spc="-10" normalizeH="0" baseline="0" noProof="0" dirty="0">
                <a:ln>
                  <a:noFill/>
                </a:ln>
                <a:solidFill>
                  <a:sysClr val="windowText" lastClr="000000"/>
                </a:solidFill>
                <a:effectLst/>
                <a:uLnTx/>
                <a:uFillTx/>
                <a:latin typeface="Helvetica Neue Light"/>
                <a:ea typeface="+mn-ea"/>
                <a:cs typeface="Calibri"/>
              </a:rPr>
              <a:t>Radiology,</a:t>
            </a:r>
            <a:r>
              <a:rPr kumimoji="0" sz="1400" b="0"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400" b="0" i="0" u="none" strike="noStrike" kern="0" cap="none" spc="-20" normalizeH="0" baseline="0" noProof="0" dirty="0">
                <a:ln>
                  <a:noFill/>
                </a:ln>
                <a:solidFill>
                  <a:sysClr val="windowText" lastClr="000000"/>
                </a:solidFill>
                <a:effectLst/>
                <a:uLnTx/>
                <a:uFillTx/>
                <a:latin typeface="Helvetica Neue Light"/>
                <a:ea typeface="+mn-ea"/>
                <a:cs typeface="Calibri"/>
              </a:rPr>
              <a:t>UCSF </a:t>
            </a:r>
            <a:r>
              <a:rPr kumimoji="0" sz="1400" b="0" i="0" u="none" strike="noStrike" kern="0" cap="none" spc="0" normalizeH="0" baseline="0" noProof="0" dirty="0">
                <a:ln>
                  <a:noFill/>
                </a:ln>
                <a:solidFill>
                  <a:sysClr val="windowText" lastClr="000000"/>
                </a:solidFill>
                <a:effectLst/>
                <a:uLnTx/>
                <a:uFillTx/>
                <a:latin typeface="Helvetica Neue Light"/>
                <a:ea typeface="+mn-ea"/>
                <a:cs typeface="Calibri"/>
              </a:rPr>
              <a:t>Expert</a:t>
            </a:r>
            <a:r>
              <a:rPr kumimoji="0" sz="1400" b="0" i="0" u="none" strike="noStrike" kern="0" cap="none" spc="-15" normalizeH="0" baseline="0" noProof="0" dirty="0">
                <a:ln>
                  <a:noFill/>
                </a:ln>
                <a:solidFill>
                  <a:sysClr val="windowText" lastClr="000000"/>
                </a:solidFill>
                <a:effectLst/>
                <a:uLnTx/>
                <a:uFillTx/>
                <a:latin typeface="Helvetica Neue Light"/>
                <a:ea typeface="+mn-ea"/>
                <a:cs typeface="Calibri"/>
              </a:rPr>
              <a:t> </a:t>
            </a:r>
            <a:r>
              <a:rPr kumimoji="0" sz="1400" b="0" i="0" u="none" strike="noStrike" kern="0" cap="none" spc="0" normalizeH="0" baseline="0" noProof="0" dirty="0">
                <a:ln>
                  <a:noFill/>
                </a:ln>
                <a:solidFill>
                  <a:sysClr val="windowText" lastClr="000000"/>
                </a:solidFill>
                <a:effectLst/>
                <a:uLnTx/>
                <a:uFillTx/>
                <a:latin typeface="Helvetica Neue Light"/>
                <a:ea typeface="+mn-ea"/>
                <a:cs typeface="Calibri"/>
              </a:rPr>
              <a:t>in</a:t>
            </a:r>
            <a:r>
              <a:rPr kumimoji="0" sz="1400" b="0" i="0" u="none" strike="noStrike" kern="0" cap="none" spc="-15" normalizeH="0" baseline="0" noProof="0" dirty="0">
                <a:ln>
                  <a:noFill/>
                </a:ln>
                <a:solidFill>
                  <a:sysClr val="windowText" lastClr="000000"/>
                </a:solidFill>
                <a:effectLst/>
                <a:uLnTx/>
                <a:uFillTx/>
                <a:latin typeface="Helvetica Neue Light"/>
                <a:ea typeface="+mn-ea"/>
                <a:cs typeface="Calibri"/>
              </a:rPr>
              <a:t> </a:t>
            </a:r>
            <a:r>
              <a:rPr kumimoji="0" sz="1400" b="0" i="0" u="none" strike="noStrike" kern="0" cap="none" spc="-10" normalizeH="0" baseline="0" noProof="0" dirty="0">
                <a:ln>
                  <a:noFill/>
                </a:ln>
                <a:solidFill>
                  <a:sysClr val="windowText" lastClr="000000"/>
                </a:solidFill>
                <a:effectLst/>
                <a:uLnTx/>
                <a:uFillTx/>
                <a:latin typeface="Helvetica Neue Light"/>
                <a:ea typeface="+mn-ea"/>
                <a:cs typeface="Calibri"/>
              </a:rPr>
              <a:t>interventional</a:t>
            </a:r>
            <a:r>
              <a:rPr kumimoji="0" sz="1400" b="0" i="0" u="none" strike="noStrike" kern="0" cap="none" spc="5" normalizeH="0" baseline="0" noProof="0" dirty="0">
                <a:ln>
                  <a:noFill/>
                </a:ln>
                <a:solidFill>
                  <a:sysClr val="windowText" lastClr="000000"/>
                </a:solidFill>
                <a:effectLst/>
                <a:uLnTx/>
                <a:uFillTx/>
                <a:latin typeface="Helvetica Neue Light"/>
                <a:ea typeface="+mn-ea"/>
                <a:cs typeface="Calibri"/>
              </a:rPr>
              <a:t> </a:t>
            </a:r>
            <a:r>
              <a:rPr kumimoji="0" sz="1400" b="0" i="0" u="none" strike="noStrike" kern="0" cap="none" spc="-10" normalizeH="0" baseline="0" noProof="0" dirty="0">
                <a:ln>
                  <a:noFill/>
                </a:ln>
                <a:solidFill>
                  <a:sysClr val="windowText" lastClr="000000"/>
                </a:solidFill>
                <a:effectLst/>
                <a:uLnTx/>
                <a:uFillTx/>
                <a:latin typeface="Helvetica Neue Light"/>
                <a:ea typeface="+mn-ea"/>
                <a:cs typeface="Calibri"/>
              </a:rPr>
              <a:t>radiology</a:t>
            </a:r>
            <a:endParaRPr kumimoji="0" sz="1400" b="0" i="0"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pic>
        <p:nvPicPr>
          <p:cNvPr id="12" name="object 12"/>
          <p:cNvPicPr/>
          <p:nvPr/>
        </p:nvPicPr>
        <p:blipFill>
          <a:blip r:embed="rId2" cstate="print"/>
          <a:stretch>
            <a:fillRect/>
          </a:stretch>
        </p:blipFill>
        <p:spPr>
          <a:xfrm>
            <a:off x="3178180" y="1590546"/>
            <a:ext cx="1677768" cy="1728794"/>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pic>
        <p:nvPicPr>
          <p:cNvPr id="13" name="object 13"/>
          <p:cNvPicPr/>
          <p:nvPr/>
        </p:nvPicPr>
        <p:blipFill>
          <a:blip r:embed="rId3" cstate="print"/>
          <a:srcRect b="3532"/>
          <a:stretch/>
        </p:blipFill>
        <p:spPr>
          <a:xfrm>
            <a:off x="385088" y="1590546"/>
            <a:ext cx="1754366" cy="1735935"/>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sp>
        <p:nvSpPr>
          <p:cNvPr id="14" name="object 14"/>
          <p:cNvSpPr txBox="1"/>
          <p:nvPr/>
        </p:nvSpPr>
        <p:spPr>
          <a:xfrm>
            <a:off x="2949196" y="3452035"/>
            <a:ext cx="2250119" cy="1134285"/>
          </a:xfrm>
          <a:prstGeom prst="rect">
            <a:avLst/>
          </a:prstGeom>
        </p:spPr>
        <p:txBody>
          <a:bodyPr vert="horz" wrap="square" lIns="0" tIns="13335" rIns="0" bIns="0" rtlCol="0">
            <a:spAutoFit/>
          </a:bodyPr>
          <a:lstStyle/>
          <a:p>
            <a:pPr marL="243840" marR="0" lvl="0" indent="0" algn="l" defTabSz="914400" rtl="0" eaLnBrk="1" fontAlgn="auto" latinLnBrk="0" hangingPunct="1">
              <a:lnSpc>
                <a:spcPct val="100000"/>
              </a:lnSpc>
              <a:spcBef>
                <a:spcPts val="105"/>
              </a:spcBef>
              <a:spcAft>
                <a:spcPts val="0"/>
              </a:spcAft>
              <a:buClrTx/>
              <a:buSzTx/>
              <a:buFontTx/>
              <a:buNone/>
              <a:tabLst/>
              <a:defRPr/>
            </a:pPr>
            <a:r>
              <a:rPr kumimoji="0" sz="1600" b="1" i="0" u="none" strike="noStrike" kern="0" cap="none" spc="0" normalizeH="0" baseline="0" noProof="0" dirty="0">
                <a:ln>
                  <a:noFill/>
                </a:ln>
                <a:solidFill>
                  <a:sysClr val="windowText" lastClr="000000"/>
                </a:solidFill>
                <a:effectLst/>
                <a:uLnTx/>
                <a:uFillTx/>
                <a:latin typeface="Helvetica Neue Light"/>
                <a:ea typeface="+mn-ea"/>
                <a:cs typeface="Calibri"/>
              </a:rPr>
              <a:t>Phil</a:t>
            </a:r>
            <a:r>
              <a:rPr kumimoji="0" sz="1600" b="1" i="0" u="none" strike="noStrike" kern="0" cap="none" spc="15" normalizeH="0" baseline="0" noProof="0" dirty="0">
                <a:ln>
                  <a:noFill/>
                </a:ln>
                <a:solidFill>
                  <a:sysClr val="windowText" lastClr="000000"/>
                </a:solidFill>
                <a:effectLst/>
                <a:uLnTx/>
                <a:uFillTx/>
                <a:latin typeface="Helvetica Neue Light"/>
                <a:ea typeface="+mn-ea"/>
                <a:cs typeface="Calibri"/>
              </a:rPr>
              <a:t> </a:t>
            </a:r>
            <a:r>
              <a:rPr kumimoji="0" sz="1600" b="1" i="0" u="none" strike="noStrike" kern="0" cap="none" spc="-10" normalizeH="0" baseline="0" noProof="0" dirty="0">
                <a:ln>
                  <a:noFill/>
                </a:ln>
                <a:solidFill>
                  <a:sysClr val="windowText" lastClr="000000"/>
                </a:solidFill>
                <a:effectLst/>
                <a:uLnTx/>
                <a:uFillTx/>
                <a:latin typeface="Helvetica Neue Light"/>
                <a:ea typeface="+mn-ea"/>
                <a:cs typeface="Calibri"/>
              </a:rPr>
              <a:t>Messersmith,</a:t>
            </a:r>
            <a:r>
              <a:rPr kumimoji="0" sz="1600" b="1" i="0" u="none" strike="noStrike" kern="0" cap="none" spc="-25" normalizeH="0" baseline="0" noProof="0" dirty="0">
                <a:ln>
                  <a:noFill/>
                </a:ln>
                <a:solidFill>
                  <a:sysClr val="windowText" lastClr="000000"/>
                </a:solidFill>
                <a:effectLst/>
                <a:uLnTx/>
                <a:uFillTx/>
                <a:latin typeface="Helvetica Neue Light"/>
                <a:ea typeface="+mn-ea"/>
                <a:cs typeface="Calibri"/>
              </a:rPr>
              <a:t> PhD</a:t>
            </a:r>
            <a:endParaRPr kumimoji="0" lang="en-US" sz="1600" b="1" i="0" u="none" strike="noStrike" kern="0" cap="none" spc="0" normalizeH="0" baseline="0" noProof="0" dirty="0">
              <a:ln>
                <a:noFill/>
              </a:ln>
              <a:solidFill>
                <a:sysClr val="windowText" lastClr="000000"/>
              </a:solidFill>
              <a:effectLst/>
              <a:uLnTx/>
              <a:uFillTx/>
              <a:latin typeface="Helvetica Neue Light"/>
              <a:ea typeface="+mn-ea"/>
              <a:cs typeface="Calibri"/>
            </a:endParaRPr>
          </a:p>
          <a:p>
            <a:pPr marL="243840" marR="0" lvl="0" indent="0" algn="l" defTabSz="914400" rtl="0" eaLnBrk="1" fontAlgn="auto" latinLnBrk="0" hangingPunct="1">
              <a:lnSpc>
                <a:spcPct val="100000"/>
              </a:lnSpc>
              <a:spcBef>
                <a:spcPts val="105"/>
              </a:spcBef>
              <a:spcAft>
                <a:spcPts val="0"/>
              </a:spcAft>
              <a:buClrTx/>
              <a:buSzTx/>
              <a:buFontTx/>
              <a:buNone/>
              <a:tabLst/>
              <a:defRPr/>
            </a:pPr>
            <a:r>
              <a:rPr kumimoji="0" sz="1400" b="0" i="0" u="none" strike="noStrike" kern="0" cap="none" spc="-10" normalizeH="0" baseline="0" noProof="0" dirty="0">
                <a:ln>
                  <a:noFill/>
                </a:ln>
                <a:solidFill>
                  <a:sysClr val="windowText" lastClr="000000"/>
                </a:solidFill>
                <a:effectLst/>
                <a:uLnTx/>
                <a:uFillTx/>
                <a:latin typeface="Helvetica Neue Light"/>
                <a:ea typeface="+mn-ea"/>
                <a:cs typeface="Calibri"/>
              </a:rPr>
              <a:t>Professor Bioengineering</a:t>
            </a:r>
            <a:r>
              <a:rPr kumimoji="0" sz="1400" b="0" i="0" u="none" strike="noStrike" kern="0" cap="none" spc="15" normalizeH="0" baseline="0" noProof="0" dirty="0">
                <a:ln>
                  <a:noFill/>
                </a:ln>
                <a:solidFill>
                  <a:sysClr val="windowText" lastClr="000000"/>
                </a:solidFill>
                <a:effectLst/>
                <a:uLnTx/>
                <a:uFillTx/>
                <a:latin typeface="Helvetica Neue Light"/>
                <a:ea typeface="+mn-ea"/>
                <a:cs typeface="Calibri"/>
              </a:rPr>
              <a:t> </a:t>
            </a:r>
            <a:r>
              <a:rPr kumimoji="0" sz="1400" b="0" i="0" u="none" strike="noStrike" kern="0" cap="none" spc="0" normalizeH="0" baseline="0" noProof="0" dirty="0">
                <a:ln>
                  <a:noFill/>
                </a:ln>
                <a:solidFill>
                  <a:sysClr val="windowText" lastClr="000000"/>
                </a:solidFill>
                <a:effectLst/>
                <a:uLnTx/>
                <a:uFillTx/>
                <a:latin typeface="Helvetica Neue Light"/>
                <a:ea typeface="+mn-ea"/>
                <a:cs typeface="Calibri"/>
              </a:rPr>
              <a:t>and</a:t>
            </a:r>
            <a:r>
              <a:rPr kumimoji="0" sz="1400" b="0" i="0" u="none" strike="noStrike" kern="0" cap="none" spc="5" normalizeH="0" baseline="0" noProof="0" dirty="0">
                <a:ln>
                  <a:noFill/>
                </a:ln>
                <a:solidFill>
                  <a:sysClr val="windowText" lastClr="000000"/>
                </a:solidFill>
                <a:effectLst/>
                <a:uLnTx/>
                <a:uFillTx/>
                <a:latin typeface="Helvetica Neue Light"/>
                <a:ea typeface="+mn-ea"/>
                <a:cs typeface="Calibri"/>
              </a:rPr>
              <a:t> </a:t>
            </a:r>
            <a:r>
              <a:rPr kumimoji="0" sz="1400" b="0" i="0" u="none" strike="noStrike" kern="0" cap="none" spc="-10" normalizeH="0" baseline="0" noProof="0" dirty="0">
                <a:ln>
                  <a:noFill/>
                </a:ln>
                <a:solidFill>
                  <a:sysClr val="windowText" lastClr="000000"/>
                </a:solidFill>
                <a:effectLst/>
                <a:uLnTx/>
                <a:uFillTx/>
                <a:latin typeface="Helvetica Neue Light"/>
                <a:ea typeface="+mn-ea"/>
                <a:cs typeface="Calibri"/>
              </a:rPr>
              <a:t>Materials</a:t>
            </a:r>
            <a:r>
              <a:rPr kumimoji="0" lang="en-US" sz="1400" b="0" i="0" u="none" strike="noStrike" kern="0" cap="none" spc="-10" normalizeH="0" baseline="0" noProof="0" dirty="0">
                <a:ln>
                  <a:noFill/>
                </a:ln>
                <a:solidFill>
                  <a:sysClr val="windowText" lastClr="000000"/>
                </a:solidFill>
                <a:effectLst/>
                <a:uLnTx/>
                <a:uFillTx/>
                <a:latin typeface="Helvetica Neue Light"/>
                <a:ea typeface="+mn-ea"/>
                <a:cs typeface="Calibri"/>
              </a:rPr>
              <a:t> </a:t>
            </a:r>
            <a:r>
              <a:rPr kumimoji="0" sz="1400" b="0" i="0" u="none" strike="noStrike" kern="0" cap="none" spc="0" normalizeH="0" baseline="0" noProof="0" dirty="0">
                <a:ln>
                  <a:noFill/>
                </a:ln>
                <a:solidFill>
                  <a:sysClr val="windowText" lastClr="000000"/>
                </a:solidFill>
                <a:effectLst/>
                <a:uLnTx/>
                <a:uFillTx/>
                <a:latin typeface="Helvetica Neue Light"/>
                <a:ea typeface="+mn-ea"/>
                <a:cs typeface="Calibri"/>
              </a:rPr>
              <a:t>Sciences,</a:t>
            </a:r>
            <a:r>
              <a:rPr kumimoji="0" sz="1400" b="0" i="0" u="none" strike="noStrike" kern="0" cap="none" spc="-45" normalizeH="0" baseline="0" noProof="0" dirty="0">
                <a:ln>
                  <a:noFill/>
                </a:ln>
                <a:solidFill>
                  <a:sysClr val="windowText" lastClr="000000"/>
                </a:solidFill>
                <a:effectLst/>
                <a:uLnTx/>
                <a:uFillTx/>
                <a:latin typeface="Helvetica Neue Light"/>
                <a:ea typeface="+mn-ea"/>
                <a:cs typeface="Calibri"/>
              </a:rPr>
              <a:t> </a:t>
            </a:r>
            <a:r>
              <a:rPr kumimoji="0" sz="1400" b="0" i="0" u="none" strike="noStrike" kern="0" cap="none" spc="0" normalizeH="0" baseline="0" noProof="0" dirty="0">
                <a:ln>
                  <a:noFill/>
                </a:ln>
                <a:solidFill>
                  <a:sysClr val="windowText" lastClr="000000"/>
                </a:solidFill>
                <a:effectLst/>
                <a:uLnTx/>
                <a:uFillTx/>
                <a:latin typeface="Helvetica Neue Light"/>
                <a:ea typeface="+mn-ea"/>
                <a:cs typeface="Calibri"/>
              </a:rPr>
              <a:t>UC</a:t>
            </a:r>
            <a:r>
              <a:rPr kumimoji="0" sz="1400" b="0" i="0" u="none" strike="noStrike" kern="0" cap="none" spc="-30" normalizeH="0" baseline="0" noProof="0" dirty="0">
                <a:ln>
                  <a:noFill/>
                </a:ln>
                <a:solidFill>
                  <a:sysClr val="windowText" lastClr="000000"/>
                </a:solidFill>
                <a:effectLst/>
                <a:uLnTx/>
                <a:uFillTx/>
                <a:latin typeface="Helvetica Neue Light"/>
                <a:ea typeface="+mn-ea"/>
                <a:cs typeface="Calibri"/>
              </a:rPr>
              <a:t> </a:t>
            </a:r>
            <a:r>
              <a:rPr kumimoji="0" sz="1400" b="0" i="0" u="none" strike="noStrike" kern="0" cap="none" spc="-10" normalizeH="0" baseline="0" noProof="0" dirty="0">
                <a:ln>
                  <a:noFill/>
                </a:ln>
                <a:solidFill>
                  <a:sysClr val="windowText" lastClr="000000"/>
                </a:solidFill>
                <a:effectLst/>
                <a:uLnTx/>
                <a:uFillTx/>
                <a:latin typeface="Helvetica Neue Light"/>
                <a:ea typeface="+mn-ea"/>
                <a:cs typeface="Calibri"/>
              </a:rPr>
              <a:t>Berkeley </a:t>
            </a:r>
            <a:r>
              <a:rPr kumimoji="0" sz="1400" b="0" i="0" u="none" strike="noStrike" kern="0" cap="none" spc="0" normalizeH="0" baseline="0" noProof="0" dirty="0">
                <a:ln>
                  <a:noFill/>
                </a:ln>
                <a:solidFill>
                  <a:sysClr val="windowText" lastClr="000000"/>
                </a:solidFill>
                <a:effectLst/>
                <a:uLnTx/>
                <a:uFillTx/>
                <a:latin typeface="Helvetica Neue Light"/>
                <a:ea typeface="+mn-ea"/>
                <a:cs typeface="Calibri"/>
              </a:rPr>
              <a:t>Expert</a:t>
            </a:r>
            <a:r>
              <a:rPr kumimoji="0" sz="1400" b="0"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400" b="0" i="0" u="none" strike="noStrike" kern="0" cap="none" spc="0" normalizeH="0" baseline="0" noProof="0" dirty="0">
                <a:ln>
                  <a:noFill/>
                </a:ln>
                <a:solidFill>
                  <a:sysClr val="windowText" lastClr="000000"/>
                </a:solidFill>
                <a:effectLst/>
                <a:uLnTx/>
                <a:uFillTx/>
                <a:latin typeface="Helvetica Neue Light"/>
                <a:ea typeface="+mn-ea"/>
                <a:cs typeface="Calibri"/>
              </a:rPr>
              <a:t>in</a:t>
            </a:r>
            <a:r>
              <a:rPr kumimoji="0" sz="1400" b="0" i="0" u="none" strike="noStrike" kern="0" cap="none" spc="-25" normalizeH="0" baseline="0" noProof="0" dirty="0">
                <a:ln>
                  <a:noFill/>
                </a:ln>
                <a:solidFill>
                  <a:sysClr val="windowText" lastClr="000000"/>
                </a:solidFill>
                <a:effectLst/>
                <a:uLnTx/>
                <a:uFillTx/>
                <a:latin typeface="Helvetica Neue Light"/>
                <a:ea typeface="+mn-ea"/>
                <a:cs typeface="Calibri"/>
              </a:rPr>
              <a:t> </a:t>
            </a:r>
            <a:r>
              <a:rPr kumimoji="0" sz="1400" b="0" i="0" u="none" strike="noStrike" kern="0" cap="none" spc="-10" normalizeH="0" baseline="0" noProof="0" dirty="0">
                <a:ln>
                  <a:noFill/>
                </a:ln>
                <a:solidFill>
                  <a:sysClr val="windowText" lastClr="000000"/>
                </a:solidFill>
                <a:effectLst/>
                <a:uLnTx/>
                <a:uFillTx/>
                <a:latin typeface="Helvetica Neue Light"/>
                <a:ea typeface="+mn-ea"/>
                <a:cs typeface="Calibri"/>
              </a:rPr>
              <a:t>biomaterials</a:t>
            </a:r>
            <a:endParaRPr kumimoji="0" sz="1400" b="0" i="0"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pic>
        <p:nvPicPr>
          <p:cNvPr id="17" name="object 17"/>
          <p:cNvPicPr/>
          <p:nvPr/>
        </p:nvPicPr>
        <p:blipFill>
          <a:blip r:embed="rId4" cstate="print"/>
          <a:stretch>
            <a:fillRect/>
          </a:stretch>
        </p:blipFill>
        <p:spPr>
          <a:xfrm>
            <a:off x="389964" y="5160527"/>
            <a:ext cx="1931454" cy="1272235"/>
          </a:xfrm>
          <a:prstGeom prst="rect">
            <a:avLst/>
          </a:prstGeom>
        </p:spPr>
      </p:pic>
      <p:pic>
        <p:nvPicPr>
          <p:cNvPr id="18" name="object 18"/>
          <p:cNvPicPr/>
          <p:nvPr/>
        </p:nvPicPr>
        <p:blipFill>
          <a:blip r:embed="rId5" cstate="print"/>
          <a:stretch>
            <a:fillRect/>
          </a:stretch>
        </p:blipFill>
        <p:spPr>
          <a:xfrm>
            <a:off x="2813124" y="5160527"/>
            <a:ext cx="1933040" cy="1272489"/>
          </a:xfrm>
          <a:prstGeom prst="rect">
            <a:avLst/>
          </a:prstGeom>
        </p:spPr>
      </p:pic>
      <p:sp>
        <p:nvSpPr>
          <p:cNvPr id="19" name="object 19"/>
          <p:cNvSpPr txBox="1"/>
          <p:nvPr/>
        </p:nvSpPr>
        <p:spPr>
          <a:xfrm>
            <a:off x="967560" y="4800600"/>
            <a:ext cx="757296" cy="258404"/>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Saline</a:t>
            </a:r>
            <a:endPar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sp>
        <p:nvSpPr>
          <p:cNvPr id="20" name="object 20"/>
          <p:cNvSpPr txBox="1"/>
          <p:nvPr/>
        </p:nvSpPr>
        <p:spPr>
          <a:xfrm>
            <a:off x="3270315" y="4800600"/>
            <a:ext cx="1202441" cy="258404"/>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0" cap="none" spc="-10" normalizeH="0" baseline="0" noProof="0" dirty="0">
                <a:ln>
                  <a:noFill/>
                </a:ln>
                <a:solidFill>
                  <a:sysClr val="windowText" lastClr="000000"/>
                </a:solidFill>
                <a:effectLst/>
                <a:uLnTx/>
                <a:uFillTx/>
                <a:latin typeface="Helvetica Neue Light"/>
                <a:ea typeface="+mn-ea"/>
                <a:cs typeface="Calibri"/>
              </a:rPr>
              <a:t>Hydroshield</a:t>
            </a:r>
            <a:endParaRPr kumimoji="0" sz="1600" b="0" i="0"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pic>
        <p:nvPicPr>
          <p:cNvPr id="25" name="Picture 24" descr="A white letters on a black background&#10;&#10;Description automatically generated">
            <a:extLst>
              <a:ext uri="{FF2B5EF4-FFF2-40B4-BE49-F238E27FC236}">
                <a16:creationId xmlns:a16="http://schemas.microsoft.com/office/drawing/2014/main" id="{B4F76861-5C61-F356-DB46-55C4AA8B0672}"/>
              </a:ext>
            </a:extLst>
          </p:cNvPr>
          <p:cNvPicPr>
            <a:picLocks noChangeAspect="1"/>
          </p:cNvPicPr>
          <p:nvPr/>
        </p:nvPicPr>
        <p:blipFill>
          <a:blip r:embed="rId6"/>
          <a:stretch>
            <a:fillRect/>
          </a:stretch>
        </p:blipFill>
        <p:spPr>
          <a:xfrm>
            <a:off x="10328671" y="208358"/>
            <a:ext cx="1649017" cy="791767"/>
          </a:xfrm>
          <a:prstGeom prst="rect">
            <a:avLst/>
          </a:prstGeom>
        </p:spPr>
      </p:pic>
      <p:cxnSp>
        <p:nvCxnSpPr>
          <p:cNvPr id="26" name="Straight Arrow Connector 25">
            <a:extLst>
              <a:ext uri="{FF2B5EF4-FFF2-40B4-BE49-F238E27FC236}">
                <a16:creationId xmlns:a16="http://schemas.microsoft.com/office/drawing/2014/main" id="{EC548B60-B7E8-2B98-6F77-7A70C6AAA32E}"/>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itle 21">
            <a:extLst>
              <a:ext uri="{FF2B5EF4-FFF2-40B4-BE49-F238E27FC236}">
                <a16:creationId xmlns:a16="http://schemas.microsoft.com/office/drawing/2014/main" id="{F3492A8A-6222-03A6-2105-0280C9D15B13}"/>
              </a:ext>
            </a:extLst>
          </p:cNvPr>
          <p:cNvSpPr>
            <a:spLocks noGrp="1"/>
          </p:cNvSpPr>
          <p:nvPr>
            <p:ph type="title"/>
          </p:nvPr>
        </p:nvSpPr>
        <p:spPr>
          <a:xfrm>
            <a:off x="1663201" y="226632"/>
            <a:ext cx="9004799" cy="800219"/>
          </a:xfrm>
        </p:spPr>
        <p:txBody>
          <a:bodyPr/>
          <a:lstStyle/>
          <a:p>
            <a:pPr algn="l"/>
            <a:r>
              <a:rPr lang="en-US" sz="2600" i="1" dirty="0" err="1">
                <a:latin typeface="Helvetica Neue Light"/>
              </a:rPr>
              <a:t>Hydroshield</a:t>
            </a:r>
            <a:r>
              <a:rPr lang="en-US" sz="2600" i="1" dirty="0">
                <a:latin typeface="Helvetica Neue Light"/>
              </a:rPr>
              <a:t>:</a:t>
            </a:r>
            <a:r>
              <a:rPr lang="en-US" sz="2600" i="1" spc="-80" dirty="0">
                <a:latin typeface="Helvetica Neue Light"/>
              </a:rPr>
              <a:t> </a:t>
            </a:r>
            <a:r>
              <a:rPr lang="en-US" sz="2600" i="1" spc="-20" dirty="0">
                <a:latin typeface="Helvetica Neue Light"/>
              </a:rPr>
              <a:t>Self-</a:t>
            </a:r>
            <a:r>
              <a:rPr lang="en-US" sz="2600" i="1" dirty="0">
                <a:latin typeface="Helvetica Neue Light"/>
              </a:rPr>
              <a:t>Associating</a:t>
            </a:r>
            <a:r>
              <a:rPr lang="en-US" sz="2600" i="1" spc="-50" dirty="0">
                <a:latin typeface="Helvetica Neue Light"/>
              </a:rPr>
              <a:t> </a:t>
            </a:r>
            <a:r>
              <a:rPr lang="en-US" sz="2600" i="1" dirty="0">
                <a:latin typeface="Helvetica Neue Light"/>
              </a:rPr>
              <a:t>Polymer</a:t>
            </a:r>
            <a:r>
              <a:rPr lang="en-US" sz="2600" i="1" spc="-85" dirty="0">
                <a:latin typeface="Helvetica Neue Light"/>
              </a:rPr>
              <a:t> </a:t>
            </a:r>
            <a:r>
              <a:rPr lang="en-US" sz="2600" i="1" spc="-10" dirty="0">
                <a:latin typeface="Helvetica Neue Light"/>
              </a:rPr>
              <a:t>Hydrogel</a:t>
            </a:r>
            <a:r>
              <a:rPr lang="en-US" sz="2600" i="1" spc="-85" dirty="0">
                <a:latin typeface="Helvetica Neue Light"/>
              </a:rPr>
              <a:t> </a:t>
            </a:r>
            <a:r>
              <a:rPr lang="en-US" sz="2600" i="1" dirty="0">
                <a:latin typeface="Helvetica Neue Light"/>
              </a:rPr>
              <a:t>for</a:t>
            </a:r>
            <a:r>
              <a:rPr lang="en-US" sz="2600" i="1" spc="-80" dirty="0">
                <a:latin typeface="Helvetica Neue Light"/>
              </a:rPr>
              <a:t> </a:t>
            </a:r>
            <a:r>
              <a:rPr lang="en-US" sz="2600" i="1" spc="-10" dirty="0" err="1">
                <a:latin typeface="Helvetica Neue Light"/>
              </a:rPr>
              <a:t>Hydrodissection</a:t>
            </a:r>
            <a:r>
              <a:rPr lang="en-US" sz="2600" i="1" spc="-10" dirty="0">
                <a:latin typeface="Helvetica Neue Light"/>
              </a:rPr>
              <a:t>- </a:t>
            </a:r>
            <a:r>
              <a:rPr lang="en-US" sz="2600" i="1" dirty="0">
                <a:latin typeface="Helvetica Neue Light"/>
              </a:rPr>
              <a:t>Aided</a:t>
            </a:r>
            <a:r>
              <a:rPr lang="en-US" sz="2600" i="1" spc="-90" dirty="0">
                <a:latin typeface="Helvetica Neue Light"/>
              </a:rPr>
              <a:t> </a:t>
            </a:r>
            <a:r>
              <a:rPr lang="en-US" sz="2600" i="1" spc="-10" dirty="0">
                <a:latin typeface="Helvetica Neue Light"/>
              </a:rPr>
              <a:t>Percutaneous</a:t>
            </a:r>
            <a:r>
              <a:rPr lang="en-US" sz="2600" i="1" spc="-65" dirty="0">
                <a:latin typeface="Helvetica Neue Light"/>
              </a:rPr>
              <a:t> </a:t>
            </a:r>
            <a:r>
              <a:rPr lang="en-US" sz="2600" i="1" spc="-10" dirty="0">
                <a:latin typeface="Helvetica Neue Light"/>
              </a:rPr>
              <a:t>Tumor</a:t>
            </a:r>
            <a:r>
              <a:rPr lang="en-US" sz="2600" i="1" spc="-105" dirty="0">
                <a:latin typeface="Helvetica Neue Light"/>
              </a:rPr>
              <a:t> </a:t>
            </a:r>
            <a:r>
              <a:rPr lang="en-US" sz="2600" i="1" spc="-10" dirty="0">
                <a:latin typeface="Helvetica Neue Light"/>
              </a:rPr>
              <a:t>Ablation</a:t>
            </a:r>
            <a:endParaRPr lang="en-US" sz="2600" i="1" dirty="0"/>
          </a:p>
        </p:txBody>
      </p:sp>
      <p:sp>
        <p:nvSpPr>
          <p:cNvPr id="2" name="TextBox 1">
            <a:extLst>
              <a:ext uri="{FF2B5EF4-FFF2-40B4-BE49-F238E27FC236}">
                <a16:creationId xmlns:a16="http://schemas.microsoft.com/office/drawing/2014/main" id="{2E316DCD-BF2C-02B6-0026-76274E8F498E}"/>
              </a:ext>
            </a:extLst>
          </p:cNvPr>
          <p:cNvSpPr txBox="1"/>
          <p:nvPr/>
        </p:nvSpPr>
        <p:spPr>
          <a:xfrm>
            <a:off x="331269" y="653260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Helvetica Neue Light"/>
                <a:ea typeface="+mn-lt"/>
                <a:cs typeface="Calibri"/>
              </a:rPr>
              <a:t>© 2025 The Regents of the University of California</a:t>
            </a:r>
            <a:endParaRPr kumimoji="0" lang="en-US" sz="1400" b="0" i="0" u="none" strike="noStrike" kern="0" cap="none" spc="0" normalizeH="0" baseline="0" noProof="0" dirty="0">
              <a:ln>
                <a:noFill/>
              </a:ln>
              <a:solidFill>
                <a:sysClr val="windowText" lastClr="000000"/>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0" cap="none" spc="0" normalizeH="0" baseline="0" noProof="0" dirty="0">
              <a:ln>
                <a:noFill/>
              </a:ln>
              <a:solidFill>
                <a:sysClr val="windowText" lastClr="000000"/>
              </a:solidFill>
              <a:effectLst/>
              <a:uLnTx/>
              <a:uFillTx/>
              <a:latin typeface="Helvetica Neue Light"/>
              <a:ea typeface="+mn-ea"/>
              <a:cs typeface="Calibri"/>
            </a:endParaRPr>
          </a:p>
        </p:txBody>
      </p:sp>
      <p:sp>
        <p:nvSpPr>
          <p:cNvPr id="6" name="Freeform: Shape 5">
            <a:extLst>
              <a:ext uri="{FF2B5EF4-FFF2-40B4-BE49-F238E27FC236}">
                <a16:creationId xmlns:a16="http://schemas.microsoft.com/office/drawing/2014/main" id="{C0748868-CE07-A30B-588E-8DD4EF2926F8}"/>
              </a:ext>
            </a:extLst>
          </p:cNvPr>
          <p:cNvSpPr/>
          <p:nvPr/>
        </p:nvSpPr>
        <p:spPr>
          <a:xfrm>
            <a:off x="421447" y="101246"/>
            <a:ext cx="813816" cy="923330"/>
          </a:xfrm>
          <a:custGeom>
            <a:avLst/>
            <a:gdLst>
              <a:gd name="connsiteX0" fmla="*/ 629696 w 1254369"/>
              <a:gd name="connsiteY0" fmla="*/ 0 h 1068070"/>
              <a:gd name="connsiteX1" fmla="*/ 651652 w 1254369"/>
              <a:gd name="connsiteY1" fmla="*/ 25560 h 1068070"/>
              <a:gd name="connsiteX2" fmla="*/ 999810 w 1254369"/>
              <a:gd name="connsiteY2" fmla="*/ 164071 h 1068070"/>
              <a:gd name="connsiteX3" fmla="*/ 1191463 w 1254369"/>
              <a:gd name="connsiteY3" fmla="*/ 126908 h 1068070"/>
              <a:gd name="connsiteX4" fmla="*/ 1212984 w 1254369"/>
              <a:gd name="connsiteY4" fmla="*/ 115688 h 1068070"/>
              <a:gd name="connsiteX5" fmla="*/ 1242441 w 1254369"/>
              <a:gd name="connsiteY5" fmla="*/ 220063 h 1068070"/>
              <a:gd name="connsiteX6" fmla="*/ 1254369 w 1254369"/>
              <a:gd name="connsiteY6" fmla="*/ 349449 h 1068070"/>
              <a:gd name="connsiteX7" fmla="*/ 644601 w 1254369"/>
              <a:gd name="connsiteY7" fmla="*/ 1065526 h 1068070"/>
              <a:gd name="connsiteX8" fmla="*/ 627188 w 1254369"/>
              <a:gd name="connsiteY8" fmla="*/ 1068070 h 1068070"/>
              <a:gd name="connsiteX9" fmla="*/ 609768 w 1254369"/>
              <a:gd name="connsiteY9" fmla="*/ 1065525 h 1068070"/>
              <a:gd name="connsiteX10" fmla="*/ 0 w 1254369"/>
              <a:gd name="connsiteY10" fmla="*/ 349448 h 1068070"/>
              <a:gd name="connsiteX11" fmla="*/ 11928 w 1254369"/>
              <a:gd name="connsiteY11" fmla="*/ 220062 h 1068070"/>
              <a:gd name="connsiteX12" fmla="*/ 42029 w 1254369"/>
              <a:gd name="connsiteY12" fmla="*/ 113405 h 1068070"/>
              <a:gd name="connsiteX13" fmla="*/ 67929 w 1254369"/>
              <a:gd name="connsiteY13" fmla="*/ 126908 h 1068070"/>
              <a:gd name="connsiteX14" fmla="*/ 259581 w 1254369"/>
              <a:gd name="connsiteY14" fmla="*/ 164071 h 1068070"/>
              <a:gd name="connsiteX15" fmla="*/ 607739 w 1254369"/>
              <a:gd name="connsiteY15" fmla="*/ 25560 h 1068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54369" h="1068070">
                <a:moveTo>
                  <a:pt x="629696" y="0"/>
                </a:moveTo>
                <a:lnTo>
                  <a:pt x="651652" y="25560"/>
                </a:lnTo>
                <a:cubicBezTo>
                  <a:pt x="740754" y="111139"/>
                  <a:pt x="863846" y="164071"/>
                  <a:pt x="999810" y="164071"/>
                </a:cubicBezTo>
                <a:cubicBezTo>
                  <a:pt x="1067792" y="164071"/>
                  <a:pt x="1132556" y="150838"/>
                  <a:pt x="1191463" y="126908"/>
                </a:cubicBezTo>
                <a:lnTo>
                  <a:pt x="1212984" y="115688"/>
                </a:lnTo>
                <a:lnTo>
                  <a:pt x="1242441" y="220063"/>
                </a:lnTo>
                <a:cubicBezTo>
                  <a:pt x="1250279" y="262058"/>
                  <a:pt x="1254369" y="305297"/>
                  <a:pt x="1254369" y="349449"/>
                </a:cubicBezTo>
                <a:cubicBezTo>
                  <a:pt x="1254369" y="702669"/>
                  <a:pt x="992595" y="997370"/>
                  <a:pt x="644601" y="1065526"/>
                </a:cubicBezTo>
                <a:lnTo>
                  <a:pt x="627188" y="1068070"/>
                </a:lnTo>
                <a:lnTo>
                  <a:pt x="609768" y="1065525"/>
                </a:lnTo>
                <a:cubicBezTo>
                  <a:pt x="261774" y="997369"/>
                  <a:pt x="0" y="702668"/>
                  <a:pt x="0" y="349448"/>
                </a:cubicBezTo>
                <a:cubicBezTo>
                  <a:pt x="0" y="305296"/>
                  <a:pt x="4090" y="262057"/>
                  <a:pt x="11928" y="220062"/>
                </a:cubicBezTo>
                <a:lnTo>
                  <a:pt x="42029" y="113405"/>
                </a:lnTo>
                <a:lnTo>
                  <a:pt x="67929" y="126908"/>
                </a:lnTo>
                <a:cubicBezTo>
                  <a:pt x="126835" y="150838"/>
                  <a:pt x="191599" y="164071"/>
                  <a:pt x="259581" y="164071"/>
                </a:cubicBezTo>
                <a:cubicBezTo>
                  <a:pt x="395545" y="164071"/>
                  <a:pt x="518638" y="111139"/>
                  <a:pt x="607739" y="25560"/>
                </a:cubicBezTo>
                <a:close/>
              </a:path>
            </a:pathLst>
          </a:cu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5400000" scaled="1"/>
            <a:tileRect/>
          </a:gra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29" name="Straight Connector 28">
            <a:extLst>
              <a:ext uri="{FF2B5EF4-FFF2-40B4-BE49-F238E27FC236}">
                <a16:creationId xmlns:a16="http://schemas.microsoft.com/office/drawing/2014/main" id="{81598494-70D1-AA1A-D7A5-7840FAF1687B}"/>
              </a:ext>
            </a:extLst>
          </p:cNvPr>
          <p:cNvCxnSpPr>
            <a:cxnSpLocks/>
          </p:cNvCxnSpPr>
          <p:nvPr/>
        </p:nvCxnSpPr>
        <p:spPr>
          <a:xfrm>
            <a:off x="5505657" y="1631768"/>
            <a:ext cx="0" cy="4761171"/>
          </a:xfrm>
          <a:prstGeom prst="line">
            <a:avLst/>
          </a:prstGeom>
          <a:ln>
            <a:solidFill>
              <a:srgbClr val="002060"/>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E9E6FC5-4278-94B3-1B25-0539A883ABBD}"/>
              </a:ext>
            </a:extLst>
          </p:cNvPr>
          <p:cNvPicPr>
            <a:picLocks noChangeAspect="1"/>
          </p:cNvPicPr>
          <p:nvPr/>
        </p:nvPicPr>
        <p:blipFill>
          <a:blip r:embed="rId3"/>
          <a:stretch>
            <a:fillRect/>
          </a:stretch>
        </p:blipFill>
        <p:spPr>
          <a:xfrm>
            <a:off x="501013" y="1591019"/>
            <a:ext cx="1904445" cy="1897832"/>
          </a:xfrm>
          <a:prstGeom prst="ellipse">
            <a:avLst/>
          </a:prstGeom>
          <a:ln w="25400">
            <a:solidFill>
              <a:srgbClr val="002060"/>
            </a:solidFill>
          </a:ln>
        </p:spPr>
      </p:pic>
      <p:sp>
        <p:nvSpPr>
          <p:cNvPr id="5" name="Google Shape;89;p1">
            <a:extLst>
              <a:ext uri="{FF2B5EF4-FFF2-40B4-BE49-F238E27FC236}">
                <a16:creationId xmlns:a16="http://schemas.microsoft.com/office/drawing/2014/main" id="{152D3076-8CF2-E025-D9FC-C8CD4E194C59}"/>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 name="TextBox 14">
            <a:extLst>
              <a:ext uri="{FF2B5EF4-FFF2-40B4-BE49-F238E27FC236}">
                <a16:creationId xmlns:a16="http://schemas.microsoft.com/office/drawing/2014/main" id="{DE875891-EB05-6FF9-4788-F4B099373304}"/>
              </a:ext>
            </a:extLst>
          </p:cNvPr>
          <p:cNvSpPr txBox="1"/>
          <p:nvPr/>
        </p:nvSpPr>
        <p:spPr>
          <a:xfrm>
            <a:off x="300825" y="3866227"/>
            <a:ext cx="5027029" cy="2677656"/>
          </a:xfrm>
          <a:prstGeom prst="rect">
            <a:avLst/>
          </a:prstGeom>
          <a:noFill/>
        </p:spPr>
        <p:txBody>
          <a:bodyPr wrap="square" lIns="91440" tIns="45720" rIns="91440" bIns="45720" rtlCol="0" anchor="t">
            <a:spAutoFit/>
          </a:bodyPr>
          <a:lstStyle/>
          <a:p>
            <a:pPr>
              <a:defRPr/>
            </a:pPr>
            <a:r>
              <a:rPr lang="en-US" sz="2000" b="1" dirty="0">
                <a:latin typeface="Helvetica Neue Light" panose="02000403000000020004"/>
              </a:rPr>
              <a:t>PROBLEM:</a:t>
            </a:r>
            <a:r>
              <a:rPr lang="en-US" sz="2000" b="1" i="1" dirty="0">
                <a:solidFill>
                  <a:srgbClr val="FF0000"/>
                </a:solidFill>
                <a:latin typeface="Helvetica Neue Light" panose="02000403000000020004"/>
              </a:rPr>
              <a:t> </a:t>
            </a:r>
            <a:endParaRPr lang="en-US" sz="2000" dirty="0">
              <a:latin typeface="Helvetica Neue Light"/>
              <a:cs typeface="Calibri" panose="020F0502020204030204"/>
            </a:endParaRPr>
          </a:p>
          <a:p>
            <a:pPr marL="342900" indent="-342900">
              <a:buFont typeface="Arial" panose="020B0604020202020204" pitchFamily="34" charset="0"/>
              <a:buChar char="•"/>
              <a:defRPr/>
            </a:pPr>
            <a:r>
              <a:rPr kumimoji="0" lang="en-US" b="0" u="none" strike="noStrike" kern="1200" cap="none" spc="0" normalizeH="0" baseline="0" noProof="0" dirty="0">
                <a:ln>
                  <a:noFill/>
                </a:ln>
                <a:effectLst/>
                <a:uLnTx/>
                <a:uFillTx/>
                <a:latin typeface="Helvetica Neue Light"/>
              </a:rPr>
              <a:t>Existing In-Clinic and Home Hemodialysis have substantial rates of complications related to vascular access, including grafts and fistulas</a:t>
            </a:r>
          </a:p>
          <a:p>
            <a:pPr marL="342900" indent="-342900">
              <a:buFont typeface="Arial" panose="020B0604020202020204" pitchFamily="34" charset="0"/>
              <a:buChar char="•"/>
              <a:defRPr/>
            </a:pPr>
            <a:r>
              <a:rPr lang="en-US" dirty="0">
                <a:latin typeface="Helvetica Neue Light" panose="02000403000000020004"/>
              </a:rPr>
              <a:t>Hemodialysis without extracorporeal blood flow, needle sticks and vascular access could avoid the majority of these complications</a:t>
            </a:r>
            <a:endParaRPr lang="en-US" i="1" dirty="0">
              <a:latin typeface="Helvetica Neue Light" panose="02000403000000020004"/>
            </a:endParaRPr>
          </a:p>
          <a:p>
            <a:pPr marL="342900" indent="-342900" algn="ctr">
              <a:buFont typeface="Arial" panose="020B0604020202020204" pitchFamily="34" charset="0"/>
              <a:buChar char="•"/>
              <a:defRPr/>
            </a:pPr>
            <a:endParaRPr lang="en-US" sz="2200" i="1" dirty="0">
              <a:solidFill>
                <a:srgbClr val="404040"/>
              </a:solidFill>
              <a:latin typeface="Helvetica Neue Light" panose="02000403000000020004"/>
            </a:endParaRPr>
          </a:p>
        </p:txBody>
      </p:sp>
      <p:sp>
        <p:nvSpPr>
          <p:cNvPr id="3" name="TextBox 2">
            <a:extLst>
              <a:ext uri="{FF2B5EF4-FFF2-40B4-BE49-F238E27FC236}">
                <a16:creationId xmlns:a16="http://schemas.microsoft.com/office/drawing/2014/main" id="{48D40288-D275-EB70-149D-A93FA9B69D3C}"/>
              </a:ext>
            </a:extLst>
          </p:cNvPr>
          <p:cNvSpPr txBox="1"/>
          <p:nvPr/>
        </p:nvSpPr>
        <p:spPr>
          <a:xfrm>
            <a:off x="2966272" y="283736"/>
            <a:ext cx="6455766" cy="461665"/>
          </a:xfrm>
          <a:prstGeom prst="rect">
            <a:avLst/>
          </a:prstGeom>
          <a:noFill/>
        </p:spPr>
        <p:txBody>
          <a:bodyPr wrap="square" lIns="91440" tIns="45720" rIns="91440" bIns="45720" rtlCol="0" anchor="t">
            <a:spAutoFit/>
          </a:bodyPr>
          <a:lstStyle/>
          <a:p>
            <a:r>
              <a:rPr lang="en-US" sz="2400" b="1" i="1" dirty="0">
                <a:solidFill>
                  <a:schemeClr val="bg1"/>
                </a:solidFill>
                <a:latin typeface="Helvetica Neue Light" panose="02000403000000020004"/>
              </a:rPr>
              <a:t>Revolutionary Needleless Hemodialysis</a:t>
            </a:r>
            <a:endParaRPr lang="en-US" sz="2400" b="1" dirty="0">
              <a:solidFill>
                <a:schemeClr val="bg1"/>
              </a:solidFill>
              <a:latin typeface="Helvetica Neue Light" panose="02000403000000020004"/>
            </a:endParaRPr>
          </a:p>
        </p:txBody>
      </p:sp>
      <p:sp>
        <p:nvSpPr>
          <p:cNvPr id="4" name="TextBox 3">
            <a:extLst>
              <a:ext uri="{FF2B5EF4-FFF2-40B4-BE49-F238E27FC236}">
                <a16:creationId xmlns:a16="http://schemas.microsoft.com/office/drawing/2014/main" id="{022940F7-C63A-641C-EF68-ED2617AD2343}"/>
              </a:ext>
            </a:extLst>
          </p:cNvPr>
          <p:cNvSpPr txBox="1"/>
          <p:nvPr/>
        </p:nvSpPr>
        <p:spPr>
          <a:xfrm>
            <a:off x="5742384" y="4895910"/>
            <a:ext cx="6009012" cy="1877437"/>
          </a:xfrm>
          <a:prstGeom prst="rect">
            <a:avLst/>
          </a:prstGeom>
          <a:noFill/>
        </p:spPr>
        <p:txBody>
          <a:bodyPr wrap="square" lIns="91440" tIns="45720" rIns="91440" bIns="45720" rtlCol="0" anchor="t">
            <a:spAutoFit/>
          </a:bodyPr>
          <a:lstStyle/>
          <a:p>
            <a:r>
              <a:rPr lang="en-US" sz="2000" b="1" dirty="0">
                <a:latin typeface="Helvetica Neue Light" panose="02000403000000020004"/>
              </a:rPr>
              <a:t>TRACTION: </a:t>
            </a:r>
            <a:endParaRPr lang="en-US" sz="2000" b="1" dirty="0">
              <a:latin typeface="Helvetica Neue Light"/>
              <a:cs typeface="Calibri" panose="020F0502020204030204"/>
            </a:endParaRPr>
          </a:p>
          <a:p>
            <a:pPr marL="285750" indent="-285750">
              <a:buFont typeface="Arial" panose="020B0604020202020204" pitchFamily="34" charset="0"/>
              <a:buChar char="•"/>
            </a:pPr>
            <a:r>
              <a:rPr lang="en-US" sz="1600" dirty="0">
                <a:latin typeface="Helvetica Neue Light" panose="02000403000000020004"/>
              </a:rPr>
              <a:t>$12M+ Raised to date via grants and prizes</a:t>
            </a:r>
          </a:p>
          <a:p>
            <a:pPr marL="285750" indent="-285750">
              <a:buFont typeface="Arial" panose="020B0604020202020204" pitchFamily="34" charset="0"/>
              <a:buChar char="•"/>
            </a:pPr>
            <a:r>
              <a:rPr lang="en-US" sz="1600" dirty="0">
                <a:latin typeface="Helvetica Neue Light"/>
                <a:cs typeface="Calibri" panose="020F0502020204030204"/>
              </a:rPr>
              <a:t>30-day pig studies with small-scale prototypes showed potential for long-term implanted dialysis at clinically relevant clearance rates</a:t>
            </a:r>
          </a:p>
          <a:p>
            <a:pPr marL="285750" indent="-285750">
              <a:buFont typeface="Arial" panose="020B0604020202020204" pitchFamily="34" charset="0"/>
              <a:buChar char="•"/>
            </a:pPr>
            <a:r>
              <a:rPr lang="en-US" sz="1600" dirty="0">
                <a:latin typeface="Helvetica Neue Light"/>
                <a:cs typeface="Calibri" panose="020F0502020204030204"/>
              </a:rPr>
              <a:t>Benchtop characterization confirms urea clearance, albumin rejection and ultrafiltration potential</a:t>
            </a:r>
          </a:p>
        </p:txBody>
      </p:sp>
      <p:sp>
        <p:nvSpPr>
          <p:cNvPr id="16" name="Rectangle: Rounded Corners 15">
            <a:extLst>
              <a:ext uri="{FF2B5EF4-FFF2-40B4-BE49-F238E27FC236}">
                <a16:creationId xmlns:a16="http://schemas.microsoft.com/office/drawing/2014/main" id="{7951710B-F4C4-E804-2B9A-3EC09AFCDCFF}"/>
              </a:ext>
            </a:extLst>
          </p:cNvPr>
          <p:cNvSpPr/>
          <p:nvPr/>
        </p:nvSpPr>
        <p:spPr>
          <a:xfrm>
            <a:off x="383402" y="893"/>
            <a:ext cx="2251451" cy="116860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err="1">
                <a:solidFill>
                  <a:schemeClr val="tx1"/>
                </a:solidFill>
                <a:latin typeface="Helvetica Neue Light"/>
                <a:ea typeface="+mn-lt"/>
                <a:cs typeface="+mn-lt"/>
              </a:rPr>
              <a:t>iHemo</a:t>
            </a:r>
            <a:r>
              <a:rPr lang="en-US" sz="2400" b="1" dirty="0">
                <a:solidFill>
                  <a:schemeClr val="tx1"/>
                </a:solidFill>
                <a:latin typeface="Helvetica Neue Light"/>
                <a:ea typeface="+mn-lt"/>
                <a:cs typeface="+mn-lt"/>
              </a:rPr>
              <a:t> Systems, Inc.</a:t>
            </a:r>
            <a:endParaRPr lang="en-US" dirty="0">
              <a:solidFill>
                <a:schemeClr val="tx1"/>
              </a:solidFill>
              <a:latin typeface="Helvetica Neue Light"/>
              <a:cs typeface="Calibri"/>
            </a:endParaRP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4"/>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D3FB9A3-DDEF-F8D9-A7AD-0D0579105339}"/>
              </a:ext>
            </a:extLst>
          </p:cNvPr>
          <p:cNvSpPr txBox="1"/>
          <p:nvPr/>
        </p:nvSpPr>
        <p:spPr>
          <a:xfrm>
            <a:off x="2634853" y="2177071"/>
            <a:ext cx="27432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Helvetica Neue Light"/>
              </a:rPr>
              <a:t>Shuvo Roy, PhD</a:t>
            </a:r>
            <a:endParaRPr lang="en-US" dirty="0">
              <a:latin typeface="Helvetica Neue Light"/>
            </a:endParaRPr>
          </a:p>
          <a:p>
            <a:r>
              <a:rPr lang="en-US" b="1" dirty="0">
                <a:latin typeface="Helvetica Neue Light"/>
              </a:rPr>
              <a:t>Co-founder, </a:t>
            </a:r>
            <a:r>
              <a:rPr lang="en-US" dirty="0" err="1">
                <a:latin typeface="Helvetica Neue Light"/>
              </a:rPr>
              <a:t>iHemo</a:t>
            </a:r>
            <a:endParaRPr lang="en-US" dirty="0">
              <a:latin typeface="Helvetica Neue Light"/>
            </a:endParaRPr>
          </a:p>
          <a:p>
            <a:r>
              <a:rPr lang="en-US" dirty="0">
                <a:latin typeface="Helvetica Neue Light"/>
              </a:rPr>
              <a:t>UCSF Innovator</a:t>
            </a:r>
          </a:p>
          <a:p>
            <a:r>
              <a:rPr lang="en-US" dirty="0">
                <a:latin typeface="Helvetica Neue Light"/>
              </a:rPr>
              <a:t>Professor</a:t>
            </a:r>
            <a:r>
              <a:rPr lang="en-US">
                <a:latin typeface="Helvetica Neue Light"/>
              </a:rPr>
              <a:t>, Bioengineering</a:t>
            </a:r>
            <a:endParaRPr lang="en-US" dirty="0">
              <a:latin typeface="Helvetica Neue Light"/>
            </a:endParaRPr>
          </a:p>
        </p:txBody>
      </p:sp>
      <p:sp>
        <p:nvSpPr>
          <p:cNvPr id="26" name="TextBox 25">
            <a:extLst>
              <a:ext uri="{FF2B5EF4-FFF2-40B4-BE49-F238E27FC236}">
                <a16:creationId xmlns:a16="http://schemas.microsoft.com/office/drawing/2014/main" id="{22B59BEC-E4DC-C277-93D9-CBDAA321385C}"/>
              </a:ext>
            </a:extLst>
          </p:cNvPr>
          <p:cNvSpPr txBox="1"/>
          <p:nvPr/>
        </p:nvSpPr>
        <p:spPr>
          <a:xfrm>
            <a:off x="5742384" y="3633482"/>
            <a:ext cx="6243637"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Helvetica Neue Light"/>
                <a:cs typeface="Segoe UI"/>
              </a:rPr>
              <a:t>SOLUTION:</a:t>
            </a:r>
            <a:r>
              <a:rPr lang="en-US" sz="2000" dirty="0">
                <a:latin typeface="Helvetica Neue Light"/>
                <a:cs typeface="Segoe UI"/>
              </a:rPr>
              <a:t>​</a:t>
            </a:r>
            <a:r>
              <a:rPr lang="en-US" sz="2000" dirty="0">
                <a:solidFill>
                  <a:srgbClr val="FF0000"/>
                </a:solidFill>
                <a:latin typeface="Helvetica Neue Light"/>
                <a:cs typeface="Segoe UI"/>
              </a:rPr>
              <a:t>​</a:t>
            </a:r>
          </a:p>
          <a:p>
            <a:pPr marL="285750" indent="-285750">
              <a:buChar char="•"/>
            </a:pPr>
            <a:r>
              <a:rPr lang="en-US" sz="1600" dirty="0" err="1">
                <a:latin typeface="Helvetica Neue Light"/>
                <a:cs typeface="Arial"/>
              </a:rPr>
              <a:t>iHemo</a:t>
            </a:r>
            <a:r>
              <a:rPr lang="en-US" sz="1600" dirty="0">
                <a:latin typeface="Helvetica Neue Light"/>
                <a:cs typeface="Arial"/>
              </a:rPr>
              <a:t> combines the ease of use and lifestyle freedom of peritoneal dialysis with the health and survival benefits of nightly hemodialysis, at 60% of the cost of in-center dialysis</a:t>
            </a:r>
          </a:p>
        </p:txBody>
      </p:sp>
      <p:sp>
        <p:nvSpPr>
          <p:cNvPr id="6" name="TextBox 5">
            <a:extLst>
              <a:ext uri="{FF2B5EF4-FFF2-40B4-BE49-F238E27FC236}">
                <a16:creationId xmlns:a16="http://schemas.microsoft.com/office/drawing/2014/main" id="{5C77BAE0-2392-717C-0278-E1BF75E3DB9C}"/>
              </a:ext>
            </a:extLst>
          </p:cNvPr>
          <p:cNvSpPr txBox="1"/>
          <p:nvPr/>
        </p:nvSpPr>
        <p:spPr>
          <a:xfrm>
            <a:off x="293306" y="6304002"/>
            <a:ext cx="4320762" cy="553998"/>
          </a:xfrm>
          <a:prstGeom prst="rect">
            <a:avLst/>
          </a:prstGeom>
          <a:noFill/>
        </p:spPr>
        <p:txBody>
          <a:bodyPr wrap="square" lIns="91440" tIns="45720" rIns="91440" bIns="45720" rtlCol="0" anchor="t">
            <a:spAutoFit/>
          </a:bodyPr>
          <a:lstStyle/>
          <a:p>
            <a:r>
              <a:rPr lang="en-US" sz="1400" dirty="0">
                <a:latin typeface="Helvetica Neue Light"/>
                <a:ea typeface="+mn-lt"/>
                <a:cs typeface="+mn-lt"/>
              </a:rPr>
              <a:t>© 2026 The Regents of the University of California</a:t>
            </a:r>
            <a:endParaRPr lang="en-US" sz="1400" dirty="0">
              <a:latin typeface="Helvetica Neue Light"/>
            </a:endParaRPr>
          </a:p>
          <a:p>
            <a:endParaRPr lang="en-US" sz="1600" i="1" dirty="0">
              <a:latin typeface="Helvetica Neue Light"/>
              <a:cs typeface="Calibri"/>
            </a:endParaRPr>
          </a:p>
        </p:txBody>
      </p:sp>
      <p:pic>
        <p:nvPicPr>
          <p:cNvPr id="14" name="Picture 13">
            <a:extLst>
              <a:ext uri="{FF2B5EF4-FFF2-40B4-BE49-F238E27FC236}">
                <a16:creationId xmlns:a16="http://schemas.microsoft.com/office/drawing/2014/main" id="{ADFD289A-A79E-12F5-7E21-37CC3018CC41}"/>
              </a:ext>
            </a:extLst>
          </p:cNvPr>
          <p:cNvPicPr>
            <a:picLocks noChangeAspect="1"/>
          </p:cNvPicPr>
          <p:nvPr/>
        </p:nvPicPr>
        <p:blipFill>
          <a:blip r:embed="rId5"/>
          <a:stretch>
            <a:fillRect/>
          </a:stretch>
        </p:blipFill>
        <p:spPr>
          <a:xfrm>
            <a:off x="8046939" y="1385314"/>
            <a:ext cx="1518140" cy="2036154"/>
          </a:xfrm>
          <a:prstGeom prst="ellipse">
            <a:avLst/>
          </a:prstGeom>
          <a:ln w="38100">
            <a:solidFill>
              <a:srgbClr val="002060"/>
            </a:solidFill>
          </a:ln>
        </p:spPr>
      </p:pic>
      <p:pic>
        <p:nvPicPr>
          <p:cNvPr id="18" name="Picture 17">
            <a:extLst>
              <a:ext uri="{FF2B5EF4-FFF2-40B4-BE49-F238E27FC236}">
                <a16:creationId xmlns:a16="http://schemas.microsoft.com/office/drawing/2014/main" id="{2B790FEE-E911-77DA-4BAD-6A2DF79830F1}"/>
              </a:ext>
            </a:extLst>
          </p:cNvPr>
          <p:cNvPicPr>
            <a:picLocks noChangeAspect="1"/>
          </p:cNvPicPr>
          <p:nvPr/>
        </p:nvPicPr>
        <p:blipFill>
          <a:blip r:embed="rId6"/>
          <a:stretch>
            <a:fillRect/>
          </a:stretch>
        </p:blipFill>
        <p:spPr>
          <a:xfrm>
            <a:off x="5726371" y="1715356"/>
            <a:ext cx="2130329" cy="1584365"/>
          </a:xfrm>
          <a:prstGeom prst="ellipse">
            <a:avLst/>
          </a:prstGeom>
          <a:ln w="38100">
            <a:solidFill>
              <a:srgbClr val="002060"/>
            </a:solidFill>
          </a:ln>
        </p:spPr>
      </p:pic>
      <p:pic>
        <p:nvPicPr>
          <p:cNvPr id="27" name="Picture 26">
            <a:extLst>
              <a:ext uri="{FF2B5EF4-FFF2-40B4-BE49-F238E27FC236}">
                <a16:creationId xmlns:a16="http://schemas.microsoft.com/office/drawing/2014/main" id="{7A56385B-75D4-D09D-D9AB-225AFFC55DE3}"/>
              </a:ext>
            </a:extLst>
          </p:cNvPr>
          <p:cNvPicPr>
            <a:picLocks noChangeAspect="1"/>
          </p:cNvPicPr>
          <p:nvPr/>
        </p:nvPicPr>
        <p:blipFill>
          <a:blip r:embed="rId7"/>
          <a:stretch>
            <a:fillRect/>
          </a:stretch>
        </p:blipFill>
        <p:spPr>
          <a:xfrm>
            <a:off x="9755209" y="1667574"/>
            <a:ext cx="2130329" cy="1581689"/>
          </a:xfrm>
          <a:prstGeom prst="ellipse">
            <a:avLst/>
          </a:prstGeom>
          <a:ln w="38100">
            <a:solidFill>
              <a:srgbClr val="002060"/>
            </a:solidFill>
          </a:ln>
        </p:spPr>
      </p:pic>
      <p:cxnSp>
        <p:nvCxnSpPr>
          <p:cNvPr id="9" name="Straight Connector 8">
            <a:extLst>
              <a:ext uri="{FF2B5EF4-FFF2-40B4-BE49-F238E27FC236}">
                <a16:creationId xmlns:a16="http://schemas.microsoft.com/office/drawing/2014/main" id="{C3A7CD6D-5FD7-BAC9-C11E-05107AD5641F}"/>
              </a:ext>
            </a:extLst>
          </p:cNvPr>
          <p:cNvCxnSpPr>
            <a:cxnSpLocks/>
          </p:cNvCxnSpPr>
          <p:nvPr/>
        </p:nvCxnSpPr>
        <p:spPr>
          <a:xfrm>
            <a:off x="5505657" y="1631768"/>
            <a:ext cx="0" cy="4761171"/>
          </a:xfrm>
          <a:prstGeom prst="line">
            <a:avLst/>
          </a:prstGeom>
          <a:ln>
            <a:solidFill>
              <a:srgbClr val="00206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6130696"/>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Google Shape;89;p1">
            <a:extLst>
              <a:ext uri="{FF2B5EF4-FFF2-40B4-BE49-F238E27FC236}">
                <a16:creationId xmlns:a16="http://schemas.microsoft.com/office/drawing/2014/main" id="{7AB7CC87-466A-7BC4-6215-FE911F3555B3}"/>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 name="object 8"/>
          <p:cNvSpPr txBox="1"/>
          <p:nvPr/>
        </p:nvSpPr>
        <p:spPr>
          <a:xfrm>
            <a:off x="5944197" y="1430872"/>
            <a:ext cx="6032917" cy="711200"/>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00000"/>
              </a:lnSpc>
              <a:spcBef>
                <a:spcPts val="100"/>
              </a:spcBef>
              <a:spcAft>
                <a:spcPts val="0"/>
              </a:spcAft>
              <a:buClrTx/>
              <a:buSzTx/>
              <a:buFontTx/>
              <a:buNone/>
              <a:tabLst/>
              <a:defRPr/>
            </a:pPr>
            <a:r>
              <a:rPr kumimoji="0" sz="15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DISEASE/INDICATION: </a:t>
            </a:r>
            <a:r>
              <a:rPr kumimoji="0" sz="15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Environmental Allergies, Nasal Turbinate Hypertrophy and Rhinitis Medicamentosa (Nasal Decongestant Dependency)</a:t>
            </a:r>
          </a:p>
        </p:txBody>
      </p:sp>
      <p:sp>
        <p:nvSpPr>
          <p:cNvPr id="9" name="object 9"/>
          <p:cNvSpPr txBox="1"/>
          <p:nvPr/>
        </p:nvSpPr>
        <p:spPr>
          <a:xfrm>
            <a:off x="5944198" y="2269072"/>
            <a:ext cx="6032916" cy="936154"/>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00000"/>
              </a:lnSpc>
              <a:spcBef>
                <a:spcPts val="100"/>
              </a:spcBef>
              <a:spcAft>
                <a:spcPts val="0"/>
              </a:spcAft>
              <a:buClrTx/>
              <a:buSzTx/>
              <a:buFontTx/>
              <a:buNone/>
              <a:tabLst/>
              <a:defRPr/>
            </a:pPr>
            <a:r>
              <a:rPr kumimoji="0" sz="15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UNMET NEED: </a:t>
            </a:r>
            <a:r>
              <a:rPr kumimoji="0" sz="15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Nasal steroid sprays (Flonase, Rhinocort, Astelin) have low compliance rates and must be used daily for months. The OTC nasal spray market is complicated, leaving patients uncertain about how to medicate.</a:t>
            </a:r>
          </a:p>
        </p:txBody>
      </p:sp>
      <p:sp>
        <p:nvSpPr>
          <p:cNvPr id="10" name="object 10"/>
          <p:cNvSpPr txBox="1"/>
          <p:nvPr/>
        </p:nvSpPr>
        <p:spPr>
          <a:xfrm>
            <a:off x="5944198" y="3335872"/>
            <a:ext cx="6095401" cy="936154"/>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00000"/>
              </a:lnSpc>
              <a:spcBef>
                <a:spcPts val="100"/>
              </a:spcBef>
              <a:spcAft>
                <a:spcPts val="0"/>
              </a:spcAft>
              <a:buClrTx/>
              <a:buSzTx/>
              <a:buFontTx/>
              <a:buNone/>
              <a:tabLst/>
              <a:defRPr/>
            </a:pPr>
            <a:r>
              <a:rPr kumimoji="0" sz="15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PRODUCT: </a:t>
            </a:r>
            <a:r>
              <a:rPr kumimoji="0" sz="15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A 2 cm thin dissolvable Mometasone-eluting implant placed into the nasal turbinates by an ENT physician to replace daily allergy medications. The 10 minute in-office procedure provides 6 months of therapy and reducing nasal congestion, discharge and itching.</a:t>
            </a:r>
          </a:p>
        </p:txBody>
      </p:sp>
      <p:sp>
        <p:nvSpPr>
          <p:cNvPr id="12" name="object 12"/>
          <p:cNvSpPr txBox="1"/>
          <p:nvPr/>
        </p:nvSpPr>
        <p:spPr>
          <a:xfrm>
            <a:off x="5946879" y="4419600"/>
            <a:ext cx="6030234" cy="1256754"/>
          </a:xfrm>
          <a:prstGeom prst="rect">
            <a:avLst/>
          </a:prstGeom>
        </p:spPr>
        <p:txBody>
          <a:bodyPr vert="horz" wrap="square" lIns="0" tIns="88900" rIns="0" bIns="0" rtlCol="0">
            <a:spAutoFit/>
          </a:bodyPr>
          <a:lstStyle/>
          <a:p>
            <a:pPr marL="12700" marR="0" lvl="0" indent="0" algn="l" defTabSz="914400" rtl="0" eaLnBrk="1" fontAlgn="auto" latinLnBrk="0" hangingPunct="1">
              <a:lnSpc>
                <a:spcPct val="100000"/>
              </a:lnSpc>
              <a:spcBef>
                <a:spcPts val="700"/>
              </a:spcBef>
              <a:spcAft>
                <a:spcPts val="0"/>
              </a:spcAft>
              <a:buClrTx/>
              <a:buSzTx/>
              <a:buFontTx/>
              <a:buNone/>
              <a:tabLst>
                <a:tab pos="299085" algn="l"/>
              </a:tabLst>
              <a:defRPr/>
            </a:pPr>
            <a:r>
              <a:rPr kumimoji="0" lang="en-US" sz="15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COMPETITIVE ADVANTAGE:</a:t>
            </a:r>
          </a:p>
          <a:p>
            <a:pPr marL="299085" marR="0" lvl="0" indent="-286385" algn="l" defTabSz="914400" rtl="0" eaLnBrk="1" fontAlgn="auto" latinLnBrk="0" hangingPunct="1">
              <a:lnSpc>
                <a:spcPct val="100000"/>
              </a:lnSpc>
              <a:spcBef>
                <a:spcPts val="700"/>
              </a:spcBef>
              <a:spcAft>
                <a:spcPts val="0"/>
              </a:spcAft>
              <a:buClrTx/>
              <a:buSzTx/>
              <a:buFont typeface="Arial"/>
              <a:buChar char="•"/>
              <a:tabLst>
                <a:tab pos="299085" algn="l"/>
              </a:tabLst>
              <a:defRPr/>
            </a:pPr>
            <a:r>
              <a:rPr kumimoji="0" sz="15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Sustained drug delivery for allergy season to replace daily medications</a:t>
            </a:r>
          </a:p>
          <a:p>
            <a:pPr marL="299085" marR="0" lvl="0" indent="-286385" algn="l" defTabSz="914400" rtl="0" eaLnBrk="1" fontAlgn="auto" latinLnBrk="0" hangingPunct="1">
              <a:lnSpc>
                <a:spcPct val="100000"/>
              </a:lnSpc>
              <a:spcBef>
                <a:spcPts val="600"/>
              </a:spcBef>
              <a:spcAft>
                <a:spcPts val="0"/>
              </a:spcAft>
              <a:buClrTx/>
              <a:buSzTx/>
              <a:buFont typeface="Arial"/>
              <a:buChar char="•"/>
              <a:tabLst>
                <a:tab pos="299085" algn="l"/>
              </a:tabLst>
              <a:defRPr/>
            </a:pPr>
            <a:r>
              <a:rPr kumimoji="0" sz="15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Pre-existing CPT code (30200)</a:t>
            </a:r>
          </a:p>
          <a:p>
            <a:pPr marL="299085" marR="0" lvl="0" indent="-286385" algn="l" defTabSz="914400" rtl="0" eaLnBrk="1" fontAlgn="auto" latinLnBrk="0" hangingPunct="1">
              <a:lnSpc>
                <a:spcPct val="100000"/>
              </a:lnSpc>
              <a:spcBef>
                <a:spcPts val="600"/>
              </a:spcBef>
              <a:spcAft>
                <a:spcPts val="0"/>
              </a:spcAft>
              <a:buClrTx/>
              <a:buSzTx/>
              <a:buFont typeface="Arial"/>
              <a:buChar char="•"/>
              <a:tabLst>
                <a:tab pos="299085" algn="l"/>
              </a:tabLst>
              <a:defRPr/>
            </a:pPr>
            <a:r>
              <a:rPr kumimoji="0" sz="15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Lower cost than OTC options for one year and allergy shots</a:t>
            </a:r>
          </a:p>
        </p:txBody>
      </p:sp>
      <p:sp>
        <p:nvSpPr>
          <p:cNvPr id="13" name="object 13"/>
          <p:cNvSpPr txBox="1"/>
          <p:nvPr/>
        </p:nvSpPr>
        <p:spPr>
          <a:xfrm>
            <a:off x="5944198" y="5884328"/>
            <a:ext cx="6030229" cy="705321"/>
          </a:xfrm>
          <a:prstGeom prst="rect">
            <a:avLst/>
          </a:prstGeom>
        </p:spPr>
        <p:txBody>
          <a:bodyPr vert="horz" wrap="square" lIns="0" tIns="12700" rIns="0" bIns="0" rtlCol="0">
            <a:spAutoFit/>
          </a:bodyPr>
          <a:lstStyle/>
          <a:p>
            <a:pPr marL="12700" marR="5080" lvl="0" indent="0" algn="just" defTabSz="914400" rtl="0" eaLnBrk="1" fontAlgn="auto" latinLnBrk="0" hangingPunct="1">
              <a:lnSpc>
                <a:spcPct val="100000"/>
              </a:lnSpc>
              <a:spcBef>
                <a:spcPts val="100"/>
              </a:spcBef>
              <a:spcAft>
                <a:spcPts val="0"/>
              </a:spcAft>
              <a:buClrTx/>
              <a:buSzTx/>
              <a:buFontTx/>
              <a:buNone/>
              <a:tabLst/>
              <a:defRPr/>
            </a:pPr>
            <a:r>
              <a:rPr kumimoji="0" sz="15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DATA: </a:t>
            </a:r>
            <a:r>
              <a:rPr kumimoji="0" sz="15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Ex-vivo testing shows sustained release of Mometasone and long duration of therapy. We have planned a sheep animal model and first-in- human study</a:t>
            </a:r>
          </a:p>
        </p:txBody>
      </p:sp>
      <p:grpSp>
        <p:nvGrpSpPr>
          <p:cNvPr id="15" name="object 15"/>
          <p:cNvGrpSpPr/>
          <p:nvPr/>
        </p:nvGrpSpPr>
        <p:grpSpPr>
          <a:xfrm>
            <a:off x="277368" y="149352"/>
            <a:ext cx="9789286" cy="2645662"/>
            <a:chOff x="277368" y="149352"/>
            <a:chExt cx="9789286" cy="2645662"/>
          </a:xfrm>
        </p:grpSpPr>
        <p:sp>
          <p:nvSpPr>
            <p:cNvPr id="17" name="object 17"/>
            <p:cNvSpPr/>
            <p:nvPr/>
          </p:nvSpPr>
          <p:spPr>
            <a:xfrm>
              <a:off x="10050779" y="149352"/>
              <a:ext cx="15875" cy="902969"/>
            </a:xfrm>
            <a:custGeom>
              <a:avLst/>
              <a:gdLst/>
              <a:ahLst/>
              <a:cxnLst/>
              <a:rect l="l" t="t" r="r" b="b"/>
              <a:pathLst>
                <a:path w="15875" h="902969">
                  <a:moveTo>
                    <a:pt x="0" y="0"/>
                  </a:moveTo>
                  <a:lnTo>
                    <a:pt x="15481" y="902487"/>
                  </a:lnTo>
                </a:path>
              </a:pathLst>
            </a:custGeom>
            <a:ln w="6095">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latin typeface="Calibri"/>
                <a:ea typeface="+mn-ea"/>
                <a:cs typeface="+mn-cs"/>
              </a:endParaRPr>
            </a:p>
          </p:txBody>
        </p:sp>
        <p:pic>
          <p:nvPicPr>
            <p:cNvPr id="18" name="object 18"/>
            <p:cNvPicPr/>
            <p:nvPr/>
          </p:nvPicPr>
          <p:blipFill>
            <a:blip r:embed="rId3" cstate="print"/>
            <a:stretch>
              <a:fillRect/>
            </a:stretch>
          </p:blipFill>
          <p:spPr>
            <a:xfrm>
              <a:off x="2142744" y="1335023"/>
              <a:ext cx="1395983" cy="1459991"/>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pic>
          <p:nvPicPr>
            <p:cNvPr id="19" name="object 19"/>
            <p:cNvPicPr/>
            <p:nvPr/>
          </p:nvPicPr>
          <p:blipFill>
            <a:blip r:embed="rId4" cstate="print"/>
            <a:stretch>
              <a:fillRect/>
            </a:stretch>
          </p:blipFill>
          <p:spPr>
            <a:xfrm>
              <a:off x="277368" y="1333500"/>
              <a:ext cx="1423415" cy="1421891"/>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grpSp>
      <p:sp>
        <p:nvSpPr>
          <p:cNvPr id="21" name="object 21"/>
          <p:cNvSpPr txBox="1"/>
          <p:nvPr/>
        </p:nvSpPr>
        <p:spPr>
          <a:xfrm>
            <a:off x="2121750" y="2839834"/>
            <a:ext cx="1620520" cy="520655"/>
          </a:xfrm>
          <a:prstGeom prst="rect">
            <a:avLst/>
          </a:prstGeom>
        </p:spPr>
        <p:txBody>
          <a:bodyPr vert="horz" wrap="square" lIns="0" tIns="12700" rIns="0" bIns="0" rtlCol="0">
            <a:spAutoFit/>
          </a:bodyPr>
          <a:lstStyle/>
          <a:p>
            <a:pPr marL="12700" marR="5080" lvl="0" indent="-254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David Conrad, MD </a:t>
            </a:r>
            <a:r>
              <a:rPr kumimoji="0" sz="105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Otolaryngology, Palo Alto Medical Foundation (PAMF)</a:t>
            </a:r>
          </a:p>
        </p:txBody>
      </p:sp>
      <p:sp>
        <p:nvSpPr>
          <p:cNvPr id="22" name="object 22"/>
          <p:cNvSpPr txBox="1"/>
          <p:nvPr/>
        </p:nvSpPr>
        <p:spPr>
          <a:xfrm>
            <a:off x="152400" y="2816848"/>
            <a:ext cx="1700336" cy="682238"/>
          </a:xfrm>
          <a:prstGeom prst="rect">
            <a:avLst/>
          </a:prstGeom>
        </p:spPr>
        <p:txBody>
          <a:bodyPr vert="horz" wrap="square" lIns="0" tIns="12700" rIns="0" bIns="0" rtlCol="0">
            <a:spAutoFit/>
          </a:bodyPr>
          <a:lstStyle/>
          <a:p>
            <a:pPr marL="12065" marR="508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Andrew Goldberg, MD </a:t>
            </a:r>
            <a:r>
              <a:rPr kumimoji="0" sz="105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UCSF Professor, Vice Chairman, Department of Otolaryngology</a:t>
            </a:r>
          </a:p>
        </p:txBody>
      </p:sp>
      <p:pic>
        <p:nvPicPr>
          <p:cNvPr id="23" name="object 23"/>
          <p:cNvPicPr/>
          <p:nvPr/>
        </p:nvPicPr>
        <p:blipFill>
          <a:blip r:embed="rId5" cstate="print"/>
          <a:stretch>
            <a:fillRect/>
          </a:stretch>
        </p:blipFill>
        <p:spPr>
          <a:xfrm>
            <a:off x="522506" y="3902601"/>
            <a:ext cx="3474042" cy="2102452"/>
          </a:xfrm>
          <a:prstGeom prst="rect">
            <a:avLst/>
          </a:prstGeom>
        </p:spPr>
      </p:pic>
      <p:pic>
        <p:nvPicPr>
          <p:cNvPr id="24" name="object 24"/>
          <p:cNvPicPr/>
          <p:nvPr/>
        </p:nvPicPr>
        <p:blipFill>
          <a:blip r:embed="rId6" cstate="print"/>
          <a:stretch>
            <a:fillRect/>
          </a:stretch>
        </p:blipFill>
        <p:spPr>
          <a:xfrm>
            <a:off x="4105655" y="3877055"/>
            <a:ext cx="1531619" cy="662939"/>
          </a:xfrm>
          <a:prstGeom prst="rect">
            <a:avLst/>
          </a:prstGeom>
        </p:spPr>
      </p:pic>
      <p:sp>
        <p:nvSpPr>
          <p:cNvPr id="25" name="object 25"/>
          <p:cNvSpPr txBox="1"/>
          <p:nvPr/>
        </p:nvSpPr>
        <p:spPr>
          <a:xfrm>
            <a:off x="423672" y="3634740"/>
            <a:ext cx="3637915" cy="3195747"/>
          </a:xfrm>
          <a:prstGeom prst="rect">
            <a:avLst/>
          </a:prstGeom>
          <a:ln w="12192">
            <a:solidFill>
              <a:srgbClr val="2E528F"/>
            </a:solidFill>
          </a:ln>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1400"/>
              </a:spcBef>
              <a:spcAft>
                <a:spcPts val="0"/>
              </a:spcAft>
              <a:buClrTx/>
              <a:buSzTx/>
              <a:buFontTx/>
              <a:buNone/>
              <a:tabLst/>
              <a:defRPr/>
            </a:pPr>
            <a:endParaRPr kumimoji="0" sz="14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153670" marR="91440" lvl="0" indent="0" algn="l" defTabSz="914400" rtl="0" eaLnBrk="1" fontAlgn="auto" latinLnBrk="0" hangingPunct="1">
              <a:lnSpc>
                <a:spcPct val="100000"/>
              </a:lnSpc>
              <a:spcBef>
                <a:spcPts val="5"/>
              </a:spcBef>
              <a:spcAft>
                <a:spcPts val="0"/>
              </a:spcAft>
              <a:buClrTx/>
              <a:buSzTx/>
              <a:buFontTx/>
              <a:buNone/>
              <a:tabLst/>
              <a:defRPr/>
            </a:pPr>
            <a:endParaRPr kumimoji="0" lang="en-US" sz="7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endParaRPr>
          </a:p>
          <a:p>
            <a:pPr marL="153670" marR="91440" lvl="0" indent="0" algn="l" defTabSz="914400" rtl="0" eaLnBrk="1" fontAlgn="auto" latinLnBrk="0" hangingPunct="1">
              <a:lnSpc>
                <a:spcPct val="100000"/>
              </a:lnSpc>
              <a:spcBef>
                <a:spcPts val="5"/>
              </a:spcBef>
              <a:spcAft>
                <a:spcPts val="0"/>
              </a:spcAft>
              <a:buClrTx/>
              <a:buSzTx/>
              <a:buFontTx/>
              <a:buNone/>
              <a:tabLst/>
              <a:defRPr/>
            </a:pPr>
            <a:r>
              <a:rPr kumimoji="0" sz="14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Mometasone release over 190 days showing sustained slow delivery into surrounding tissue</a:t>
            </a:r>
          </a:p>
        </p:txBody>
      </p:sp>
      <p:sp>
        <p:nvSpPr>
          <p:cNvPr id="26" name="object 26"/>
          <p:cNvSpPr txBox="1"/>
          <p:nvPr/>
        </p:nvSpPr>
        <p:spPr>
          <a:xfrm>
            <a:off x="4219063" y="4686836"/>
            <a:ext cx="1294130" cy="1305560"/>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Calibri"/>
              </a:rPr>
              <a:t>Prospira is needle inserted in the office. The implant is the size of a long grain of rice andfully dissolves over 6 months</a:t>
            </a:r>
          </a:p>
        </p:txBody>
      </p:sp>
      <p:sp>
        <p:nvSpPr>
          <p:cNvPr id="27" name="object 27"/>
          <p:cNvSpPr txBox="1"/>
          <p:nvPr/>
        </p:nvSpPr>
        <p:spPr>
          <a:xfrm>
            <a:off x="4032432" y="2810257"/>
            <a:ext cx="1561261" cy="520655"/>
          </a:xfrm>
          <a:prstGeom prst="rect">
            <a:avLst/>
          </a:prstGeom>
        </p:spPr>
        <p:txBody>
          <a:bodyPr vert="horz" wrap="square" lIns="0" tIns="12700" rIns="0" bIns="0" rtlCol="0">
            <a:spAutoFit/>
          </a:bodyPr>
          <a:lstStyle/>
          <a:p>
            <a:pPr marL="12700" marR="5080" lvl="0" indent="3810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Dan Bernards, PhD </a:t>
            </a:r>
            <a:r>
              <a:rPr kumimoji="0" sz="1050" b="0"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The Desai Lab at UCSF Drug Deliver Scientist</a:t>
            </a:r>
          </a:p>
        </p:txBody>
      </p:sp>
      <p:pic>
        <p:nvPicPr>
          <p:cNvPr id="29" name="Picture 28" descr="A white letters on a black background&#10;&#10;Description automatically generated">
            <a:extLst>
              <a:ext uri="{FF2B5EF4-FFF2-40B4-BE49-F238E27FC236}">
                <a16:creationId xmlns:a16="http://schemas.microsoft.com/office/drawing/2014/main" id="{57EBC164-186A-0863-C378-3FF19483BB90}"/>
              </a:ext>
            </a:extLst>
          </p:cNvPr>
          <p:cNvPicPr>
            <a:picLocks noChangeAspect="1"/>
          </p:cNvPicPr>
          <p:nvPr/>
        </p:nvPicPr>
        <p:blipFill>
          <a:blip r:embed="rId7"/>
          <a:stretch>
            <a:fillRect/>
          </a:stretch>
        </p:blipFill>
        <p:spPr>
          <a:xfrm>
            <a:off x="10328671" y="208358"/>
            <a:ext cx="1649017" cy="791767"/>
          </a:xfrm>
          <a:prstGeom prst="rect">
            <a:avLst/>
          </a:prstGeom>
        </p:spPr>
      </p:pic>
      <p:cxnSp>
        <p:nvCxnSpPr>
          <p:cNvPr id="30" name="Straight Arrow Connector 29">
            <a:extLst>
              <a:ext uri="{FF2B5EF4-FFF2-40B4-BE49-F238E27FC236}">
                <a16:creationId xmlns:a16="http://schemas.microsoft.com/office/drawing/2014/main" id="{BB2CC26E-F06E-BBF6-D6C8-743366D44094}"/>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object 14"/>
          <p:cNvSpPr txBox="1">
            <a:spLocks noGrp="1"/>
          </p:cNvSpPr>
          <p:nvPr>
            <p:ph type="title"/>
          </p:nvPr>
        </p:nvSpPr>
        <p:spPr>
          <a:xfrm>
            <a:off x="336550" y="381403"/>
            <a:ext cx="7588250" cy="412292"/>
          </a:xfrm>
          <a:prstGeom prst="rect">
            <a:avLst/>
          </a:prstGeom>
        </p:spPr>
        <p:txBody>
          <a:bodyPr vert="horz" wrap="square" lIns="0" tIns="12065" rIns="0" bIns="0" rtlCol="0">
            <a:spAutoFit/>
          </a:bodyPr>
          <a:lstStyle/>
          <a:p>
            <a:pPr marL="12700" algn="l">
              <a:lnSpc>
                <a:spcPct val="100000"/>
              </a:lnSpc>
              <a:spcBef>
                <a:spcPts val="95"/>
              </a:spcBef>
            </a:pPr>
            <a:r>
              <a:rPr sz="2600" i="1" dirty="0">
                <a:latin typeface="Helvetica Neue Light" panose="02000403000000020004"/>
                <a:cs typeface="Arial Narrow"/>
              </a:rPr>
              <a:t>Prospira – A New Dissolvable Implant for Allergies</a:t>
            </a:r>
          </a:p>
        </p:txBody>
      </p:sp>
      <p:pic>
        <p:nvPicPr>
          <p:cNvPr id="2" name="Picture 1">
            <a:extLst>
              <a:ext uri="{FF2B5EF4-FFF2-40B4-BE49-F238E27FC236}">
                <a16:creationId xmlns:a16="http://schemas.microsoft.com/office/drawing/2014/main" id="{A4794FE4-154B-DA1B-0EFE-A2D96D567190}"/>
              </a:ext>
            </a:extLst>
          </p:cNvPr>
          <p:cNvPicPr>
            <a:picLocks noChangeAspect="1"/>
          </p:cNvPicPr>
          <p:nvPr/>
        </p:nvPicPr>
        <p:blipFill>
          <a:blip r:embed="rId8"/>
          <a:stretch>
            <a:fillRect/>
          </a:stretch>
        </p:blipFill>
        <p:spPr>
          <a:xfrm>
            <a:off x="3962400" y="1322558"/>
            <a:ext cx="1449323" cy="1449323"/>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cxnSp>
        <p:nvCxnSpPr>
          <p:cNvPr id="3" name="Straight Connector 2">
            <a:extLst>
              <a:ext uri="{FF2B5EF4-FFF2-40B4-BE49-F238E27FC236}">
                <a16:creationId xmlns:a16="http://schemas.microsoft.com/office/drawing/2014/main" id="{ACB68DB9-D878-23EC-FB16-C4084B5BECF5}"/>
              </a:ext>
            </a:extLst>
          </p:cNvPr>
          <p:cNvCxnSpPr/>
          <p:nvPr/>
        </p:nvCxnSpPr>
        <p:spPr>
          <a:xfrm>
            <a:off x="5802509"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62654446-DBAF-5366-0CB6-EE5CF455C9D9}"/>
              </a:ext>
            </a:extLst>
          </p:cNvPr>
          <p:cNvPicPr>
            <a:picLocks noChangeAspect="1"/>
          </p:cNvPicPr>
          <p:nvPr/>
        </p:nvPicPr>
        <p:blipFill>
          <a:blip r:embed="rId3"/>
          <a:srcRect l="1" r="1065" b="26489"/>
          <a:stretch/>
        </p:blipFill>
        <p:spPr>
          <a:xfrm>
            <a:off x="725413" y="1250106"/>
            <a:ext cx="1577027" cy="1562355"/>
          </a:xfrm>
          <a:prstGeom prst="rect">
            <a:avLst/>
          </a:prstGeom>
          <a:ln w="25400" cap="sq">
            <a:solidFill>
              <a:srgbClr val="002060"/>
            </a:solidFill>
            <a:prstDash val="solid"/>
            <a:miter lim="800000"/>
          </a:ln>
          <a:effectLst/>
        </p:spPr>
      </p:pic>
      <p:sp>
        <p:nvSpPr>
          <p:cNvPr id="4" name="Google Shape;89;p1">
            <a:extLst>
              <a:ext uri="{FF2B5EF4-FFF2-40B4-BE49-F238E27FC236}">
                <a16:creationId xmlns:a16="http://schemas.microsoft.com/office/drawing/2014/main" id="{5F312D28-D8F4-B746-B0DC-8D062A83DA0A}"/>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 name="TextBox 1">
            <a:extLst>
              <a:ext uri="{FF2B5EF4-FFF2-40B4-BE49-F238E27FC236}">
                <a16:creationId xmlns:a16="http://schemas.microsoft.com/office/drawing/2014/main" id="{4ACF0A37-7AC7-A705-284F-81A9008DC46B}"/>
              </a:ext>
            </a:extLst>
          </p:cNvPr>
          <p:cNvSpPr txBox="1"/>
          <p:nvPr/>
        </p:nvSpPr>
        <p:spPr>
          <a:xfrm>
            <a:off x="6028841" y="1859797"/>
            <a:ext cx="184731" cy="369332"/>
          </a:xfrm>
          <a:prstGeom prst="rect">
            <a:avLst/>
          </a:prstGeom>
          <a:noFill/>
        </p:spPr>
        <p:txBody>
          <a:bodyPr wrap="square" rtlCol="0">
            <a:spAutoFit/>
          </a:bodyPr>
          <a:lstStyle/>
          <a:p>
            <a:endParaRPr lang="en-US"/>
          </a:p>
        </p:txBody>
      </p:sp>
      <p:sp>
        <p:nvSpPr>
          <p:cNvPr id="9" name="TextBox 8">
            <a:extLst>
              <a:ext uri="{FF2B5EF4-FFF2-40B4-BE49-F238E27FC236}">
                <a16:creationId xmlns:a16="http://schemas.microsoft.com/office/drawing/2014/main" id="{180AFD5A-0C71-A6D0-FA0F-08F24A4D4711}"/>
              </a:ext>
            </a:extLst>
          </p:cNvPr>
          <p:cNvSpPr txBox="1"/>
          <p:nvPr/>
        </p:nvSpPr>
        <p:spPr>
          <a:xfrm>
            <a:off x="5957749" y="1239473"/>
            <a:ext cx="6120837" cy="5601533"/>
          </a:xfrm>
          <a:prstGeom prst="rect">
            <a:avLst/>
          </a:prstGeom>
          <a:noFill/>
        </p:spPr>
        <p:txBody>
          <a:bodyPr wrap="square" rtlCol="0">
            <a:spAutoFit/>
          </a:bodyPr>
          <a:lstStyle/>
          <a:p>
            <a:r>
              <a:rPr lang="en-US" sz="1500" b="1" dirty="0">
                <a:latin typeface="Helvetica Neue Light" panose="02000403000000020004"/>
              </a:rPr>
              <a:t>UNMET NEED: </a:t>
            </a:r>
          </a:p>
          <a:p>
            <a:pPr marL="285750" indent="-285750">
              <a:buFont typeface="Arial" panose="020B0604020202020204" pitchFamily="34" charset="0"/>
              <a:buChar char="•"/>
            </a:pPr>
            <a:r>
              <a:rPr lang="en-US" sz="1500" dirty="0">
                <a:latin typeface="Helvetica Neue Light" panose="02000403000000020004"/>
              </a:rPr>
              <a:t>Non-clinical: non-invasive cognitive enhancement tools </a:t>
            </a:r>
          </a:p>
          <a:p>
            <a:pPr marL="285750" indent="-285750">
              <a:buFont typeface="Arial" panose="020B0604020202020204" pitchFamily="34" charset="0"/>
              <a:buChar char="•"/>
            </a:pPr>
            <a:r>
              <a:rPr lang="en-US" sz="1500" dirty="0">
                <a:latin typeface="Helvetica Neue Light" panose="02000403000000020004"/>
              </a:rPr>
              <a:t>Clinical: ADHD, anxiety, and chronic migraines  </a:t>
            </a:r>
          </a:p>
          <a:p>
            <a:endParaRPr lang="en-US" sz="1100" b="1" dirty="0">
              <a:latin typeface="Helvetica Neue Light" panose="02000403000000020004"/>
            </a:endParaRPr>
          </a:p>
          <a:p>
            <a:r>
              <a:rPr lang="en-US" sz="1500" b="1" dirty="0">
                <a:latin typeface="Helvetica Neue Light" panose="02000403000000020004"/>
              </a:rPr>
              <a:t>PRODUCT: </a:t>
            </a:r>
            <a:r>
              <a:rPr lang="en-US" sz="1500" dirty="0">
                <a:latin typeface="Helvetica Neue Light" panose="02000403000000020004"/>
              </a:rPr>
              <a:t>Dual-use </a:t>
            </a:r>
            <a:r>
              <a:rPr lang="en-US" sz="1500" dirty="0" err="1">
                <a:latin typeface="Helvetica Neue Light" panose="02000403000000020004"/>
              </a:rPr>
              <a:t>taVNS</a:t>
            </a:r>
            <a:r>
              <a:rPr lang="en-US" sz="1500" dirty="0">
                <a:latin typeface="Helvetica Neue Light" panose="02000403000000020004"/>
              </a:rPr>
              <a:t> earbud platform for cognitive enhancement and medical treatments: </a:t>
            </a:r>
          </a:p>
          <a:p>
            <a:pPr marL="285750" indent="-285750">
              <a:buFont typeface="Arial" panose="020B0604020202020204" pitchFamily="34" charset="0"/>
              <a:buChar char="•"/>
            </a:pPr>
            <a:r>
              <a:rPr lang="en-US" sz="1500" dirty="0" err="1">
                <a:latin typeface="Helvetica Neue Light" panose="02000403000000020004"/>
              </a:rPr>
              <a:t>taVNS</a:t>
            </a:r>
            <a:r>
              <a:rPr lang="en-US" sz="1500" dirty="0">
                <a:latin typeface="Helvetica Neue Light" panose="02000403000000020004"/>
              </a:rPr>
              <a:t> technology (neuromodulation)</a:t>
            </a:r>
          </a:p>
          <a:p>
            <a:pPr marL="285750" indent="-285750">
              <a:buFont typeface="Arial" panose="020B0604020202020204" pitchFamily="34" charset="0"/>
              <a:buChar char="•"/>
            </a:pPr>
            <a:r>
              <a:rPr lang="en-US" sz="1500" dirty="0">
                <a:latin typeface="Helvetica Neue Light" panose="02000403000000020004"/>
              </a:rPr>
              <a:t>AI-driven personalization </a:t>
            </a:r>
          </a:p>
          <a:p>
            <a:endParaRPr lang="en-US" sz="1100" dirty="0">
              <a:latin typeface="Helvetica Neue Light" panose="02000403000000020004"/>
            </a:endParaRPr>
          </a:p>
          <a:p>
            <a:r>
              <a:rPr lang="en-US" sz="1500" b="1" dirty="0">
                <a:latin typeface="Helvetica Neue Light" panose="02000403000000020004"/>
              </a:rPr>
              <a:t>MECHANISM: </a:t>
            </a:r>
          </a:p>
          <a:p>
            <a:pPr marL="285750" indent="-285750">
              <a:buFont typeface="Arial" panose="020B0604020202020204" pitchFamily="34" charset="0"/>
              <a:buChar char="•"/>
            </a:pPr>
            <a:r>
              <a:rPr lang="en-US" sz="1500" dirty="0">
                <a:latin typeface="Helvetica Neue Light" panose="02000403000000020004"/>
              </a:rPr>
              <a:t>Promote brain plasticity</a:t>
            </a:r>
          </a:p>
          <a:p>
            <a:pPr marL="285750" indent="-285750">
              <a:buFont typeface="Arial" panose="020B0604020202020204" pitchFamily="34" charset="0"/>
              <a:buChar char="•"/>
            </a:pPr>
            <a:r>
              <a:rPr lang="en-US" sz="1500" dirty="0">
                <a:latin typeface="Helvetica Neue Light" panose="02000403000000020004"/>
              </a:rPr>
              <a:t>Enhance cognitive performance while reducing negative moods</a:t>
            </a:r>
          </a:p>
          <a:p>
            <a:pPr marL="285750" indent="-285750">
              <a:buFont typeface="Arial" panose="020B0604020202020204" pitchFamily="34" charset="0"/>
              <a:buChar char="•"/>
            </a:pPr>
            <a:r>
              <a:rPr lang="en-US" sz="1500" dirty="0">
                <a:latin typeface="Helvetica Neue Light" panose="02000403000000020004"/>
              </a:rPr>
              <a:t>Advanced earbud device </a:t>
            </a:r>
          </a:p>
          <a:p>
            <a:endParaRPr lang="en-US" sz="1100" b="1" dirty="0">
              <a:latin typeface="Helvetica Neue Light" panose="02000403000000020004"/>
            </a:endParaRPr>
          </a:p>
          <a:p>
            <a:r>
              <a:rPr kumimoji="0" lang="en-US" sz="15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Arial Narrow"/>
              </a:rPr>
              <a:t>COMPETITIVE ADVANTAGE</a:t>
            </a:r>
            <a:r>
              <a:rPr lang="en-US" sz="1500" b="1" dirty="0">
                <a:latin typeface="Helvetica Neue Light" panose="02000403000000020004"/>
              </a:rPr>
              <a:t>:</a:t>
            </a:r>
          </a:p>
          <a:p>
            <a:pPr marL="285750" indent="-285750">
              <a:buFont typeface="Arial" panose="020B0604020202020204" pitchFamily="34" charset="0"/>
              <a:buChar char="•"/>
            </a:pPr>
            <a:r>
              <a:rPr lang="en-US" sz="1500" dirty="0">
                <a:latin typeface="Helvetica Neue Light" panose="02000403000000020004"/>
              </a:rPr>
              <a:t>Dual-use Platform</a:t>
            </a:r>
          </a:p>
          <a:p>
            <a:pPr marL="285750" indent="-285750">
              <a:buFont typeface="Arial" panose="020B0604020202020204" pitchFamily="34" charset="0"/>
              <a:buChar char="•"/>
            </a:pPr>
            <a:r>
              <a:rPr lang="en-US" sz="1500" dirty="0">
                <a:latin typeface="Helvetica Neue Light" panose="02000403000000020004"/>
              </a:rPr>
              <a:t>Rapid Market Entry: leveraging FDA-cleared predicates for non-clinical app</a:t>
            </a:r>
          </a:p>
          <a:p>
            <a:pPr marL="285750" indent="-285750">
              <a:buFont typeface="Arial" panose="020B0604020202020204" pitchFamily="34" charset="0"/>
              <a:buChar char="•"/>
            </a:pPr>
            <a:r>
              <a:rPr lang="en-US" sz="1500" dirty="0">
                <a:latin typeface="Helvetica Neue Light" panose="02000403000000020004"/>
              </a:rPr>
              <a:t>AI/ML Integration: personalization</a:t>
            </a:r>
          </a:p>
          <a:p>
            <a:endParaRPr lang="en-US" sz="1100" dirty="0">
              <a:latin typeface="Helvetica Neue Light" panose="02000403000000020004"/>
            </a:endParaRPr>
          </a:p>
          <a:p>
            <a:pPr>
              <a:spcAft>
                <a:spcPts val="600"/>
              </a:spcAft>
            </a:pPr>
            <a:r>
              <a:rPr lang="en-US" sz="1500" b="1" dirty="0">
                <a:latin typeface="Helvetica Neue Light" panose="02000403000000020004"/>
              </a:rPr>
              <a:t>DATA: </a:t>
            </a:r>
          </a:p>
          <a:p>
            <a:pPr marL="285750" indent="-285750">
              <a:spcAft>
                <a:spcPts val="600"/>
              </a:spcAft>
              <a:buFont typeface="Arial" panose="020B0604020202020204" pitchFamily="34" charset="0"/>
              <a:buChar char="•"/>
            </a:pPr>
            <a:r>
              <a:rPr lang="en-US" sz="1500" dirty="0">
                <a:latin typeface="Helvetica Neue Light" panose="02000403000000020004"/>
              </a:rPr>
              <a:t>Overall learning enhances and faster peak performance</a:t>
            </a:r>
          </a:p>
          <a:p>
            <a:pPr marL="285750" indent="-285750">
              <a:spcAft>
                <a:spcPts val="600"/>
              </a:spcAft>
              <a:buFont typeface="Arial" panose="020B0604020202020204" pitchFamily="34" charset="0"/>
              <a:buChar char="•"/>
            </a:pPr>
            <a:r>
              <a:rPr lang="en-US" sz="1500" dirty="0">
                <a:latin typeface="Helvetica Neue Light" panose="02000403000000020004"/>
              </a:rPr>
              <a:t>Additional clinical trials ongoing to test the technology as neuro treatment</a:t>
            </a:r>
          </a:p>
        </p:txBody>
      </p:sp>
      <p:sp>
        <p:nvSpPr>
          <p:cNvPr id="14" name="TextBox 13">
            <a:extLst>
              <a:ext uri="{FF2B5EF4-FFF2-40B4-BE49-F238E27FC236}">
                <a16:creationId xmlns:a16="http://schemas.microsoft.com/office/drawing/2014/main" id="{2DF1E498-45A5-496E-9C35-13ECB5ACE349}"/>
              </a:ext>
            </a:extLst>
          </p:cNvPr>
          <p:cNvSpPr txBox="1"/>
          <p:nvPr/>
        </p:nvSpPr>
        <p:spPr>
          <a:xfrm>
            <a:off x="-138210" y="352260"/>
            <a:ext cx="10305881" cy="492443"/>
          </a:xfrm>
          <a:prstGeom prst="rect">
            <a:avLst/>
          </a:prstGeom>
          <a:noFill/>
        </p:spPr>
        <p:txBody>
          <a:bodyPr wrap="square" lIns="91440" tIns="45720" rIns="91440" bIns="45720" rtlCol="0" anchor="t">
            <a:spAutoFit/>
          </a:bodyPr>
          <a:lstStyle/>
          <a:p>
            <a:pPr algn="ctr"/>
            <a:r>
              <a:rPr lang="en-US" sz="2600" b="1" i="1" dirty="0">
                <a:solidFill>
                  <a:schemeClr val="bg1"/>
                </a:solidFill>
                <a:latin typeface="Helvetica Neue Light" panose="02000403000000020004"/>
              </a:rPr>
              <a:t>Revolutionary </a:t>
            </a:r>
            <a:r>
              <a:rPr lang="en-US" sz="2600" b="1" i="1" dirty="0" err="1">
                <a:solidFill>
                  <a:schemeClr val="bg1"/>
                </a:solidFill>
                <a:latin typeface="Helvetica Neue Light" panose="02000403000000020004"/>
              </a:rPr>
              <a:t>taVNS</a:t>
            </a:r>
            <a:r>
              <a:rPr lang="en-US" sz="2600" b="1" i="1" dirty="0">
                <a:solidFill>
                  <a:schemeClr val="bg1"/>
                </a:solidFill>
                <a:latin typeface="Helvetica Neue Light" panose="02000403000000020004"/>
              </a:rPr>
              <a:t> Earbud Platform - Where AI Meets Wellness</a:t>
            </a:r>
          </a:p>
        </p:txBody>
      </p:sp>
      <p:pic>
        <p:nvPicPr>
          <p:cNvPr id="16" name="Picture 15" descr="A white letters on a black background&#10;&#10;Description automatically generated">
            <a:extLst>
              <a:ext uri="{FF2B5EF4-FFF2-40B4-BE49-F238E27FC236}">
                <a16:creationId xmlns:a16="http://schemas.microsoft.com/office/drawing/2014/main" id="{B271BB82-6C95-41AC-8D9C-98A10E4CC83B}"/>
              </a:ext>
            </a:extLst>
          </p:cNvPr>
          <p:cNvPicPr>
            <a:picLocks noChangeAspect="1"/>
          </p:cNvPicPr>
          <p:nvPr/>
        </p:nvPicPr>
        <p:blipFill>
          <a:blip r:embed="rId4"/>
          <a:stretch>
            <a:fillRect/>
          </a:stretch>
        </p:blipFill>
        <p:spPr>
          <a:xfrm>
            <a:off x="10328671" y="208358"/>
            <a:ext cx="1649017" cy="791767"/>
          </a:xfrm>
          <a:prstGeom prst="rect">
            <a:avLst/>
          </a:prstGeom>
        </p:spPr>
      </p:pic>
      <p:sp>
        <p:nvSpPr>
          <p:cNvPr id="11" name="TextBox 10">
            <a:extLst>
              <a:ext uri="{FF2B5EF4-FFF2-40B4-BE49-F238E27FC236}">
                <a16:creationId xmlns:a16="http://schemas.microsoft.com/office/drawing/2014/main" id="{75A0A349-441C-CF14-588E-CA88442C99EF}"/>
              </a:ext>
            </a:extLst>
          </p:cNvPr>
          <p:cNvSpPr txBox="1"/>
          <p:nvPr/>
        </p:nvSpPr>
        <p:spPr>
          <a:xfrm>
            <a:off x="289355" y="5958523"/>
            <a:ext cx="3874745" cy="523220"/>
          </a:xfrm>
          <a:prstGeom prst="rect">
            <a:avLst/>
          </a:prstGeom>
          <a:noFill/>
        </p:spPr>
        <p:txBody>
          <a:bodyPr wrap="square" rtlCol="0">
            <a:spAutoFit/>
          </a:bodyPr>
          <a:lstStyle/>
          <a:p>
            <a:r>
              <a:rPr lang="en-US" sz="1400" dirty="0">
                <a:latin typeface="Helvetica Neue Light" panose="02000403000000020004"/>
              </a:rPr>
              <a:t>Faster and better learning outcome performances </a:t>
            </a:r>
          </a:p>
        </p:txBody>
      </p:sp>
      <p:pic>
        <p:nvPicPr>
          <p:cNvPr id="28" name="Picture 2">
            <a:extLst>
              <a:ext uri="{FF2B5EF4-FFF2-40B4-BE49-F238E27FC236}">
                <a16:creationId xmlns:a16="http://schemas.microsoft.com/office/drawing/2014/main" id="{01593E05-1534-958A-C23A-70212F8A399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9933" t="13383" r="45144" b="19675"/>
          <a:stretch/>
        </p:blipFill>
        <p:spPr bwMode="auto">
          <a:xfrm>
            <a:off x="4305532" y="4271266"/>
            <a:ext cx="948279" cy="143273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7DDBB404-F2F6-28D0-A8DB-1CFB50F2EEAF}"/>
              </a:ext>
            </a:extLst>
          </p:cNvPr>
          <p:cNvPicPr>
            <a:picLocks noChangeAspect="1"/>
          </p:cNvPicPr>
          <p:nvPr/>
        </p:nvPicPr>
        <p:blipFill>
          <a:blip r:embed="rId6"/>
          <a:stretch>
            <a:fillRect/>
          </a:stretch>
        </p:blipFill>
        <p:spPr>
          <a:xfrm>
            <a:off x="234437" y="3982705"/>
            <a:ext cx="3520920" cy="1843344"/>
          </a:xfrm>
          <a:prstGeom prst="rect">
            <a:avLst/>
          </a:prstGeom>
        </p:spPr>
      </p:pic>
      <p:sp>
        <p:nvSpPr>
          <p:cNvPr id="41" name="TextBox 40">
            <a:extLst>
              <a:ext uri="{FF2B5EF4-FFF2-40B4-BE49-F238E27FC236}">
                <a16:creationId xmlns:a16="http://schemas.microsoft.com/office/drawing/2014/main" id="{DEB060CE-662E-3A5D-A701-0DCBD06E8C4E}"/>
              </a:ext>
            </a:extLst>
          </p:cNvPr>
          <p:cNvSpPr txBox="1"/>
          <p:nvPr/>
        </p:nvSpPr>
        <p:spPr>
          <a:xfrm>
            <a:off x="3306087" y="2932176"/>
            <a:ext cx="2317815" cy="523220"/>
          </a:xfrm>
          <a:prstGeom prst="rect">
            <a:avLst/>
          </a:prstGeom>
          <a:noFill/>
        </p:spPr>
        <p:txBody>
          <a:bodyPr wrap="square">
            <a:spAutoFit/>
          </a:bodyPr>
          <a:lstStyle/>
          <a:p>
            <a:r>
              <a:rPr lang="en-US" sz="1600" b="1" dirty="0">
                <a:latin typeface="Helvetica Neue Light" panose="02000403000000020004"/>
              </a:rPr>
              <a:t>Perry Teevens, XiR </a:t>
            </a:r>
          </a:p>
          <a:p>
            <a:r>
              <a:rPr lang="en-US" sz="1200" dirty="0">
                <a:latin typeface="Helvetica Neue Light" panose="02000403000000020004"/>
              </a:rPr>
              <a:t>Biotech veteran</a:t>
            </a:r>
          </a:p>
        </p:txBody>
      </p:sp>
      <p:sp>
        <p:nvSpPr>
          <p:cNvPr id="3" name="Rectangle 2">
            <a:extLst>
              <a:ext uri="{FF2B5EF4-FFF2-40B4-BE49-F238E27FC236}">
                <a16:creationId xmlns:a16="http://schemas.microsoft.com/office/drawing/2014/main" id="{520C81E6-CD85-C838-F782-2ED905732DD1}"/>
              </a:ext>
            </a:extLst>
          </p:cNvPr>
          <p:cNvSpPr/>
          <p:nvPr/>
        </p:nvSpPr>
        <p:spPr>
          <a:xfrm>
            <a:off x="614058" y="2932176"/>
            <a:ext cx="2211283" cy="892552"/>
          </a:xfrm>
          <a:prstGeom prst="rect">
            <a:avLst/>
          </a:prstGeom>
        </p:spPr>
        <p:txBody>
          <a:bodyPr wrap="square">
            <a:spAutoFit/>
          </a:bodyPr>
          <a:lstStyle/>
          <a:p>
            <a:r>
              <a:rPr lang="en-US" sz="1600" b="1" dirty="0">
                <a:latin typeface="Helvetica Neue Light" panose="02000403000000020004"/>
              </a:rPr>
              <a:t>Matthew Leonard, PhD</a:t>
            </a:r>
          </a:p>
          <a:p>
            <a:r>
              <a:rPr lang="en-US" sz="1200" dirty="0">
                <a:latin typeface="Helvetica Neue Light" panose="02000403000000020004"/>
              </a:rPr>
              <a:t>Assoc. Prof., Neurological Surgery, UCSF Weill Institute for Neurosciences</a:t>
            </a:r>
          </a:p>
        </p:txBody>
      </p:sp>
      <p:sp>
        <p:nvSpPr>
          <p:cNvPr id="7" name="TextBox 6">
            <a:extLst>
              <a:ext uri="{FF2B5EF4-FFF2-40B4-BE49-F238E27FC236}">
                <a16:creationId xmlns:a16="http://schemas.microsoft.com/office/drawing/2014/main" id="{BBF8A55F-296C-0BAE-16C8-514FA3A8A9E3}"/>
              </a:ext>
            </a:extLst>
          </p:cNvPr>
          <p:cNvSpPr txBox="1"/>
          <p:nvPr/>
        </p:nvSpPr>
        <p:spPr>
          <a:xfrm>
            <a:off x="4032614" y="5950976"/>
            <a:ext cx="1651381" cy="307777"/>
          </a:xfrm>
          <a:prstGeom prst="rect">
            <a:avLst/>
          </a:prstGeom>
          <a:noFill/>
        </p:spPr>
        <p:txBody>
          <a:bodyPr wrap="square" rtlCol="0">
            <a:spAutoFit/>
          </a:bodyPr>
          <a:lstStyle/>
          <a:p>
            <a:r>
              <a:rPr lang="en-US" sz="1400">
                <a:latin typeface="Helvetica Neue Light" panose="02000403000000020004"/>
              </a:rPr>
              <a:t>Earbud prototype</a:t>
            </a:r>
          </a:p>
        </p:txBody>
      </p:sp>
      <p:cxnSp>
        <p:nvCxnSpPr>
          <p:cNvPr id="5" name="Straight Arrow Connector 4">
            <a:extLst>
              <a:ext uri="{FF2B5EF4-FFF2-40B4-BE49-F238E27FC236}">
                <a16:creationId xmlns:a16="http://schemas.microsoft.com/office/drawing/2014/main" id="{222BC405-54C5-983A-4CCC-AEA017AE72BF}"/>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B7FC72C-F48A-4862-C67F-D71B9BC4F37A}"/>
              </a:ext>
            </a:extLst>
          </p:cNvPr>
          <p:cNvCxnSpPr/>
          <p:nvPr/>
        </p:nvCxnSpPr>
        <p:spPr>
          <a:xfrm>
            <a:off x="5790825"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33" name="Picture 32">
            <a:extLst>
              <a:ext uri="{FF2B5EF4-FFF2-40B4-BE49-F238E27FC236}">
                <a16:creationId xmlns:a16="http://schemas.microsoft.com/office/drawing/2014/main" id="{30686256-6309-600B-0F9A-24B81D3E3948}"/>
              </a:ext>
            </a:extLst>
          </p:cNvPr>
          <p:cNvPicPr>
            <a:picLocks noChangeAspect="1"/>
          </p:cNvPicPr>
          <p:nvPr/>
        </p:nvPicPr>
        <p:blipFill>
          <a:blip r:embed="rId7"/>
          <a:stretch>
            <a:fillRect/>
          </a:stretch>
        </p:blipFill>
        <p:spPr>
          <a:xfrm>
            <a:off x="3356201" y="1272662"/>
            <a:ext cx="1547787" cy="1547787"/>
          </a:xfrm>
          <a:prstGeom prst="rect">
            <a:avLst/>
          </a:prstGeom>
          <a:ln w="25400" cap="sq">
            <a:solidFill>
              <a:srgbClr val="002060"/>
            </a:solidFill>
            <a:prstDash val="solid"/>
            <a:miter lim="800000"/>
          </a:ln>
          <a:effectLst/>
        </p:spPr>
      </p:pic>
    </p:spTree>
    <p:extLst>
      <p:ext uri="{BB962C8B-B14F-4D97-AF65-F5344CB8AC3E}">
        <p14:creationId xmlns:p14="http://schemas.microsoft.com/office/powerpoint/2010/main" val="2721121840"/>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9" name="Google Shape;89;p1">
            <a:extLst>
              <a:ext uri="{FF2B5EF4-FFF2-40B4-BE49-F238E27FC236}">
                <a16:creationId xmlns:a16="http://schemas.microsoft.com/office/drawing/2014/main" id="{C9B9DB10-91B6-D50A-4DB5-12F04ED8989E}"/>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10" name="Picture 9" descr="Dr. O'Rese Knight | UCSF Health">
            <a:extLst>
              <a:ext uri="{FF2B5EF4-FFF2-40B4-BE49-F238E27FC236}">
                <a16:creationId xmlns:a16="http://schemas.microsoft.com/office/drawing/2014/main" id="{A8AFB164-0F7F-90BA-81AC-A9E983A258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579" y="1245138"/>
            <a:ext cx="2044588" cy="2044588"/>
          </a:xfrm>
          <a:prstGeom prst="ellipse">
            <a:avLst/>
          </a:prstGeom>
          <a:noFill/>
          <a:ln w="25400">
            <a:solidFill>
              <a:srgbClr val="002060"/>
            </a:solidFill>
          </a:ln>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E01074B0-F437-B5A2-D502-C045E56CE88C}"/>
              </a:ext>
            </a:extLst>
          </p:cNvPr>
          <p:cNvSpPr txBox="1"/>
          <p:nvPr/>
        </p:nvSpPr>
        <p:spPr>
          <a:xfrm>
            <a:off x="2705247" y="1508632"/>
            <a:ext cx="2782424"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0070C0"/>
                </a:solidFill>
                <a:effectLst/>
                <a:uLnTx/>
                <a:uFillTx/>
                <a:latin typeface="Helvetica Neue Light" panose="02000403000000020004"/>
                <a:ea typeface="+mn-ea"/>
                <a:cs typeface="Helvetica"/>
              </a:rPr>
              <a:t> </a:t>
            </a:r>
            <a:endParaRPr kumimoji="0" lang="en-US" sz="2000" b="1" i="1" u="none" strike="noStrike" kern="1200" cap="none" spc="0" normalizeH="0" baseline="0" noProof="0" dirty="0">
              <a:ln>
                <a:noFill/>
              </a:ln>
              <a:solidFill>
                <a:srgbClr val="000000"/>
              </a:solidFill>
              <a:effectLst/>
              <a:uLnTx/>
              <a:uFillTx/>
              <a:latin typeface="Helvetica Neue Light"/>
              <a:ea typeface="+mn-ea"/>
              <a:cs typeface="Calibri"/>
            </a:endParaRPr>
          </a:p>
        </p:txBody>
      </p:sp>
      <p:sp>
        <p:nvSpPr>
          <p:cNvPr id="15" name="TextBox 14">
            <a:extLst>
              <a:ext uri="{FF2B5EF4-FFF2-40B4-BE49-F238E27FC236}">
                <a16:creationId xmlns:a16="http://schemas.microsoft.com/office/drawing/2014/main" id="{DE875891-EB05-6FF9-4788-F4B099373304}"/>
              </a:ext>
            </a:extLst>
          </p:cNvPr>
          <p:cNvSpPr txBox="1"/>
          <p:nvPr/>
        </p:nvSpPr>
        <p:spPr>
          <a:xfrm>
            <a:off x="221115" y="3315602"/>
            <a:ext cx="5146694" cy="38010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Helvetica Neue Light" panose="02000403000000020004"/>
                <a:ea typeface="+mn-ea"/>
                <a:cs typeface="+mn-cs"/>
              </a:rPr>
              <a:t>PROBLEM:</a:t>
            </a:r>
            <a:r>
              <a:rPr kumimoji="0" lang="en-US" sz="2000" b="1" i="1" u="none" strike="noStrike" kern="1200" cap="none" spc="0" normalizeH="0" baseline="0" noProof="0" dirty="0">
                <a:ln>
                  <a:noFill/>
                </a:ln>
                <a:solidFill>
                  <a:srgbClr val="FF0000"/>
                </a:solidFill>
                <a:effectLst/>
                <a:uLnTx/>
                <a:uFillTx/>
                <a:latin typeface="Helvetica Neue Light" panose="02000403000000020004"/>
                <a:ea typeface="+mn-ea"/>
                <a:cs typeface="+mn-cs"/>
              </a:rPr>
              <a:t> </a:t>
            </a:r>
            <a:endParaRPr kumimoji="0" lang="en-US" sz="2000" b="0" i="0" u="none" strike="noStrike" kern="1200" cap="none" spc="0" normalizeH="0" baseline="0" noProof="0" dirty="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Helvetica Neue Light"/>
                <a:ea typeface="+mn-ea"/>
                <a:cs typeface="+mn-cs"/>
              </a:rPr>
              <a:t>Current methods to diagnose and manage glaucoma are inadequate and represent a significant healthcare burden.</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Helvetica Neue Light"/>
                <a:ea typeface="+mn-ea"/>
                <a:cs typeface="+mn-cs"/>
              </a:rPr>
              <a:t>24-hr IOP monitoring expands access to care, improves diagnostic accuracy, and enhances clinical decision making.</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Helvetica Neue Light"/>
                <a:ea typeface="+mn-ea"/>
                <a:cs typeface="+mn-cs"/>
              </a:rPr>
              <a:t>Clinical tools for 24-hr IOP monitoring remain elusive.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1" u="none" strike="noStrike" kern="1200" cap="none" spc="0" normalizeH="0" baseline="0" noProof="0" dirty="0">
              <a:ln>
                <a:noFill/>
              </a:ln>
              <a:solidFill>
                <a:srgbClr val="404040"/>
              </a:solidFill>
              <a:effectLst/>
              <a:uLnTx/>
              <a:uFillTx/>
              <a:latin typeface="Helvetica Neue Light" panose="02000403000000020004"/>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1" u="none" strike="noStrike" kern="1200" cap="none" spc="0" normalizeH="0" baseline="0" noProof="0" dirty="0">
              <a:ln>
                <a:noFill/>
              </a:ln>
              <a:solidFill>
                <a:srgbClr val="404040"/>
              </a:solidFill>
              <a:effectLst/>
              <a:uLnTx/>
              <a:uFillTx/>
              <a:latin typeface="Helvetica Neue Light" panose="02000403000000020004"/>
              <a:ea typeface="+mn-ea"/>
              <a:cs typeface="+mn-cs"/>
            </a:endParaRPr>
          </a:p>
        </p:txBody>
      </p:sp>
      <p:sp>
        <p:nvSpPr>
          <p:cNvPr id="3" name="TextBox 2">
            <a:extLst>
              <a:ext uri="{FF2B5EF4-FFF2-40B4-BE49-F238E27FC236}">
                <a16:creationId xmlns:a16="http://schemas.microsoft.com/office/drawing/2014/main" id="{48D40288-D275-EB70-149D-A93FA9B69D3C}"/>
              </a:ext>
            </a:extLst>
          </p:cNvPr>
          <p:cNvSpPr txBox="1"/>
          <p:nvPr/>
        </p:nvSpPr>
        <p:spPr>
          <a:xfrm>
            <a:off x="2882544" y="225893"/>
            <a:ext cx="7035956" cy="83099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Helvetica Neue Light" panose="02000403000000020004"/>
                <a:ea typeface="+mn-ea"/>
                <a:cs typeface="+mn-cs"/>
              </a:rPr>
              <a:t>24-Hour Intraocular Pressure (IOP) Monitoring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white"/>
                </a:solidFill>
                <a:effectLst/>
                <a:uLnTx/>
                <a:uFillTx/>
                <a:latin typeface="Helvetica Neue Light" panose="02000403000000020004"/>
                <a:ea typeface="+mn-ea"/>
                <a:cs typeface="+mn-cs"/>
              </a:rPr>
              <a:t>Preventing Glaucomatous Vision Loss</a:t>
            </a:r>
          </a:p>
        </p:txBody>
      </p:sp>
      <p:sp>
        <p:nvSpPr>
          <p:cNvPr id="4" name="TextBox 3">
            <a:extLst>
              <a:ext uri="{FF2B5EF4-FFF2-40B4-BE49-F238E27FC236}">
                <a16:creationId xmlns:a16="http://schemas.microsoft.com/office/drawing/2014/main" id="{022940F7-C63A-641C-EF68-ED2617AD2343}"/>
              </a:ext>
            </a:extLst>
          </p:cNvPr>
          <p:cNvSpPr txBox="1"/>
          <p:nvPr/>
        </p:nvSpPr>
        <p:spPr>
          <a:xfrm>
            <a:off x="5742009" y="5503907"/>
            <a:ext cx="5415770" cy="123110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Helvetica Neue Light" panose="02000403000000020004"/>
                <a:ea typeface="+mn-ea"/>
                <a:cs typeface="+mn-cs"/>
              </a:rPr>
              <a:t>TRACTION: </a:t>
            </a:r>
            <a:endParaRPr kumimoji="0" lang="en-US" sz="2000" b="1" i="0" u="none" strike="noStrike" kern="1200" cap="none" spc="0" normalizeH="0" baseline="0" noProof="0" dirty="0">
              <a:ln>
                <a:noFill/>
              </a:ln>
              <a:solidFill>
                <a:prstClr val="black"/>
              </a:solidFill>
              <a:effectLst/>
              <a:uLnTx/>
              <a:uFillTx/>
              <a:latin typeface="Helvetica Neue Light"/>
              <a:ea typeface="+mn-ea"/>
              <a:cs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Helvetica Neue Light" panose="02000403000000020004"/>
                <a:ea typeface="+mn-ea"/>
                <a:cs typeface="+mn-cs"/>
              </a:rPr>
              <a:t>3 patents filed or in process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Helvetica Neue Light" panose="02000403000000020004"/>
                <a:ea typeface="+mn-ea"/>
                <a:cs typeface="+mn-cs"/>
              </a:rPr>
              <a:t>~$5.5M raised in non-dilutive funding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Helvetica Neue Light" panose="02000403000000020004"/>
                <a:ea typeface="+mn-ea"/>
                <a:cs typeface="+mn-cs"/>
              </a:rPr>
              <a:t>Currently in discussions on FDA De Novo </a:t>
            </a:r>
          </a:p>
        </p:txBody>
      </p:sp>
      <p:sp>
        <p:nvSpPr>
          <p:cNvPr id="8" name="Rectangle 7">
            <a:extLst>
              <a:ext uri="{FF2B5EF4-FFF2-40B4-BE49-F238E27FC236}">
                <a16:creationId xmlns:a16="http://schemas.microsoft.com/office/drawing/2014/main" id="{046C9AC0-5741-23BD-9742-2E1F83A02B77}"/>
              </a:ext>
            </a:extLst>
          </p:cNvPr>
          <p:cNvSpPr/>
          <p:nvPr/>
        </p:nvSpPr>
        <p:spPr>
          <a:xfrm>
            <a:off x="5744766" y="1214060"/>
            <a:ext cx="6232919" cy="205076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Helvetica Neue Light"/>
              <a:ea typeface="+mn-ea"/>
              <a:cs typeface="Calibri"/>
            </a:endParaRP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4"/>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D3FB9A3-DDEF-F8D9-A7AD-0D0579105339}"/>
              </a:ext>
            </a:extLst>
          </p:cNvPr>
          <p:cNvSpPr txBox="1"/>
          <p:nvPr/>
        </p:nvSpPr>
        <p:spPr>
          <a:xfrm>
            <a:off x="2846262" y="1536875"/>
            <a:ext cx="274320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Helvetica Neue Light"/>
                <a:ea typeface="+mn-ea"/>
                <a:cs typeface="+mn-cs"/>
              </a:rPr>
              <a:t>O’Rese J. Knight, MD</a:t>
            </a:r>
            <a:endParaRPr kumimoji="0" lang="en-US" sz="1800" b="0" i="0" u="none" strike="noStrike" kern="1200" cap="none" spc="0" normalizeH="0" baseline="0" noProof="0" dirty="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Helvetica Neue Light"/>
                <a:ea typeface="+mn-ea"/>
                <a:cs typeface="+mn-cs"/>
              </a:rPr>
              <a:t>Co-Founder, SalVista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Helvetica Neue Light"/>
                <a:ea typeface="+mn-ea"/>
                <a:cs typeface="+mn-cs"/>
              </a:rPr>
              <a:t>UCSF Associate Professor Ophthalmology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Helvetica Neue Light"/>
                <a:ea typeface="+mn-ea"/>
                <a:cs typeface="+mn-cs"/>
              </a:rPr>
              <a:t>and Innovator</a:t>
            </a:r>
          </a:p>
        </p:txBody>
      </p:sp>
      <p:sp>
        <p:nvSpPr>
          <p:cNvPr id="26" name="TextBox 25">
            <a:extLst>
              <a:ext uri="{FF2B5EF4-FFF2-40B4-BE49-F238E27FC236}">
                <a16:creationId xmlns:a16="http://schemas.microsoft.com/office/drawing/2014/main" id="{22B59BEC-E4DC-C277-93D9-CBDAA321385C}"/>
              </a:ext>
            </a:extLst>
          </p:cNvPr>
          <p:cNvSpPr txBox="1"/>
          <p:nvPr/>
        </p:nvSpPr>
        <p:spPr>
          <a:xfrm>
            <a:off x="5710580" y="3382774"/>
            <a:ext cx="6441215" cy="19697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Helvetica Neue Light"/>
                <a:ea typeface="+mn-ea"/>
                <a:cs typeface="Segoe UI"/>
              </a:rPr>
              <a:t>SOLUTION:</a:t>
            </a:r>
            <a:r>
              <a:rPr kumimoji="0" lang="en-US" sz="2200" b="0" i="0" u="none" strike="noStrike" kern="1200" cap="none" spc="0" normalizeH="0" baseline="0" noProof="0" dirty="0">
                <a:ln>
                  <a:noFill/>
                </a:ln>
                <a:solidFill>
                  <a:prstClr val="black"/>
                </a:solidFill>
                <a:effectLst/>
                <a:uLnTx/>
                <a:uFillTx/>
                <a:latin typeface="Helvetica Neue Light"/>
                <a:ea typeface="+mn-ea"/>
                <a:cs typeface="Segoe UI"/>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prstClr val="black"/>
                </a:solidFill>
                <a:effectLst/>
                <a:uLnTx/>
                <a:uFillTx/>
                <a:latin typeface="Helvetica Neue Light"/>
                <a:ea typeface="+mn-ea"/>
                <a:cs typeface="Arial"/>
              </a:rPr>
              <a:t>Deployment of self-sensing cantilevers into a contact lens platform delivers automated 24-hr IOP monitoring</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prstClr val="black"/>
                </a:solidFill>
                <a:effectLst/>
                <a:uLnTx/>
                <a:uFillTx/>
                <a:latin typeface="Helvetica Neue Light"/>
                <a:ea typeface="+mn-ea"/>
                <a:cs typeface="Arial"/>
              </a:rPr>
              <a:t>Normative database and ML provide enhanced decision-making tools for treatment selection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prstClr val="black"/>
                </a:solidFill>
                <a:effectLst/>
                <a:uLnTx/>
                <a:uFillTx/>
                <a:latin typeface="Helvetica Neue Light"/>
                <a:ea typeface="+mn-ea"/>
                <a:cs typeface="Arial"/>
              </a:rPr>
              <a:t>EMR Integration unlocks Glaucoma Telehealth</a:t>
            </a:r>
          </a:p>
        </p:txBody>
      </p:sp>
      <p:sp>
        <p:nvSpPr>
          <p:cNvPr id="6" name="TextBox 5">
            <a:extLst>
              <a:ext uri="{FF2B5EF4-FFF2-40B4-BE49-F238E27FC236}">
                <a16:creationId xmlns:a16="http://schemas.microsoft.com/office/drawing/2014/main" id="{B1E60BEF-AD7A-CF4C-9ADB-82A0F07E801E}"/>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Helvetica Neue Light"/>
                <a:ea typeface="+mn-lt"/>
                <a:cs typeface="Calibri"/>
              </a:rPr>
              <a:t>© 2026 The Regents of the University of California</a:t>
            </a:r>
            <a:endParaRPr kumimoji="0" lang="en-US" sz="1400" b="0" i="0" u="none" strike="noStrike" kern="1200" cap="none" spc="0" normalizeH="0" baseline="0" noProof="0" dirty="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Helvetica Neue Light"/>
              <a:ea typeface="+mn-ea"/>
              <a:cs typeface="Calibri"/>
            </a:endParaRPr>
          </a:p>
        </p:txBody>
      </p:sp>
      <p:pic>
        <p:nvPicPr>
          <p:cNvPr id="5" name="Picture 4">
            <a:extLst>
              <a:ext uri="{FF2B5EF4-FFF2-40B4-BE49-F238E27FC236}">
                <a16:creationId xmlns:a16="http://schemas.microsoft.com/office/drawing/2014/main" id="{2B382695-8AC5-1C8F-4BF7-619507DA21BA}"/>
              </a:ext>
            </a:extLst>
          </p:cNvPr>
          <p:cNvPicPr>
            <a:picLocks noChangeAspect="1"/>
          </p:cNvPicPr>
          <p:nvPr/>
        </p:nvPicPr>
        <p:blipFill>
          <a:blip r:embed="rId5">
            <a:alphaModFix amt="75000"/>
          </a:blip>
          <a:stretch>
            <a:fillRect/>
          </a:stretch>
        </p:blipFill>
        <p:spPr>
          <a:xfrm>
            <a:off x="97351" y="239173"/>
            <a:ext cx="2514600" cy="674505"/>
          </a:xfrm>
          <a:prstGeom prst="rect">
            <a:avLst/>
          </a:prstGeom>
        </p:spPr>
      </p:pic>
      <p:pic>
        <p:nvPicPr>
          <p:cNvPr id="14" name="Picture 13" descr="A close up of an eye&#10;&#10;Description automatically generated">
            <a:extLst>
              <a:ext uri="{FF2B5EF4-FFF2-40B4-BE49-F238E27FC236}">
                <a16:creationId xmlns:a16="http://schemas.microsoft.com/office/drawing/2014/main" id="{8EE48DB4-6816-44FD-7ADF-D8CA1293C8B5}"/>
              </a:ext>
            </a:extLst>
          </p:cNvPr>
          <p:cNvPicPr>
            <a:picLocks noChangeAspect="1"/>
          </p:cNvPicPr>
          <p:nvPr/>
        </p:nvPicPr>
        <p:blipFill rotWithShape="1">
          <a:blip r:embed="rId6"/>
          <a:srcRect l="13386" t="17819" r="11616" b="10261"/>
          <a:stretch/>
        </p:blipFill>
        <p:spPr>
          <a:xfrm>
            <a:off x="5874777" y="1370763"/>
            <a:ext cx="1970675" cy="1737360"/>
          </a:xfrm>
          <a:prstGeom prst="rect">
            <a:avLst/>
          </a:prstGeom>
        </p:spPr>
      </p:pic>
      <p:pic>
        <p:nvPicPr>
          <p:cNvPr id="69" name="Picture 68" hidden="1">
            <a:extLst>
              <a:ext uri="{FF2B5EF4-FFF2-40B4-BE49-F238E27FC236}">
                <a16:creationId xmlns:a16="http://schemas.microsoft.com/office/drawing/2014/main" id="{FE55ECCC-E7BE-9EDD-A81B-2ECDE0255315}"/>
              </a:ext>
            </a:extLst>
          </p:cNvPr>
          <p:cNvPicPr>
            <a:picLocks noChangeAspect="1"/>
          </p:cNvPicPr>
          <p:nvPr/>
        </p:nvPicPr>
        <p:blipFill>
          <a:blip r:embed="rId7"/>
          <a:stretch>
            <a:fillRect/>
          </a:stretch>
        </p:blipFill>
        <p:spPr>
          <a:xfrm>
            <a:off x="9468312" y="1398759"/>
            <a:ext cx="2446470" cy="1734108"/>
          </a:xfrm>
          <a:prstGeom prst="rect">
            <a:avLst/>
          </a:prstGeom>
        </p:spPr>
      </p:pic>
      <p:pic>
        <p:nvPicPr>
          <p:cNvPr id="71" name="Picture 70">
            <a:extLst>
              <a:ext uri="{FF2B5EF4-FFF2-40B4-BE49-F238E27FC236}">
                <a16:creationId xmlns:a16="http://schemas.microsoft.com/office/drawing/2014/main" id="{56239F92-8EE6-D839-1393-77E18E576E71}"/>
              </a:ext>
            </a:extLst>
          </p:cNvPr>
          <p:cNvPicPr>
            <a:picLocks noChangeAspect="1"/>
          </p:cNvPicPr>
          <p:nvPr/>
        </p:nvPicPr>
        <p:blipFill>
          <a:blip r:embed="rId8"/>
          <a:stretch>
            <a:fillRect/>
          </a:stretch>
        </p:blipFill>
        <p:spPr>
          <a:xfrm>
            <a:off x="11383220" y="6052298"/>
            <a:ext cx="749810" cy="761114"/>
          </a:xfrm>
          <a:prstGeom prst="rect">
            <a:avLst/>
          </a:prstGeom>
        </p:spPr>
      </p:pic>
      <p:pic>
        <p:nvPicPr>
          <p:cNvPr id="7" name="Picture 6" hidden="1">
            <a:extLst>
              <a:ext uri="{FF2B5EF4-FFF2-40B4-BE49-F238E27FC236}">
                <a16:creationId xmlns:a16="http://schemas.microsoft.com/office/drawing/2014/main" id="{FCAE1989-C056-5971-C12E-70917E8FFC94}"/>
              </a:ext>
            </a:extLst>
          </p:cNvPr>
          <p:cNvPicPr>
            <a:picLocks noChangeAspect="1"/>
          </p:cNvPicPr>
          <p:nvPr/>
        </p:nvPicPr>
        <p:blipFill>
          <a:blip r:embed="rId9"/>
          <a:stretch>
            <a:fillRect/>
          </a:stretch>
        </p:blipFill>
        <p:spPr>
          <a:xfrm>
            <a:off x="5791494" y="1500525"/>
            <a:ext cx="2103120" cy="1545010"/>
          </a:xfrm>
          <a:prstGeom prst="rect">
            <a:avLst/>
          </a:prstGeom>
        </p:spPr>
      </p:pic>
      <p:pic>
        <p:nvPicPr>
          <p:cNvPr id="17" name="24-hr IOP" hidden="1">
            <a:extLst>
              <a:ext uri="{FF2B5EF4-FFF2-40B4-BE49-F238E27FC236}">
                <a16:creationId xmlns:a16="http://schemas.microsoft.com/office/drawing/2014/main" id="{AC1770F0-922E-1ACA-70BA-547EA0FBD3C8}"/>
              </a:ext>
            </a:extLst>
          </p:cNvPr>
          <p:cNvPicPr>
            <a:picLocks noChangeAspect="1"/>
          </p:cNvPicPr>
          <p:nvPr/>
        </p:nvPicPr>
        <p:blipFill rotWithShape="1">
          <a:blip r:embed="rId10"/>
          <a:srcRect b="2359"/>
          <a:stretch/>
        </p:blipFill>
        <p:spPr>
          <a:xfrm>
            <a:off x="10001140" y="1704841"/>
            <a:ext cx="1876644" cy="1331891"/>
          </a:xfrm>
          <a:prstGeom prst="rect">
            <a:avLst/>
          </a:prstGeom>
        </p:spPr>
      </p:pic>
      <p:sp>
        <p:nvSpPr>
          <p:cNvPr id="28" name="TextBox 27">
            <a:extLst>
              <a:ext uri="{FF2B5EF4-FFF2-40B4-BE49-F238E27FC236}">
                <a16:creationId xmlns:a16="http://schemas.microsoft.com/office/drawing/2014/main" id="{75A9E96E-7AD9-2488-4AC2-86600D78F8F3}"/>
              </a:ext>
            </a:extLst>
          </p:cNvPr>
          <p:cNvSpPr txBox="1"/>
          <p:nvPr/>
        </p:nvSpPr>
        <p:spPr>
          <a:xfrm>
            <a:off x="11103554" y="547710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dirty="0">
              <a:ln>
                <a:noFill/>
              </a:ln>
              <a:solidFill>
                <a:prstClr val="black"/>
              </a:solidFill>
              <a:effectLst/>
              <a:uLnTx/>
              <a:uFillTx/>
              <a:latin typeface="Calibri"/>
              <a:ea typeface="+mn-ea"/>
              <a:cs typeface="Calibri"/>
            </a:endParaRPr>
          </a:p>
        </p:txBody>
      </p:sp>
      <p:pic>
        <p:nvPicPr>
          <p:cNvPr id="11" name="Picture 10">
            <a:extLst>
              <a:ext uri="{FF2B5EF4-FFF2-40B4-BE49-F238E27FC236}">
                <a16:creationId xmlns:a16="http://schemas.microsoft.com/office/drawing/2014/main" id="{6DDC217C-407A-3A8A-A1C8-725EB9763E08}"/>
              </a:ext>
            </a:extLst>
          </p:cNvPr>
          <p:cNvPicPr>
            <a:picLocks noChangeAspect="1"/>
          </p:cNvPicPr>
          <p:nvPr/>
        </p:nvPicPr>
        <p:blipFill>
          <a:blip r:embed="rId11"/>
          <a:stretch>
            <a:fillRect/>
          </a:stretch>
        </p:blipFill>
        <p:spPr>
          <a:xfrm>
            <a:off x="7956055" y="1325043"/>
            <a:ext cx="3958727" cy="1828800"/>
          </a:xfrm>
          <a:prstGeom prst="rect">
            <a:avLst/>
          </a:prstGeom>
        </p:spPr>
      </p:pic>
      <p:cxnSp>
        <p:nvCxnSpPr>
          <p:cNvPr id="2" name="Straight Connector 1">
            <a:extLst>
              <a:ext uri="{FF2B5EF4-FFF2-40B4-BE49-F238E27FC236}">
                <a16:creationId xmlns:a16="http://schemas.microsoft.com/office/drawing/2014/main" id="{D87CC835-0AB0-E4B6-4776-E3BA56823FBD}"/>
              </a:ext>
            </a:extLst>
          </p:cNvPr>
          <p:cNvCxnSpPr/>
          <p:nvPr/>
        </p:nvCxnSpPr>
        <p:spPr>
          <a:xfrm>
            <a:off x="5489237"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8974803"/>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33" name="Google Shape;89;p1">
            <a:extLst>
              <a:ext uri="{FF2B5EF4-FFF2-40B4-BE49-F238E27FC236}">
                <a16:creationId xmlns:a16="http://schemas.microsoft.com/office/drawing/2014/main" id="{F235FFEC-6796-E5F3-24E6-B76A29DCC6B1}"/>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5" name="TextBox 14">
            <a:extLst>
              <a:ext uri="{FF2B5EF4-FFF2-40B4-BE49-F238E27FC236}">
                <a16:creationId xmlns:a16="http://schemas.microsoft.com/office/drawing/2014/main" id="{DE875891-EB05-6FF9-4788-F4B099373304}"/>
              </a:ext>
            </a:extLst>
          </p:cNvPr>
          <p:cNvSpPr txBox="1"/>
          <p:nvPr/>
        </p:nvSpPr>
        <p:spPr>
          <a:xfrm>
            <a:off x="194147" y="3437952"/>
            <a:ext cx="5206975" cy="285462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2000" b="1" i="1" u="none" strike="noStrike" kern="1200" cap="none" spc="0" normalizeH="0" baseline="0" noProof="0">
                <a:ln>
                  <a:noFill/>
                </a:ln>
                <a:solidFill>
                  <a:prstClr val="black"/>
                </a:solidFill>
                <a:effectLst/>
                <a:uLnTx/>
                <a:uFillTx/>
                <a:latin typeface="Helvetica Neue Light" panose="02000403000000020004"/>
                <a:ea typeface="+mn-ea"/>
                <a:cs typeface="+mn-cs"/>
              </a:rPr>
              <a:t> </a:t>
            </a:r>
            <a:endParaRPr kumimoji="0" lang="en-US" sz="20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1 in 6 men will be afflicted with prostate cancer during their lifetimes, 30k will die every year.</a:t>
            </a:r>
          </a:p>
          <a:p>
            <a:pPr marL="342900" marR="0" lvl="0" indent="-3429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12M men in the US seek treatment for benign prostate hyperplasia every year.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Current therapies mainly centered around systemic testosterone ablation.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1" u="none" strike="noStrike" kern="1200" cap="none" spc="0" normalizeH="0" baseline="0" noProof="0">
              <a:ln>
                <a:noFill/>
              </a:ln>
              <a:solidFill>
                <a:prstClr val="black"/>
              </a:solidFill>
              <a:effectLst/>
              <a:uLnTx/>
              <a:uFillTx/>
              <a:latin typeface="Helvetica Neue Light" panose="02000403000000020004"/>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1" u="none" strike="noStrike" kern="1200" cap="none" spc="0" normalizeH="0" baseline="0" noProof="0">
              <a:ln>
                <a:noFill/>
              </a:ln>
              <a:solidFill>
                <a:prstClr val="black"/>
              </a:solidFill>
              <a:effectLst/>
              <a:uLnTx/>
              <a:uFillTx/>
              <a:latin typeface="Helvetica Neue Light" panose="02000403000000020004"/>
              <a:ea typeface="+mn-ea"/>
              <a:cs typeface="+mn-cs"/>
            </a:endParaRPr>
          </a:p>
        </p:txBody>
      </p:sp>
      <p:sp>
        <p:nvSpPr>
          <p:cNvPr id="3" name="TextBox 2">
            <a:extLst>
              <a:ext uri="{FF2B5EF4-FFF2-40B4-BE49-F238E27FC236}">
                <a16:creationId xmlns:a16="http://schemas.microsoft.com/office/drawing/2014/main" id="{48D40288-D275-EB70-149D-A93FA9B69D3C}"/>
              </a:ext>
            </a:extLst>
          </p:cNvPr>
          <p:cNvSpPr txBox="1"/>
          <p:nvPr/>
        </p:nvSpPr>
        <p:spPr>
          <a:xfrm>
            <a:off x="2069022" y="17230"/>
            <a:ext cx="8118119" cy="115416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1" u="none" strike="noStrike" kern="1200" cap="none" spc="0" normalizeH="0" baseline="0" noProof="0">
                <a:ln>
                  <a:noFill/>
                </a:ln>
                <a:solidFill>
                  <a:prstClr val="white"/>
                </a:solidFill>
                <a:effectLst/>
                <a:uLnTx/>
                <a:uFillTx/>
                <a:latin typeface="Helvetica Neue Light" panose="02000403000000020004"/>
                <a:ea typeface="+mn-ea"/>
                <a:cs typeface="+mn-cs"/>
              </a:rPr>
              <a:t>We drive innovation in oncology and solid organ diseases through development of organ selective therapy for early interception and treatment of the prostate disease</a:t>
            </a:r>
          </a:p>
        </p:txBody>
      </p:sp>
      <p:sp>
        <p:nvSpPr>
          <p:cNvPr id="4" name="TextBox 3">
            <a:extLst>
              <a:ext uri="{FF2B5EF4-FFF2-40B4-BE49-F238E27FC236}">
                <a16:creationId xmlns:a16="http://schemas.microsoft.com/office/drawing/2014/main" id="{022940F7-C63A-641C-EF68-ED2617AD2343}"/>
              </a:ext>
            </a:extLst>
          </p:cNvPr>
          <p:cNvSpPr txBox="1"/>
          <p:nvPr/>
        </p:nvSpPr>
        <p:spPr>
          <a:xfrm>
            <a:off x="5718488" y="5012214"/>
            <a:ext cx="6142239" cy="130805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endParaRPr kumimoji="0" lang="en-US" sz="2000" b="1"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$37M in funding led by Cure Ventures, Mission </a:t>
            </a:r>
            <a:r>
              <a:rPr kumimoji="0" lang="en-US" sz="1800" b="0" i="0" u="none" strike="noStrike" kern="1200" cap="none" spc="0" normalizeH="0" baseline="0" noProof="0" err="1">
                <a:ln>
                  <a:noFill/>
                </a:ln>
                <a:solidFill>
                  <a:prstClr val="black"/>
                </a:solidFill>
                <a:effectLst/>
                <a:uLnTx/>
                <a:uFillTx/>
                <a:latin typeface="Helvetica Neue Light" panose="02000403000000020004"/>
                <a:ea typeface="+mn-ea"/>
                <a:cs typeface="+mn-cs"/>
              </a:rPr>
              <a:t>BioCapital</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 and Johnson &amp; Johnson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Calibri" panose="020F0502020204030204"/>
              </a:rPr>
              <a:t>Ongoing clinical trial with </a:t>
            </a:r>
            <a:r>
              <a:rPr kumimoji="0" lang="en-US" sz="1800" b="0" i="0" u="none" strike="noStrike" kern="1200" cap="none" spc="0" normalizeH="0" baseline="0" noProof="0" err="1">
                <a:ln>
                  <a:noFill/>
                </a:ln>
                <a:solidFill>
                  <a:prstClr val="black"/>
                </a:solidFill>
                <a:effectLst/>
                <a:uLnTx/>
                <a:uFillTx/>
                <a:latin typeface="Helvetica Neue Light" panose="02000403000000020004"/>
                <a:ea typeface="+mn-ea"/>
                <a:cs typeface="Calibri" panose="020F0502020204030204"/>
              </a:rPr>
              <a:t>Enolen</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Calibri" panose="020F0502020204030204"/>
              </a:rPr>
              <a:t>®️</a:t>
            </a: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D3FB9A3-DDEF-F8D9-A7AD-0D0579105339}"/>
              </a:ext>
            </a:extLst>
          </p:cNvPr>
          <p:cNvSpPr txBox="1"/>
          <p:nvPr/>
        </p:nvSpPr>
        <p:spPr>
          <a:xfrm>
            <a:off x="2635343" y="1842496"/>
            <a:ext cx="2828493" cy="1354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Pamela Munster,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Helvetica Neue Light"/>
                <a:ea typeface="+mn-ea"/>
                <a:cs typeface="+mn-cs"/>
              </a:rPr>
              <a:t>Founder and CSO,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UCSF Professor of Medicine,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Director Early Phase Clinical Trials Unit</a:t>
            </a:r>
          </a:p>
        </p:txBody>
      </p:sp>
      <p:sp>
        <p:nvSpPr>
          <p:cNvPr id="26" name="TextBox 25">
            <a:extLst>
              <a:ext uri="{FF2B5EF4-FFF2-40B4-BE49-F238E27FC236}">
                <a16:creationId xmlns:a16="http://schemas.microsoft.com/office/drawing/2014/main" id="{22B59BEC-E4DC-C277-93D9-CBDAA321385C}"/>
              </a:ext>
            </a:extLst>
          </p:cNvPr>
          <p:cNvSpPr txBox="1"/>
          <p:nvPr/>
        </p:nvSpPr>
        <p:spPr>
          <a:xfrm>
            <a:off x="5686263" y="3119497"/>
            <a:ext cx="6395241" cy="19005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a:ea typeface="+mn-ea"/>
                <a:cs typeface="Segoe UI"/>
              </a:rPr>
              <a:t>SOLUTION:</a:t>
            </a:r>
            <a:r>
              <a:rPr kumimoji="0" lang="en-US" sz="2000" b="0" i="0" u="none" strike="noStrike" kern="1200" cap="none" spc="0" normalizeH="0" baseline="0" noProof="0">
                <a:ln>
                  <a:noFill/>
                </a:ln>
                <a:solidFill>
                  <a:prstClr val="black"/>
                </a:solidFill>
                <a:effectLst/>
                <a:uLnTx/>
                <a:uFillTx/>
                <a:latin typeface="Helvetica Neue Light"/>
                <a:ea typeface="+mn-ea"/>
                <a:cs typeface="Segoe UI"/>
              </a:rPr>
              <a:t>​</a:t>
            </a:r>
          </a:p>
          <a:p>
            <a:pPr marL="342900" marR="0" lvl="0" indent="-3429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Implant and delivery systems for localized, sustained drug delivery without systemic side effects. </a:t>
            </a:r>
          </a:p>
          <a:p>
            <a:pPr marL="342900" marR="0" lvl="0" indent="-3429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Focused on treatment of localized prostate cancer and BPH.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Robust pipeline of target specific organ selective strategies. </a:t>
            </a:r>
          </a:p>
        </p:txBody>
      </p:sp>
      <p:sp>
        <p:nvSpPr>
          <p:cNvPr id="6" name="TextBox 5">
            <a:extLst>
              <a:ext uri="{FF2B5EF4-FFF2-40B4-BE49-F238E27FC236}">
                <a16:creationId xmlns:a16="http://schemas.microsoft.com/office/drawing/2014/main" id="{B1E60BEF-AD7A-CF4C-9ADB-82A0F07E801E}"/>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pic>
        <p:nvPicPr>
          <p:cNvPr id="5" name="Picture 4">
            <a:extLst>
              <a:ext uri="{FF2B5EF4-FFF2-40B4-BE49-F238E27FC236}">
                <a16:creationId xmlns:a16="http://schemas.microsoft.com/office/drawing/2014/main" id="{76F57BFD-8BA4-ED45-686E-9B62B0AFC6FB}"/>
              </a:ext>
            </a:extLst>
          </p:cNvPr>
          <p:cNvPicPr>
            <a:picLocks noChangeAspect="1"/>
          </p:cNvPicPr>
          <p:nvPr/>
        </p:nvPicPr>
        <p:blipFill>
          <a:blip r:embed="rId4"/>
          <a:stretch>
            <a:fillRect/>
          </a:stretch>
        </p:blipFill>
        <p:spPr>
          <a:xfrm>
            <a:off x="126208" y="40213"/>
            <a:ext cx="1757668" cy="1110771"/>
          </a:xfrm>
          <a:prstGeom prst="rect">
            <a:avLst/>
          </a:prstGeom>
          <a:solidFill>
            <a:schemeClr val="bg1"/>
          </a:solidFill>
        </p:spPr>
      </p:pic>
      <p:pic>
        <p:nvPicPr>
          <p:cNvPr id="7" name="Picture 6">
            <a:extLst>
              <a:ext uri="{FF2B5EF4-FFF2-40B4-BE49-F238E27FC236}">
                <a16:creationId xmlns:a16="http://schemas.microsoft.com/office/drawing/2014/main" id="{79958A98-D19D-7464-65FC-D89A99B23577}"/>
              </a:ext>
            </a:extLst>
          </p:cNvPr>
          <p:cNvPicPr>
            <a:picLocks noChangeAspect="1"/>
          </p:cNvPicPr>
          <p:nvPr/>
        </p:nvPicPr>
        <p:blipFill>
          <a:blip r:embed="rId5"/>
          <a:stretch>
            <a:fillRect/>
          </a:stretch>
        </p:blipFill>
        <p:spPr>
          <a:xfrm>
            <a:off x="11209127" y="6000857"/>
            <a:ext cx="859536" cy="859536"/>
          </a:xfrm>
          <a:prstGeom prst="rect">
            <a:avLst/>
          </a:prstGeom>
        </p:spPr>
      </p:pic>
      <p:pic>
        <p:nvPicPr>
          <p:cNvPr id="10" name="Picture 9">
            <a:extLst>
              <a:ext uri="{FF2B5EF4-FFF2-40B4-BE49-F238E27FC236}">
                <a16:creationId xmlns:a16="http://schemas.microsoft.com/office/drawing/2014/main" id="{20F8DF30-46CC-EDF1-DAB7-62A5A9FB0C79}"/>
              </a:ext>
            </a:extLst>
          </p:cNvPr>
          <p:cNvPicPr>
            <a:picLocks noChangeAspect="1"/>
          </p:cNvPicPr>
          <p:nvPr/>
        </p:nvPicPr>
        <p:blipFill rotWithShape="1">
          <a:blip r:embed="rId6"/>
          <a:srcRect l="10753" r="21343" b="34789"/>
          <a:stretch/>
        </p:blipFill>
        <p:spPr>
          <a:xfrm>
            <a:off x="414454" y="1303633"/>
            <a:ext cx="2020194" cy="1940075"/>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pic>
        <p:nvPicPr>
          <p:cNvPr id="14" name="Picture 13">
            <a:extLst>
              <a:ext uri="{FF2B5EF4-FFF2-40B4-BE49-F238E27FC236}">
                <a16:creationId xmlns:a16="http://schemas.microsoft.com/office/drawing/2014/main" id="{03FFB63B-0923-3C46-8C87-B6D557C182EB}"/>
              </a:ext>
            </a:extLst>
          </p:cNvPr>
          <p:cNvPicPr>
            <a:picLocks noChangeAspect="1"/>
          </p:cNvPicPr>
          <p:nvPr/>
        </p:nvPicPr>
        <p:blipFill>
          <a:blip r:embed="rId7"/>
          <a:stretch>
            <a:fillRect/>
          </a:stretch>
        </p:blipFill>
        <p:spPr>
          <a:xfrm>
            <a:off x="8759680" y="1229362"/>
            <a:ext cx="3109155" cy="1778949"/>
          </a:xfrm>
          <a:prstGeom prst="rect">
            <a:avLst/>
          </a:prstGeom>
        </p:spPr>
      </p:pic>
      <p:sp>
        <p:nvSpPr>
          <p:cNvPr id="8" name="object 16">
            <a:extLst>
              <a:ext uri="{FF2B5EF4-FFF2-40B4-BE49-F238E27FC236}">
                <a16:creationId xmlns:a16="http://schemas.microsoft.com/office/drawing/2014/main" id="{12D7E40A-AF70-6F23-17F8-054257AF31FC}"/>
              </a:ext>
            </a:extLst>
          </p:cNvPr>
          <p:cNvSpPr/>
          <p:nvPr/>
        </p:nvSpPr>
        <p:spPr>
          <a:xfrm>
            <a:off x="5803567" y="1227355"/>
            <a:ext cx="923925" cy="723900"/>
          </a:xfrm>
          <a:custGeom>
            <a:avLst/>
            <a:gdLst/>
            <a:ahLst/>
            <a:cxnLst/>
            <a:rect l="l" t="t" r="r" b="b"/>
            <a:pathLst>
              <a:path w="923925" h="723900">
                <a:moveTo>
                  <a:pt x="923505" y="0"/>
                </a:moveTo>
                <a:lnTo>
                  <a:pt x="0" y="0"/>
                </a:lnTo>
                <a:lnTo>
                  <a:pt x="0" y="723376"/>
                </a:lnTo>
                <a:lnTo>
                  <a:pt x="923505" y="723376"/>
                </a:lnTo>
                <a:lnTo>
                  <a:pt x="923505" y="0"/>
                </a:lnTo>
                <a:close/>
              </a:path>
            </a:pathLst>
          </a:custGeom>
          <a:solidFill>
            <a:srgbClr val="2E303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object 17">
            <a:extLst>
              <a:ext uri="{FF2B5EF4-FFF2-40B4-BE49-F238E27FC236}">
                <a16:creationId xmlns:a16="http://schemas.microsoft.com/office/drawing/2014/main" id="{B732427D-2347-4978-17FB-BA6B65A7C7E1}"/>
              </a:ext>
            </a:extLst>
          </p:cNvPr>
          <p:cNvSpPr txBox="1"/>
          <p:nvPr/>
        </p:nvSpPr>
        <p:spPr>
          <a:xfrm>
            <a:off x="6731675" y="2840653"/>
            <a:ext cx="57150" cy="113664"/>
          </a:xfrm>
          <a:prstGeom prst="rect">
            <a:avLst/>
          </a:prstGeom>
        </p:spPr>
        <p:txBody>
          <a:bodyPr vert="horz" wrap="square" lIns="0" tIns="0" rIns="0" bIns="0" rtlCol="0">
            <a:spAutoFit/>
          </a:bodyPr>
          <a:lstStyle/>
          <a:p>
            <a:pPr marL="0" marR="0" lvl="0" indent="0" algn="l" defTabSz="914400" rtl="0" eaLnBrk="1" fontAlgn="auto" latinLnBrk="0" hangingPunct="1">
              <a:lnSpc>
                <a:spcPts val="885"/>
              </a:lnSpc>
              <a:spcBef>
                <a:spcPts val="0"/>
              </a:spcBef>
              <a:spcAft>
                <a:spcPts val="0"/>
              </a:spcAft>
              <a:buClrTx/>
              <a:buSzTx/>
              <a:buFontTx/>
              <a:buNone/>
              <a:tabLst/>
              <a:defRPr/>
            </a:pPr>
            <a:r>
              <a:rPr kumimoji="0" sz="800" b="0" i="0" u="none" strike="noStrike" kern="1200" cap="none" spc="5" normalizeH="0" baseline="0" noProof="0">
                <a:ln>
                  <a:noFill/>
                </a:ln>
                <a:solidFill>
                  <a:srgbClr val="FFFFFF"/>
                </a:solidFill>
                <a:effectLst/>
                <a:uLnTx/>
                <a:uFillTx/>
                <a:latin typeface="Arial"/>
                <a:ea typeface="+mn-ea"/>
                <a:cs typeface="Arial"/>
              </a:rPr>
              <a:t>5</a:t>
            </a:r>
            <a:endParaRPr kumimoji="0" sz="800" b="0" i="0" u="none" strike="noStrike" kern="1200" cap="none" spc="0" normalizeH="0" baseline="0" noProof="0">
              <a:ln>
                <a:noFill/>
              </a:ln>
              <a:solidFill>
                <a:prstClr val="black"/>
              </a:solidFill>
              <a:effectLst/>
              <a:uLnTx/>
              <a:uFillTx/>
              <a:latin typeface="Arial"/>
              <a:ea typeface="+mn-ea"/>
              <a:cs typeface="Arial"/>
            </a:endParaRPr>
          </a:p>
        </p:txBody>
      </p:sp>
      <p:grpSp>
        <p:nvGrpSpPr>
          <p:cNvPr id="16" name="object 18">
            <a:extLst>
              <a:ext uri="{FF2B5EF4-FFF2-40B4-BE49-F238E27FC236}">
                <a16:creationId xmlns:a16="http://schemas.microsoft.com/office/drawing/2014/main" id="{00415E35-63B7-A39C-CE6F-F13C6C44CAAE}"/>
              </a:ext>
            </a:extLst>
          </p:cNvPr>
          <p:cNvGrpSpPr/>
          <p:nvPr/>
        </p:nvGrpSpPr>
        <p:grpSpPr>
          <a:xfrm>
            <a:off x="5803567" y="1950733"/>
            <a:ext cx="2755265" cy="1057910"/>
            <a:chOff x="290661" y="2849440"/>
            <a:chExt cx="2755265" cy="1057910"/>
          </a:xfrm>
        </p:grpSpPr>
        <p:pic>
          <p:nvPicPr>
            <p:cNvPr id="17" name="object 19">
              <a:extLst>
                <a:ext uri="{FF2B5EF4-FFF2-40B4-BE49-F238E27FC236}">
                  <a16:creationId xmlns:a16="http://schemas.microsoft.com/office/drawing/2014/main" id="{719AF7ED-4B05-D897-D461-840A07DA8087}"/>
                </a:ext>
              </a:extLst>
            </p:cNvPr>
            <p:cNvPicPr/>
            <p:nvPr/>
          </p:nvPicPr>
          <p:blipFill>
            <a:blip r:embed="rId8" cstate="print"/>
            <a:stretch>
              <a:fillRect/>
            </a:stretch>
          </p:blipFill>
          <p:spPr>
            <a:xfrm>
              <a:off x="290661" y="2849440"/>
              <a:ext cx="899457" cy="635941"/>
            </a:xfrm>
            <a:prstGeom prst="rect">
              <a:avLst/>
            </a:prstGeom>
          </p:spPr>
        </p:pic>
        <p:sp>
          <p:nvSpPr>
            <p:cNvPr id="18" name="object 20">
              <a:extLst>
                <a:ext uri="{FF2B5EF4-FFF2-40B4-BE49-F238E27FC236}">
                  <a16:creationId xmlns:a16="http://schemas.microsoft.com/office/drawing/2014/main" id="{C266EAE7-D9AC-6419-C94C-C36514123CD5}"/>
                </a:ext>
              </a:extLst>
            </p:cNvPr>
            <p:cNvSpPr/>
            <p:nvPr/>
          </p:nvSpPr>
          <p:spPr>
            <a:xfrm>
              <a:off x="1185529" y="3485379"/>
              <a:ext cx="1860550" cy="421640"/>
            </a:xfrm>
            <a:custGeom>
              <a:avLst/>
              <a:gdLst/>
              <a:ahLst/>
              <a:cxnLst/>
              <a:rect l="l" t="t" r="r" b="b"/>
              <a:pathLst>
                <a:path w="1860550" h="421639">
                  <a:moveTo>
                    <a:pt x="1860213" y="0"/>
                  </a:moveTo>
                  <a:lnTo>
                    <a:pt x="0" y="0"/>
                  </a:lnTo>
                  <a:lnTo>
                    <a:pt x="0" y="421533"/>
                  </a:lnTo>
                  <a:lnTo>
                    <a:pt x="1860213" y="421533"/>
                  </a:lnTo>
                  <a:lnTo>
                    <a:pt x="1860213" y="0"/>
                  </a:lnTo>
                  <a:close/>
                </a:path>
              </a:pathLst>
            </a:custGeom>
            <a:solidFill>
              <a:srgbClr val="C9DFF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19" name="object 21">
            <a:extLst>
              <a:ext uri="{FF2B5EF4-FFF2-40B4-BE49-F238E27FC236}">
                <a16:creationId xmlns:a16="http://schemas.microsoft.com/office/drawing/2014/main" id="{391D7E2F-DE44-D455-85DC-4FBCF31CFE6A}"/>
              </a:ext>
            </a:extLst>
          </p:cNvPr>
          <p:cNvSpPr txBox="1"/>
          <p:nvPr/>
        </p:nvSpPr>
        <p:spPr>
          <a:xfrm>
            <a:off x="6796693" y="2615637"/>
            <a:ext cx="1663700"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0" i="0" u="none" strike="noStrike" kern="1200" cap="none" spc="-10" normalizeH="0" baseline="0" noProof="0">
                <a:ln>
                  <a:noFill/>
                </a:ln>
                <a:solidFill>
                  <a:srgbClr val="666666"/>
                </a:solidFill>
                <a:effectLst/>
                <a:uLnTx/>
                <a:uFillTx/>
                <a:latin typeface="Arial"/>
                <a:ea typeface="+mn-ea"/>
                <a:cs typeface="Arial"/>
              </a:rPr>
              <a:t>Post-</a:t>
            </a:r>
            <a:r>
              <a:rPr kumimoji="0" sz="1100" b="0" i="0" u="none" strike="noStrike" kern="1200" cap="none" spc="0" normalizeH="0" baseline="0" noProof="0">
                <a:ln>
                  <a:noFill/>
                </a:ln>
                <a:solidFill>
                  <a:srgbClr val="666666"/>
                </a:solidFill>
                <a:effectLst/>
                <a:uLnTx/>
                <a:uFillTx/>
                <a:latin typeface="Arial"/>
                <a:ea typeface="+mn-ea"/>
                <a:cs typeface="Arial"/>
              </a:rPr>
              <a:t>implantation</a:t>
            </a:r>
            <a:r>
              <a:rPr kumimoji="0" sz="1100" b="0" i="0" u="none" strike="noStrike" kern="1200" cap="none" spc="5" normalizeH="0" baseline="0" noProof="0">
                <a:ln>
                  <a:noFill/>
                </a:ln>
                <a:solidFill>
                  <a:srgbClr val="666666"/>
                </a:solidFill>
                <a:effectLst/>
                <a:uLnTx/>
                <a:uFillTx/>
                <a:latin typeface="Arial"/>
                <a:ea typeface="+mn-ea"/>
                <a:cs typeface="Arial"/>
              </a:rPr>
              <a:t> </a:t>
            </a:r>
            <a:r>
              <a:rPr kumimoji="0" sz="1100" b="0" i="0" u="none" strike="noStrike" kern="1200" cap="none" spc="0" normalizeH="0" baseline="0" noProof="0">
                <a:ln>
                  <a:noFill/>
                </a:ln>
                <a:solidFill>
                  <a:srgbClr val="666666"/>
                </a:solidFill>
                <a:effectLst/>
                <a:uLnTx/>
                <a:uFillTx/>
                <a:latin typeface="Arial"/>
                <a:ea typeface="+mn-ea"/>
                <a:cs typeface="Arial"/>
              </a:rPr>
              <a:t>seeds </a:t>
            </a:r>
            <a:r>
              <a:rPr kumimoji="0" sz="1100" b="0" i="0" u="none" strike="noStrike" kern="1200" cap="none" spc="-25" normalizeH="0" baseline="0" noProof="0">
                <a:ln>
                  <a:noFill/>
                </a:ln>
                <a:solidFill>
                  <a:srgbClr val="666666"/>
                </a:solidFill>
                <a:effectLst/>
                <a:uLnTx/>
                <a:uFillTx/>
                <a:latin typeface="Arial"/>
                <a:ea typeface="+mn-ea"/>
                <a:cs typeface="Arial"/>
              </a:rPr>
              <a:t>in</a:t>
            </a:r>
            <a:endParaRPr kumimoji="0" sz="1100" b="0" i="0" u="none" strike="noStrike" kern="1200" cap="none" spc="0" normalizeH="0" baseline="0" noProof="0">
              <a:ln>
                <a:noFill/>
              </a:ln>
              <a:solidFill>
                <a:prstClr val="black"/>
              </a:solidFill>
              <a:effectLst/>
              <a:uLnTx/>
              <a:uFillTx/>
              <a:latin typeface="Arial"/>
              <a:ea typeface="+mn-ea"/>
              <a:cs typeface="Arial"/>
            </a:endParaRPr>
          </a:p>
        </p:txBody>
      </p:sp>
      <p:sp>
        <p:nvSpPr>
          <p:cNvPr id="20" name="object 22">
            <a:extLst>
              <a:ext uri="{FF2B5EF4-FFF2-40B4-BE49-F238E27FC236}">
                <a16:creationId xmlns:a16="http://schemas.microsoft.com/office/drawing/2014/main" id="{C0FFF603-A92B-6B0F-D705-7DC67CD76B05}"/>
              </a:ext>
            </a:extLst>
          </p:cNvPr>
          <p:cNvSpPr txBox="1"/>
          <p:nvPr/>
        </p:nvSpPr>
        <p:spPr>
          <a:xfrm>
            <a:off x="6723971" y="2783277"/>
            <a:ext cx="18053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800" b="0" i="0" u="none" strike="noStrike" kern="1200" cap="none" spc="330" normalizeH="0" baseline="0" noProof="0">
                <a:ln>
                  <a:noFill/>
                </a:ln>
                <a:solidFill>
                  <a:srgbClr val="FFFFFF"/>
                </a:solidFill>
                <a:effectLst/>
                <a:uLnTx/>
                <a:uFillTx/>
                <a:latin typeface="Arial"/>
                <a:ea typeface="+mn-ea"/>
                <a:cs typeface="Arial"/>
              </a:rPr>
              <a:t> </a:t>
            </a:r>
            <a:r>
              <a:rPr kumimoji="0" sz="1100" b="0" i="0" u="none" strike="noStrike" kern="1200" cap="none" spc="0" normalizeH="0" baseline="0" noProof="0">
                <a:ln>
                  <a:noFill/>
                </a:ln>
                <a:solidFill>
                  <a:srgbClr val="666666"/>
                </a:solidFill>
                <a:effectLst/>
                <a:uLnTx/>
                <a:uFillTx/>
                <a:latin typeface="Arial"/>
                <a:ea typeface="+mn-ea"/>
                <a:cs typeface="Arial"/>
              </a:rPr>
              <a:t>cancerous</a:t>
            </a:r>
            <a:r>
              <a:rPr kumimoji="0" sz="1100" b="0" i="0" u="none" strike="noStrike" kern="1200" cap="none" spc="-15" normalizeH="0" baseline="0" noProof="0">
                <a:ln>
                  <a:noFill/>
                </a:ln>
                <a:solidFill>
                  <a:srgbClr val="666666"/>
                </a:solidFill>
                <a:effectLst/>
                <a:uLnTx/>
                <a:uFillTx/>
                <a:latin typeface="Arial"/>
                <a:ea typeface="+mn-ea"/>
                <a:cs typeface="Arial"/>
              </a:rPr>
              <a:t> </a:t>
            </a:r>
            <a:r>
              <a:rPr kumimoji="0" sz="1100" b="0" i="0" u="none" strike="noStrike" kern="1200" cap="none" spc="0" normalizeH="0" baseline="0" noProof="0">
                <a:ln>
                  <a:noFill/>
                </a:ln>
                <a:solidFill>
                  <a:srgbClr val="666666"/>
                </a:solidFill>
                <a:effectLst/>
                <a:uLnTx/>
                <a:uFillTx/>
                <a:latin typeface="Arial"/>
                <a:ea typeface="+mn-ea"/>
                <a:cs typeface="Arial"/>
              </a:rPr>
              <a:t>human</a:t>
            </a:r>
            <a:r>
              <a:rPr kumimoji="0" sz="1100" b="0" i="0" u="none" strike="noStrike" kern="1200" cap="none" spc="-10" normalizeH="0" baseline="0" noProof="0">
                <a:ln>
                  <a:noFill/>
                </a:ln>
                <a:solidFill>
                  <a:srgbClr val="666666"/>
                </a:solidFill>
                <a:effectLst/>
                <a:uLnTx/>
                <a:uFillTx/>
                <a:latin typeface="Arial"/>
                <a:ea typeface="+mn-ea"/>
                <a:cs typeface="Arial"/>
              </a:rPr>
              <a:t> prostate</a:t>
            </a:r>
            <a:endParaRPr kumimoji="0" sz="1100" b="0" i="0" u="none" strike="noStrike" kern="1200" cap="none" spc="0" normalizeH="0" baseline="0" noProof="0">
              <a:ln>
                <a:noFill/>
              </a:ln>
              <a:solidFill>
                <a:prstClr val="black"/>
              </a:solidFill>
              <a:effectLst/>
              <a:uLnTx/>
              <a:uFillTx/>
              <a:latin typeface="Arial"/>
              <a:ea typeface="+mn-ea"/>
              <a:cs typeface="Arial"/>
            </a:endParaRPr>
          </a:p>
        </p:txBody>
      </p:sp>
      <p:grpSp>
        <p:nvGrpSpPr>
          <p:cNvPr id="21" name="object 23">
            <a:extLst>
              <a:ext uri="{FF2B5EF4-FFF2-40B4-BE49-F238E27FC236}">
                <a16:creationId xmlns:a16="http://schemas.microsoft.com/office/drawing/2014/main" id="{548B0B2F-65D2-1E21-A701-B837DC0EF29B}"/>
              </a:ext>
            </a:extLst>
          </p:cNvPr>
          <p:cNvGrpSpPr/>
          <p:nvPr/>
        </p:nvGrpSpPr>
        <p:grpSpPr>
          <a:xfrm>
            <a:off x="5804049" y="1289180"/>
            <a:ext cx="899160" cy="1719580"/>
            <a:chOff x="291143" y="2187887"/>
            <a:chExt cx="899160" cy="1719580"/>
          </a:xfrm>
        </p:grpSpPr>
        <p:pic>
          <p:nvPicPr>
            <p:cNvPr id="22" name="object 24">
              <a:extLst>
                <a:ext uri="{FF2B5EF4-FFF2-40B4-BE49-F238E27FC236}">
                  <a16:creationId xmlns:a16="http://schemas.microsoft.com/office/drawing/2014/main" id="{EDAB3EF2-5216-464F-F89D-33061FB93148}"/>
                </a:ext>
              </a:extLst>
            </p:cNvPr>
            <p:cNvPicPr/>
            <p:nvPr/>
          </p:nvPicPr>
          <p:blipFill>
            <a:blip r:embed="rId9" cstate="print"/>
            <a:stretch>
              <a:fillRect/>
            </a:stretch>
          </p:blipFill>
          <p:spPr>
            <a:xfrm>
              <a:off x="373337" y="2187887"/>
              <a:ext cx="718361" cy="408318"/>
            </a:xfrm>
            <a:prstGeom prst="rect">
              <a:avLst/>
            </a:prstGeom>
          </p:spPr>
        </p:pic>
        <p:sp>
          <p:nvSpPr>
            <p:cNvPr id="23" name="object 25">
              <a:extLst>
                <a:ext uri="{FF2B5EF4-FFF2-40B4-BE49-F238E27FC236}">
                  <a16:creationId xmlns:a16="http://schemas.microsoft.com/office/drawing/2014/main" id="{97A091A3-45C2-FD96-9EC1-A38B582A853E}"/>
                </a:ext>
              </a:extLst>
            </p:cNvPr>
            <p:cNvSpPr/>
            <p:nvPr/>
          </p:nvSpPr>
          <p:spPr>
            <a:xfrm>
              <a:off x="291143" y="3485379"/>
              <a:ext cx="899160" cy="421640"/>
            </a:xfrm>
            <a:custGeom>
              <a:avLst/>
              <a:gdLst/>
              <a:ahLst/>
              <a:cxnLst/>
              <a:rect l="l" t="t" r="r" b="b"/>
              <a:pathLst>
                <a:path w="899160" h="421639">
                  <a:moveTo>
                    <a:pt x="898974" y="0"/>
                  </a:moveTo>
                  <a:lnTo>
                    <a:pt x="0" y="0"/>
                  </a:lnTo>
                  <a:lnTo>
                    <a:pt x="0" y="421533"/>
                  </a:lnTo>
                  <a:lnTo>
                    <a:pt x="898974" y="421533"/>
                  </a:lnTo>
                  <a:lnTo>
                    <a:pt x="898974" y="0"/>
                  </a:lnTo>
                  <a:close/>
                </a:path>
              </a:pathLst>
            </a:custGeom>
            <a:solidFill>
              <a:srgbClr val="E0E0E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27" name="object 26">
            <a:extLst>
              <a:ext uri="{FF2B5EF4-FFF2-40B4-BE49-F238E27FC236}">
                <a16:creationId xmlns:a16="http://schemas.microsoft.com/office/drawing/2014/main" id="{32200EEF-354A-4BA9-ED04-8A8E6D4201BC}"/>
              </a:ext>
            </a:extLst>
          </p:cNvPr>
          <p:cNvSpPr txBox="1"/>
          <p:nvPr/>
        </p:nvSpPr>
        <p:spPr>
          <a:xfrm>
            <a:off x="5883649" y="2615637"/>
            <a:ext cx="740410" cy="360680"/>
          </a:xfrm>
          <a:prstGeom prst="rect">
            <a:avLst/>
          </a:prstGeom>
        </p:spPr>
        <p:txBody>
          <a:bodyPr vert="horz" wrap="square" lIns="0" tIns="12700" rIns="0" bIns="0" rtlCol="0">
            <a:spAutoFit/>
          </a:bodyPr>
          <a:lstStyle/>
          <a:p>
            <a:pPr marL="217804" marR="5080" lvl="0" indent="-205740" algn="l" defTabSz="914400" rtl="0" eaLnBrk="1" fontAlgn="auto" latinLnBrk="0" hangingPunct="1">
              <a:lnSpc>
                <a:spcPct val="100000"/>
              </a:lnSpc>
              <a:spcBef>
                <a:spcPts val="100"/>
              </a:spcBef>
              <a:spcAft>
                <a:spcPts val="0"/>
              </a:spcAft>
              <a:buClrTx/>
              <a:buSzTx/>
              <a:buFontTx/>
              <a:buNone/>
              <a:tabLst/>
              <a:defRPr/>
            </a:pPr>
            <a:r>
              <a:rPr kumimoji="0" sz="1100" b="0" i="0" u="none" strike="noStrike" kern="1200" cap="none" spc="-10" normalizeH="0" baseline="0" noProof="0">
                <a:ln>
                  <a:noFill/>
                </a:ln>
                <a:solidFill>
                  <a:srgbClr val="666666"/>
                </a:solidFill>
                <a:effectLst/>
                <a:uLnTx/>
                <a:uFillTx/>
                <a:latin typeface="Arial"/>
                <a:ea typeface="+mn-ea"/>
                <a:cs typeface="Arial"/>
              </a:rPr>
              <a:t>Pre-implant </a:t>
            </a:r>
            <a:r>
              <a:rPr kumimoji="0" sz="1100" b="0" i="0" u="none" strike="noStrike" kern="1200" cap="none" spc="-20" normalizeH="0" baseline="0" noProof="0">
                <a:ln>
                  <a:noFill/>
                </a:ln>
                <a:solidFill>
                  <a:srgbClr val="666666"/>
                </a:solidFill>
                <a:effectLst/>
                <a:uLnTx/>
                <a:uFillTx/>
                <a:latin typeface="Arial"/>
                <a:ea typeface="+mn-ea"/>
                <a:cs typeface="Arial"/>
              </a:rPr>
              <a:t>seed</a:t>
            </a:r>
            <a:endParaRPr kumimoji="0" sz="1100" b="0" i="0" u="none" strike="noStrike" kern="1200" cap="none" spc="0" normalizeH="0" baseline="0" noProof="0">
              <a:ln>
                <a:noFill/>
              </a:ln>
              <a:solidFill>
                <a:prstClr val="black"/>
              </a:solidFill>
              <a:effectLst/>
              <a:uLnTx/>
              <a:uFillTx/>
              <a:latin typeface="Arial"/>
              <a:ea typeface="+mn-ea"/>
              <a:cs typeface="Arial"/>
            </a:endParaRPr>
          </a:p>
        </p:txBody>
      </p:sp>
      <p:grpSp>
        <p:nvGrpSpPr>
          <p:cNvPr id="28" name="object 27">
            <a:extLst>
              <a:ext uri="{FF2B5EF4-FFF2-40B4-BE49-F238E27FC236}">
                <a16:creationId xmlns:a16="http://schemas.microsoft.com/office/drawing/2014/main" id="{AC3A824F-40E7-C112-11D5-1051AF913347}"/>
              </a:ext>
            </a:extLst>
          </p:cNvPr>
          <p:cNvGrpSpPr/>
          <p:nvPr/>
        </p:nvGrpSpPr>
        <p:grpSpPr>
          <a:xfrm>
            <a:off x="6210025" y="1225553"/>
            <a:ext cx="2346325" cy="1360170"/>
            <a:chOff x="697119" y="2124260"/>
            <a:chExt cx="2346325" cy="1360170"/>
          </a:xfrm>
        </p:grpSpPr>
        <p:pic>
          <p:nvPicPr>
            <p:cNvPr id="29" name="object 28">
              <a:extLst>
                <a:ext uri="{FF2B5EF4-FFF2-40B4-BE49-F238E27FC236}">
                  <a16:creationId xmlns:a16="http://schemas.microsoft.com/office/drawing/2014/main" id="{47DF0DCC-179C-8348-E029-B5F52F0A5561}"/>
                </a:ext>
              </a:extLst>
            </p:cNvPr>
            <p:cNvPicPr/>
            <p:nvPr/>
          </p:nvPicPr>
          <p:blipFill>
            <a:blip r:embed="rId10" cstate="print"/>
            <a:stretch>
              <a:fillRect/>
            </a:stretch>
          </p:blipFill>
          <p:spPr>
            <a:xfrm>
              <a:off x="697119" y="2652064"/>
              <a:ext cx="85725" cy="224247"/>
            </a:xfrm>
            <a:prstGeom prst="rect">
              <a:avLst/>
            </a:prstGeom>
          </p:spPr>
        </p:pic>
        <p:pic>
          <p:nvPicPr>
            <p:cNvPr id="30" name="object 29">
              <a:extLst>
                <a:ext uri="{FF2B5EF4-FFF2-40B4-BE49-F238E27FC236}">
                  <a16:creationId xmlns:a16="http://schemas.microsoft.com/office/drawing/2014/main" id="{84EA7715-D203-0362-9D3C-D8C85DC934F4}"/>
                </a:ext>
              </a:extLst>
            </p:cNvPr>
            <p:cNvPicPr/>
            <p:nvPr/>
          </p:nvPicPr>
          <p:blipFill>
            <a:blip r:embed="rId11" cstate="print"/>
            <a:stretch>
              <a:fillRect/>
            </a:stretch>
          </p:blipFill>
          <p:spPr>
            <a:xfrm>
              <a:off x="1178608" y="2124260"/>
              <a:ext cx="1864629" cy="1359964"/>
            </a:xfrm>
            <a:prstGeom prst="rect">
              <a:avLst/>
            </a:prstGeom>
          </p:spPr>
        </p:pic>
        <p:sp>
          <p:nvSpPr>
            <p:cNvPr id="31" name="object 30">
              <a:extLst>
                <a:ext uri="{FF2B5EF4-FFF2-40B4-BE49-F238E27FC236}">
                  <a16:creationId xmlns:a16="http://schemas.microsoft.com/office/drawing/2014/main" id="{33FC9ADB-2F3F-9E10-88BA-A79AF65F73A4}"/>
                </a:ext>
              </a:extLst>
            </p:cNvPr>
            <p:cNvSpPr/>
            <p:nvPr/>
          </p:nvSpPr>
          <p:spPr>
            <a:xfrm>
              <a:off x="1710220" y="2333027"/>
              <a:ext cx="1026160" cy="930910"/>
            </a:xfrm>
            <a:custGeom>
              <a:avLst/>
              <a:gdLst/>
              <a:ahLst/>
              <a:cxnLst/>
              <a:rect l="l" t="t" r="r" b="b"/>
              <a:pathLst>
                <a:path w="1026160" h="930910">
                  <a:moveTo>
                    <a:pt x="330339" y="218071"/>
                  </a:moveTo>
                  <a:lnTo>
                    <a:pt x="330212" y="164160"/>
                  </a:lnTo>
                  <a:lnTo>
                    <a:pt x="315645" y="121818"/>
                  </a:lnTo>
                  <a:lnTo>
                    <a:pt x="305574" y="108369"/>
                  </a:lnTo>
                  <a:lnTo>
                    <a:pt x="305574" y="218071"/>
                  </a:lnTo>
                  <a:lnTo>
                    <a:pt x="304914" y="230543"/>
                  </a:lnTo>
                  <a:lnTo>
                    <a:pt x="301396" y="246722"/>
                  </a:lnTo>
                  <a:lnTo>
                    <a:pt x="296760" y="261696"/>
                  </a:lnTo>
                  <a:lnTo>
                    <a:pt x="293395" y="274815"/>
                  </a:lnTo>
                  <a:lnTo>
                    <a:pt x="287197" y="288112"/>
                  </a:lnTo>
                  <a:lnTo>
                    <a:pt x="276796" y="302285"/>
                  </a:lnTo>
                  <a:lnTo>
                    <a:pt x="263296" y="313702"/>
                  </a:lnTo>
                  <a:lnTo>
                    <a:pt x="254800" y="315366"/>
                  </a:lnTo>
                  <a:lnTo>
                    <a:pt x="252412" y="314642"/>
                  </a:lnTo>
                  <a:lnTo>
                    <a:pt x="249974" y="314642"/>
                  </a:lnTo>
                  <a:lnTo>
                    <a:pt x="235013" y="310616"/>
                  </a:lnTo>
                  <a:lnTo>
                    <a:pt x="221538" y="308521"/>
                  </a:lnTo>
                  <a:lnTo>
                    <a:pt x="215011" y="307352"/>
                  </a:lnTo>
                  <a:lnTo>
                    <a:pt x="204266" y="305422"/>
                  </a:lnTo>
                  <a:lnTo>
                    <a:pt x="193459" y="303479"/>
                  </a:lnTo>
                  <a:lnTo>
                    <a:pt x="179539" y="299173"/>
                  </a:lnTo>
                  <a:lnTo>
                    <a:pt x="164934" y="295275"/>
                  </a:lnTo>
                  <a:lnTo>
                    <a:pt x="154216" y="293039"/>
                  </a:lnTo>
                  <a:lnTo>
                    <a:pt x="152222" y="292620"/>
                  </a:lnTo>
                  <a:lnTo>
                    <a:pt x="137071" y="287502"/>
                  </a:lnTo>
                  <a:lnTo>
                    <a:pt x="129133" y="285254"/>
                  </a:lnTo>
                  <a:lnTo>
                    <a:pt x="128193" y="284988"/>
                  </a:lnTo>
                  <a:lnTo>
                    <a:pt x="126085" y="283679"/>
                  </a:lnTo>
                  <a:lnTo>
                    <a:pt x="124345" y="282600"/>
                  </a:lnTo>
                  <a:lnTo>
                    <a:pt x="119659" y="282600"/>
                  </a:lnTo>
                  <a:lnTo>
                    <a:pt x="106337" y="280085"/>
                  </a:lnTo>
                  <a:lnTo>
                    <a:pt x="93014" y="273240"/>
                  </a:lnTo>
                  <a:lnTo>
                    <a:pt x="80886" y="259232"/>
                  </a:lnTo>
                  <a:lnTo>
                    <a:pt x="70916" y="245630"/>
                  </a:lnTo>
                  <a:lnTo>
                    <a:pt x="67856" y="232841"/>
                  </a:lnTo>
                  <a:lnTo>
                    <a:pt x="67005" y="231127"/>
                  </a:lnTo>
                  <a:lnTo>
                    <a:pt x="64706" y="222821"/>
                  </a:lnTo>
                  <a:lnTo>
                    <a:pt x="63842" y="220218"/>
                  </a:lnTo>
                  <a:lnTo>
                    <a:pt x="62230" y="218071"/>
                  </a:lnTo>
                  <a:lnTo>
                    <a:pt x="52552" y="204800"/>
                  </a:lnTo>
                  <a:lnTo>
                    <a:pt x="27406" y="164160"/>
                  </a:lnTo>
                  <a:lnTo>
                    <a:pt x="24752" y="121818"/>
                  </a:lnTo>
                  <a:lnTo>
                    <a:pt x="26060" y="108966"/>
                  </a:lnTo>
                  <a:lnTo>
                    <a:pt x="26187" y="80060"/>
                  </a:lnTo>
                  <a:lnTo>
                    <a:pt x="34150" y="39979"/>
                  </a:lnTo>
                  <a:lnTo>
                    <a:pt x="61328" y="24752"/>
                  </a:lnTo>
                  <a:lnTo>
                    <a:pt x="75336" y="24752"/>
                  </a:lnTo>
                  <a:lnTo>
                    <a:pt x="79349" y="29756"/>
                  </a:lnTo>
                  <a:lnTo>
                    <a:pt x="87134" y="30632"/>
                  </a:lnTo>
                  <a:lnTo>
                    <a:pt x="90551" y="27889"/>
                  </a:lnTo>
                  <a:lnTo>
                    <a:pt x="92278" y="28270"/>
                  </a:lnTo>
                  <a:lnTo>
                    <a:pt x="105473" y="34963"/>
                  </a:lnTo>
                  <a:lnTo>
                    <a:pt x="120027" y="42760"/>
                  </a:lnTo>
                  <a:lnTo>
                    <a:pt x="135128" y="44907"/>
                  </a:lnTo>
                  <a:lnTo>
                    <a:pt x="141312" y="32943"/>
                  </a:lnTo>
                  <a:lnTo>
                    <a:pt x="141947" y="28181"/>
                  </a:lnTo>
                  <a:lnTo>
                    <a:pt x="151688" y="29425"/>
                  </a:lnTo>
                  <a:lnTo>
                    <a:pt x="162306" y="35090"/>
                  </a:lnTo>
                  <a:lnTo>
                    <a:pt x="163957" y="36106"/>
                  </a:lnTo>
                  <a:lnTo>
                    <a:pt x="165785" y="36715"/>
                  </a:lnTo>
                  <a:lnTo>
                    <a:pt x="179463" y="44996"/>
                  </a:lnTo>
                  <a:lnTo>
                    <a:pt x="194017" y="50914"/>
                  </a:lnTo>
                  <a:lnTo>
                    <a:pt x="209130" y="55956"/>
                  </a:lnTo>
                  <a:lnTo>
                    <a:pt x="222592" y="63436"/>
                  </a:lnTo>
                  <a:lnTo>
                    <a:pt x="235686" y="71437"/>
                  </a:lnTo>
                  <a:lnTo>
                    <a:pt x="249237" y="80721"/>
                  </a:lnTo>
                  <a:lnTo>
                    <a:pt x="260997" y="93141"/>
                  </a:lnTo>
                  <a:lnTo>
                    <a:pt x="262204" y="94488"/>
                  </a:lnTo>
                  <a:lnTo>
                    <a:pt x="263664" y="95529"/>
                  </a:lnTo>
                  <a:lnTo>
                    <a:pt x="296621" y="137655"/>
                  </a:lnTo>
                  <a:lnTo>
                    <a:pt x="305574" y="218071"/>
                  </a:lnTo>
                  <a:lnTo>
                    <a:pt x="305574" y="108369"/>
                  </a:lnTo>
                  <a:lnTo>
                    <a:pt x="304025" y="106299"/>
                  </a:lnTo>
                  <a:lnTo>
                    <a:pt x="292201" y="91465"/>
                  </a:lnTo>
                  <a:lnTo>
                    <a:pt x="283235" y="79565"/>
                  </a:lnTo>
                  <a:lnTo>
                    <a:pt x="282016" y="78232"/>
                  </a:lnTo>
                  <a:lnTo>
                    <a:pt x="280568" y="77190"/>
                  </a:lnTo>
                  <a:lnTo>
                    <a:pt x="267970" y="64427"/>
                  </a:lnTo>
                  <a:lnTo>
                    <a:pt x="227088" y="37553"/>
                  </a:lnTo>
                  <a:lnTo>
                    <a:pt x="199161" y="26771"/>
                  </a:lnTo>
                  <a:lnTo>
                    <a:pt x="186169" y="20688"/>
                  </a:lnTo>
                  <a:lnTo>
                    <a:pt x="171767" y="12052"/>
                  </a:lnTo>
                  <a:lnTo>
                    <a:pt x="158800" y="6362"/>
                  </a:lnTo>
                  <a:lnTo>
                    <a:pt x="144754" y="3124"/>
                  </a:lnTo>
                  <a:lnTo>
                    <a:pt x="131533" y="1447"/>
                  </a:lnTo>
                  <a:lnTo>
                    <a:pt x="98767" y="1447"/>
                  </a:lnTo>
                  <a:lnTo>
                    <a:pt x="92163" y="2387"/>
                  </a:lnTo>
                  <a:lnTo>
                    <a:pt x="90474" y="1790"/>
                  </a:lnTo>
                  <a:lnTo>
                    <a:pt x="76454" y="0"/>
                  </a:lnTo>
                  <a:lnTo>
                    <a:pt x="62407" y="0"/>
                  </a:lnTo>
                  <a:lnTo>
                    <a:pt x="48094" y="1612"/>
                  </a:lnTo>
                  <a:lnTo>
                    <a:pt x="40411" y="4318"/>
                  </a:lnTo>
                  <a:lnTo>
                    <a:pt x="37261" y="5626"/>
                  </a:lnTo>
                  <a:lnTo>
                    <a:pt x="34937" y="7950"/>
                  </a:lnTo>
                  <a:lnTo>
                    <a:pt x="21983" y="17665"/>
                  </a:lnTo>
                  <a:lnTo>
                    <a:pt x="2514" y="58813"/>
                  </a:lnTo>
                  <a:lnTo>
                    <a:pt x="1435" y="100939"/>
                  </a:lnTo>
                  <a:lnTo>
                    <a:pt x="0" y="128295"/>
                  </a:lnTo>
                  <a:lnTo>
                    <a:pt x="0" y="155295"/>
                  </a:lnTo>
                  <a:lnTo>
                    <a:pt x="1219" y="166484"/>
                  </a:lnTo>
                  <a:lnTo>
                    <a:pt x="2006" y="168338"/>
                  </a:lnTo>
                  <a:lnTo>
                    <a:pt x="3187" y="169926"/>
                  </a:lnTo>
                  <a:lnTo>
                    <a:pt x="6972" y="179806"/>
                  </a:lnTo>
                  <a:lnTo>
                    <a:pt x="7759" y="181660"/>
                  </a:lnTo>
                  <a:lnTo>
                    <a:pt x="8953" y="183248"/>
                  </a:lnTo>
                  <a:lnTo>
                    <a:pt x="17297" y="196088"/>
                  </a:lnTo>
                  <a:lnTo>
                    <a:pt x="25527" y="209181"/>
                  </a:lnTo>
                  <a:lnTo>
                    <a:pt x="36271" y="223520"/>
                  </a:lnTo>
                  <a:lnTo>
                    <a:pt x="42710" y="236435"/>
                  </a:lnTo>
                  <a:lnTo>
                    <a:pt x="44640" y="247383"/>
                  </a:lnTo>
                  <a:lnTo>
                    <a:pt x="45364" y="249770"/>
                  </a:lnTo>
                  <a:lnTo>
                    <a:pt x="46723" y="251802"/>
                  </a:lnTo>
                  <a:lnTo>
                    <a:pt x="55714" y="266712"/>
                  </a:lnTo>
                  <a:lnTo>
                    <a:pt x="66268" y="279971"/>
                  </a:lnTo>
                  <a:lnTo>
                    <a:pt x="77038" y="290449"/>
                  </a:lnTo>
                  <a:lnTo>
                    <a:pt x="79286" y="292163"/>
                  </a:lnTo>
                  <a:lnTo>
                    <a:pt x="81902" y="293039"/>
                  </a:lnTo>
                  <a:lnTo>
                    <a:pt x="77914" y="292417"/>
                  </a:lnTo>
                  <a:lnTo>
                    <a:pt x="82651" y="295833"/>
                  </a:lnTo>
                  <a:lnTo>
                    <a:pt x="87972" y="295833"/>
                  </a:lnTo>
                  <a:lnTo>
                    <a:pt x="101346" y="303110"/>
                  </a:lnTo>
                  <a:lnTo>
                    <a:pt x="113030" y="306654"/>
                  </a:lnTo>
                  <a:lnTo>
                    <a:pt x="115328" y="308076"/>
                  </a:lnTo>
                  <a:lnTo>
                    <a:pt x="120015" y="308076"/>
                  </a:lnTo>
                  <a:lnTo>
                    <a:pt x="134759" y="313753"/>
                  </a:lnTo>
                  <a:lnTo>
                    <a:pt x="150088" y="317500"/>
                  </a:lnTo>
                  <a:lnTo>
                    <a:pt x="165442" y="320230"/>
                  </a:lnTo>
                  <a:lnTo>
                    <a:pt x="178739" y="325081"/>
                  </a:lnTo>
                  <a:lnTo>
                    <a:pt x="192379" y="328231"/>
                  </a:lnTo>
                  <a:lnTo>
                    <a:pt x="207492" y="330746"/>
                  </a:lnTo>
                  <a:lnTo>
                    <a:pt x="221538" y="333273"/>
                  </a:lnTo>
                  <a:lnTo>
                    <a:pt x="235978" y="336753"/>
                  </a:lnTo>
                  <a:lnTo>
                    <a:pt x="249974" y="339394"/>
                  </a:lnTo>
                  <a:lnTo>
                    <a:pt x="266446" y="339229"/>
                  </a:lnTo>
                  <a:lnTo>
                    <a:pt x="297815" y="315366"/>
                  </a:lnTo>
                  <a:lnTo>
                    <a:pt x="317423" y="281813"/>
                  </a:lnTo>
                  <a:lnTo>
                    <a:pt x="318147" y="279425"/>
                  </a:lnTo>
                  <a:lnTo>
                    <a:pt x="318147" y="276974"/>
                  </a:lnTo>
                  <a:lnTo>
                    <a:pt x="322199" y="263245"/>
                  </a:lnTo>
                  <a:lnTo>
                    <a:pt x="326351" y="249275"/>
                  </a:lnTo>
                  <a:lnTo>
                    <a:pt x="329666" y="234492"/>
                  </a:lnTo>
                  <a:lnTo>
                    <a:pt x="330339" y="218071"/>
                  </a:lnTo>
                  <a:close/>
                </a:path>
                <a:path w="1026160" h="930910">
                  <a:moveTo>
                    <a:pt x="1025550" y="560946"/>
                  </a:moveTo>
                  <a:lnTo>
                    <a:pt x="1023632" y="546976"/>
                  </a:lnTo>
                  <a:lnTo>
                    <a:pt x="1019467" y="533006"/>
                  </a:lnTo>
                  <a:lnTo>
                    <a:pt x="1010043" y="519036"/>
                  </a:lnTo>
                  <a:lnTo>
                    <a:pt x="1000798" y="505485"/>
                  </a:lnTo>
                  <a:lnTo>
                    <a:pt x="1000798" y="563486"/>
                  </a:lnTo>
                  <a:lnTo>
                    <a:pt x="1000798" y="591426"/>
                  </a:lnTo>
                  <a:lnTo>
                    <a:pt x="998448" y="604126"/>
                  </a:lnTo>
                  <a:lnTo>
                    <a:pt x="993609" y="618096"/>
                  </a:lnTo>
                  <a:lnTo>
                    <a:pt x="987399" y="630796"/>
                  </a:lnTo>
                  <a:lnTo>
                    <a:pt x="983284" y="644766"/>
                  </a:lnTo>
                  <a:lnTo>
                    <a:pt x="978395" y="657466"/>
                  </a:lnTo>
                  <a:lnTo>
                    <a:pt x="975601" y="665086"/>
                  </a:lnTo>
                  <a:lnTo>
                    <a:pt x="974877" y="667626"/>
                  </a:lnTo>
                  <a:lnTo>
                    <a:pt x="974877" y="670166"/>
                  </a:lnTo>
                  <a:lnTo>
                    <a:pt x="966508" y="682866"/>
                  </a:lnTo>
                  <a:lnTo>
                    <a:pt x="957973" y="696836"/>
                  </a:lnTo>
                  <a:lnTo>
                    <a:pt x="943876" y="709536"/>
                  </a:lnTo>
                  <a:lnTo>
                    <a:pt x="931303" y="722236"/>
                  </a:lnTo>
                  <a:lnTo>
                    <a:pt x="920661" y="736206"/>
                  </a:lnTo>
                  <a:lnTo>
                    <a:pt x="910628" y="750176"/>
                  </a:lnTo>
                  <a:lnTo>
                    <a:pt x="883996" y="776846"/>
                  </a:lnTo>
                  <a:lnTo>
                    <a:pt x="870864" y="788276"/>
                  </a:lnTo>
                  <a:lnTo>
                    <a:pt x="859955" y="802246"/>
                  </a:lnTo>
                  <a:lnTo>
                    <a:pt x="846747" y="812406"/>
                  </a:lnTo>
                  <a:lnTo>
                    <a:pt x="820102" y="837806"/>
                  </a:lnTo>
                  <a:lnTo>
                    <a:pt x="807008" y="845426"/>
                  </a:lnTo>
                  <a:lnTo>
                    <a:pt x="794270" y="851776"/>
                  </a:lnTo>
                  <a:lnTo>
                    <a:pt x="792429" y="851776"/>
                  </a:lnTo>
                  <a:lnTo>
                    <a:pt x="790943" y="854316"/>
                  </a:lnTo>
                  <a:lnTo>
                    <a:pt x="779246" y="856856"/>
                  </a:lnTo>
                  <a:lnTo>
                    <a:pt x="776859" y="858126"/>
                  </a:lnTo>
                  <a:lnTo>
                    <a:pt x="774827" y="859396"/>
                  </a:lnTo>
                  <a:lnTo>
                    <a:pt x="761936" y="860666"/>
                  </a:lnTo>
                  <a:lnTo>
                    <a:pt x="747826" y="864476"/>
                  </a:lnTo>
                  <a:lnTo>
                    <a:pt x="733564" y="869556"/>
                  </a:lnTo>
                  <a:lnTo>
                    <a:pt x="718312" y="875906"/>
                  </a:lnTo>
                  <a:lnTo>
                    <a:pt x="705472" y="878446"/>
                  </a:lnTo>
                  <a:lnTo>
                    <a:pt x="692137" y="882256"/>
                  </a:lnTo>
                  <a:lnTo>
                    <a:pt x="679094" y="880986"/>
                  </a:lnTo>
                  <a:lnTo>
                    <a:pt x="670407" y="880986"/>
                  </a:lnTo>
                  <a:lnTo>
                    <a:pt x="667258" y="879716"/>
                  </a:lnTo>
                  <a:lnTo>
                    <a:pt x="663968" y="879716"/>
                  </a:lnTo>
                  <a:lnTo>
                    <a:pt x="653275" y="869556"/>
                  </a:lnTo>
                  <a:lnTo>
                    <a:pt x="650608" y="867016"/>
                  </a:lnTo>
                  <a:lnTo>
                    <a:pt x="644118" y="861936"/>
                  </a:lnTo>
                  <a:lnTo>
                    <a:pt x="641337" y="860806"/>
                  </a:lnTo>
                  <a:lnTo>
                    <a:pt x="638695" y="859396"/>
                  </a:lnTo>
                  <a:lnTo>
                    <a:pt x="638048" y="859396"/>
                  </a:lnTo>
                  <a:lnTo>
                    <a:pt x="640181" y="860666"/>
                  </a:lnTo>
                  <a:lnTo>
                    <a:pt x="635901" y="858126"/>
                  </a:lnTo>
                  <a:lnTo>
                    <a:pt x="635609" y="858126"/>
                  </a:lnTo>
                  <a:lnTo>
                    <a:pt x="635482" y="858126"/>
                  </a:lnTo>
                  <a:lnTo>
                    <a:pt x="635609" y="858126"/>
                  </a:lnTo>
                  <a:lnTo>
                    <a:pt x="633679" y="856856"/>
                  </a:lnTo>
                  <a:lnTo>
                    <a:pt x="631748" y="855586"/>
                  </a:lnTo>
                  <a:lnTo>
                    <a:pt x="627608" y="855586"/>
                  </a:lnTo>
                  <a:lnTo>
                    <a:pt x="613930" y="850506"/>
                  </a:lnTo>
                  <a:lnTo>
                    <a:pt x="605447" y="846696"/>
                  </a:lnTo>
                  <a:lnTo>
                    <a:pt x="603059" y="845426"/>
                  </a:lnTo>
                  <a:lnTo>
                    <a:pt x="585177" y="845426"/>
                  </a:lnTo>
                  <a:lnTo>
                    <a:pt x="572427" y="851776"/>
                  </a:lnTo>
                  <a:lnTo>
                    <a:pt x="558025" y="861936"/>
                  </a:lnTo>
                  <a:lnTo>
                    <a:pt x="546963" y="867016"/>
                  </a:lnTo>
                  <a:lnTo>
                    <a:pt x="544296" y="868286"/>
                  </a:lnTo>
                  <a:lnTo>
                    <a:pt x="542480" y="870826"/>
                  </a:lnTo>
                  <a:lnTo>
                    <a:pt x="526338" y="880986"/>
                  </a:lnTo>
                  <a:lnTo>
                    <a:pt x="511949" y="891146"/>
                  </a:lnTo>
                  <a:lnTo>
                    <a:pt x="499135" y="896226"/>
                  </a:lnTo>
                  <a:lnTo>
                    <a:pt x="483425" y="898766"/>
                  </a:lnTo>
                  <a:lnTo>
                    <a:pt x="469620" y="902576"/>
                  </a:lnTo>
                  <a:lnTo>
                    <a:pt x="455015" y="905116"/>
                  </a:lnTo>
                  <a:lnTo>
                    <a:pt x="441947" y="906386"/>
                  </a:lnTo>
                  <a:lnTo>
                    <a:pt x="414858" y="906386"/>
                  </a:lnTo>
                  <a:lnTo>
                    <a:pt x="400761" y="903846"/>
                  </a:lnTo>
                  <a:lnTo>
                    <a:pt x="386778" y="900036"/>
                  </a:lnTo>
                  <a:lnTo>
                    <a:pt x="373367" y="892416"/>
                  </a:lnTo>
                  <a:lnTo>
                    <a:pt x="359219" y="886066"/>
                  </a:lnTo>
                  <a:lnTo>
                    <a:pt x="345960" y="875906"/>
                  </a:lnTo>
                  <a:lnTo>
                    <a:pt x="335407" y="860666"/>
                  </a:lnTo>
                  <a:lnTo>
                    <a:pt x="328879" y="849236"/>
                  </a:lnTo>
                  <a:lnTo>
                    <a:pt x="327164" y="847966"/>
                  </a:lnTo>
                  <a:lnTo>
                    <a:pt x="324878" y="845426"/>
                  </a:lnTo>
                  <a:lnTo>
                    <a:pt x="311442" y="835266"/>
                  </a:lnTo>
                  <a:lnTo>
                    <a:pt x="266890" y="835266"/>
                  </a:lnTo>
                  <a:lnTo>
                    <a:pt x="253530" y="832726"/>
                  </a:lnTo>
                  <a:lnTo>
                    <a:pt x="238048" y="826376"/>
                  </a:lnTo>
                  <a:lnTo>
                    <a:pt x="225272" y="818756"/>
                  </a:lnTo>
                  <a:lnTo>
                    <a:pt x="211734" y="809866"/>
                  </a:lnTo>
                  <a:lnTo>
                    <a:pt x="198018" y="802246"/>
                  </a:lnTo>
                  <a:lnTo>
                    <a:pt x="184696" y="794626"/>
                  </a:lnTo>
                  <a:lnTo>
                    <a:pt x="181343" y="780656"/>
                  </a:lnTo>
                  <a:lnTo>
                    <a:pt x="187401" y="766686"/>
                  </a:lnTo>
                  <a:lnTo>
                    <a:pt x="191516" y="752716"/>
                  </a:lnTo>
                  <a:lnTo>
                    <a:pt x="220929" y="713346"/>
                  </a:lnTo>
                  <a:lnTo>
                    <a:pt x="249453" y="698106"/>
                  </a:lnTo>
                  <a:lnTo>
                    <a:pt x="264375" y="699376"/>
                  </a:lnTo>
                  <a:lnTo>
                    <a:pt x="278777" y="698106"/>
                  </a:lnTo>
                  <a:lnTo>
                    <a:pt x="319684" y="675246"/>
                  </a:lnTo>
                  <a:lnTo>
                    <a:pt x="349732" y="648576"/>
                  </a:lnTo>
                  <a:lnTo>
                    <a:pt x="362635" y="639686"/>
                  </a:lnTo>
                  <a:lnTo>
                    <a:pt x="375805" y="630796"/>
                  </a:lnTo>
                  <a:lnTo>
                    <a:pt x="389153" y="623176"/>
                  </a:lnTo>
                  <a:lnTo>
                    <a:pt x="402437" y="614286"/>
                  </a:lnTo>
                  <a:lnTo>
                    <a:pt x="415328" y="604126"/>
                  </a:lnTo>
                  <a:lnTo>
                    <a:pt x="428167" y="591426"/>
                  </a:lnTo>
                  <a:lnTo>
                    <a:pt x="439991" y="578726"/>
                  </a:lnTo>
                  <a:lnTo>
                    <a:pt x="453478" y="566026"/>
                  </a:lnTo>
                  <a:lnTo>
                    <a:pt x="471639" y="540626"/>
                  </a:lnTo>
                  <a:lnTo>
                    <a:pt x="472948" y="536816"/>
                  </a:lnTo>
                  <a:lnTo>
                    <a:pt x="472948" y="533006"/>
                  </a:lnTo>
                  <a:lnTo>
                    <a:pt x="486156" y="529196"/>
                  </a:lnTo>
                  <a:lnTo>
                    <a:pt x="487895" y="526656"/>
                  </a:lnTo>
                  <a:lnTo>
                    <a:pt x="489191" y="525386"/>
                  </a:lnTo>
                  <a:lnTo>
                    <a:pt x="518198" y="512686"/>
                  </a:lnTo>
                  <a:lnTo>
                    <a:pt x="533565" y="510146"/>
                  </a:lnTo>
                  <a:lnTo>
                    <a:pt x="546874" y="510146"/>
                  </a:lnTo>
                  <a:lnTo>
                    <a:pt x="561378" y="508876"/>
                  </a:lnTo>
                  <a:lnTo>
                    <a:pt x="644169" y="508876"/>
                  </a:lnTo>
                  <a:lnTo>
                    <a:pt x="657402" y="507606"/>
                  </a:lnTo>
                  <a:lnTo>
                    <a:pt x="671004" y="503796"/>
                  </a:lnTo>
                  <a:lnTo>
                    <a:pt x="685126" y="498716"/>
                  </a:lnTo>
                  <a:lnTo>
                    <a:pt x="697928" y="492366"/>
                  </a:lnTo>
                  <a:lnTo>
                    <a:pt x="710996" y="482206"/>
                  </a:lnTo>
                  <a:lnTo>
                    <a:pt x="723976" y="473316"/>
                  </a:lnTo>
                  <a:lnTo>
                    <a:pt x="777240" y="442836"/>
                  </a:lnTo>
                  <a:lnTo>
                    <a:pt x="784974" y="437756"/>
                  </a:lnTo>
                  <a:lnTo>
                    <a:pt x="788123" y="436486"/>
                  </a:lnTo>
                  <a:lnTo>
                    <a:pt x="790448" y="435216"/>
                  </a:lnTo>
                  <a:lnTo>
                    <a:pt x="805815" y="432676"/>
                  </a:lnTo>
                  <a:lnTo>
                    <a:pt x="890054" y="432676"/>
                  </a:lnTo>
                  <a:lnTo>
                    <a:pt x="903452" y="440296"/>
                  </a:lnTo>
                  <a:lnTo>
                    <a:pt x="911606" y="444106"/>
                  </a:lnTo>
                  <a:lnTo>
                    <a:pt x="914755" y="442429"/>
                  </a:lnTo>
                  <a:lnTo>
                    <a:pt x="915619" y="442836"/>
                  </a:lnTo>
                  <a:lnTo>
                    <a:pt x="928928" y="445376"/>
                  </a:lnTo>
                  <a:lnTo>
                    <a:pt x="942721" y="454266"/>
                  </a:lnTo>
                  <a:lnTo>
                    <a:pt x="955459" y="466966"/>
                  </a:lnTo>
                  <a:lnTo>
                    <a:pt x="961834" y="482206"/>
                  </a:lnTo>
                  <a:lnTo>
                    <a:pt x="966622" y="496176"/>
                  </a:lnTo>
                  <a:lnTo>
                    <a:pt x="974432" y="508876"/>
                  </a:lnTo>
                  <a:lnTo>
                    <a:pt x="981329" y="521576"/>
                  </a:lnTo>
                  <a:lnTo>
                    <a:pt x="991108" y="535546"/>
                  </a:lnTo>
                  <a:lnTo>
                    <a:pt x="999642" y="549516"/>
                  </a:lnTo>
                  <a:lnTo>
                    <a:pt x="1000798" y="563486"/>
                  </a:lnTo>
                  <a:lnTo>
                    <a:pt x="1000798" y="505485"/>
                  </a:lnTo>
                  <a:lnTo>
                    <a:pt x="1000518" y="505066"/>
                  </a:lnTo>
                  <a:lnTo>
                    <a:pt x="993368" y="492366"/>
                  </a:lnTo>
                  <a:lnTo>
                    <a:pt x="987107" y="479666"/>
                  </a:lnTo>
                  <a:lnTo>
                    <a:pt x="982522" y="466966"/>
                  </a:lnTo>
                  <a:lnTo>
                    <a:pt x="974953" y="452996"/>
                  </a:lnTo>
                  <a:lnTo>
                    <a:pt x="963383" y="440296"/>
                  </a:lnTo>
                  <a:lnTo>
                    <a:pt x="953160" y="430136"/>
                  </a:lnTo>
                  <a:lnTo>
                    <a:pt x="951661" y="428866"/>
                  </a:lnTo>
                  <a:lnTo>
                    <a:pt x="949947" y="428866"/>
                  </a:lnTo>
                  <a:lnTo>
                    <a:pt x="937069" y="421246"/>
                  </a:lnTo>
                  <a:lnTo>
                    <a:pt x="935177" y="419976"/>
                  </a:lnTo>
                  <a:lnTo>
                    <a:pt x="933259" y="419976"/>
                  </a:lnTo>
                  <a:lnTo>
                    <a:pt x="919937" y="418706"/>
                  </a:lnTo>
                  <a:lnTo>
                    <a:pt x="907110" y="408546"/>
                  </a:lnTo>
                  <a:lnTo>
                    <a:pt x="900277" y="404736"/>
                  </a:lnTo>
                  <a:lnTo>
                    <a:pt x="892835" y="407276"/>
                  </a:lnTo>
                  <a:lnTo>
                    <a:pt x="892225" y="408546"/>
                  </a:lnTo>
                  <a:lnTo>
                    <a:pt x="796099" y="408546"/>
                  </a:lnTo>
                  <a:lnTo>
                    <a:pt x="781202" y="412356"/>
                  </a:lnTo>
                  <a:lnTo>
                    <a:pt x="766978" y="419976"/>
                  </a:lnTo>
                  <a:lnTo>
                    <a:pt x="765721" y="422516"/>
                  </a:lnTo>
                  <a:lnTo>
                    <a:pt x="764870" y="423786"/>
                  </a:lnTo>
                  <a:lnTo>
                    <a:pt x="751789" y="428866"/>
                  </a:lnTo>
                  <a:lnTo>
                    <a:pt x="725665" y="444106"/>
                  </a:lnTo>
                  <a:lnTo>
                    <a:pt x="715429" y="449186"/>
                  </a:lnTo>
                  <a:lnTo>
                    <a:pt x="713689" y="450456"/>
                  </a:lnTo>
                  <a:lnTo>
                    <a:pt x="712393" y="451726"/>
                  </a:lnTo>
                  <a:lnTo>
                    <a:pt x="699592" y="460616"/>
                  </a:lnTo>
                  <a:lnTo>
                    <a:pt x="686066" y="470776"/>
                  </a:lnTo>
                  <a:lnTo>
                    <a:pt x="671334" y="477126"/>
                  </a:lnTo>
                  <a:lnTo>
                    <a:pt x="656221" y="482206"/>
                  </a:lnTo>
                  <a:lnTo>
                    <a:pt x="643089" y="484746"/>
                  </a:lnTo>
                  <a:lnTo>
                    <a:pt x="555612" y="484746"/>
                  </a:lnTo>
                  <a:lnTo>
                    <a:pt x="542023" y="486016"/>
                  </a:lnTo>
                  <a:lnTo>
                    <a:pt x="511378" y="488556"/>
                  </a:lnTo>
                  <a:lnTo>
                    <a:pt x="498360" y="493636"/>
                  </a:lnTo>
                  <a:lnTo>
                    <a:pt x="485140" y="501256"/>
                  </a:lnTo>
                  <a:lnTo>
                    <a:pt x="473506" y="506336"/>
                  </a:lnTo>
                  <a:lnTo>
                    <a:pt x="471779" y="507606"/>
                  </a:lnTo>
                  <a:lnTo>
                    <a:pt x="470471" y="508876"/>
                  </a:lnTo>
                  <a:lnTo>
                    <a:pt x="457581" y="516496"/>
                  </a:lnTo>
                  <a:lnTo>
                    <a:pt x="428320" y="557136"/>
                  </a:lnTo>
                  <a:lnTo>
                    <a:pt x="400672" y="583806"/>
                  </a:lnTo>
                  <a:lnTo>
                    <a:pt x="359752" y="611746"/>
                  </a:lnTo>
                  <a:lnTo>
                    <a:pt x="346773" y="619366"/>
                  </a:lnTo>
                  <a:lnTo>
                    <a:pt x="331292" y="632066"/>
                  </a:lnTo>
                  <a:lnTo>
                    <a:pt x="317906" y="643496"/>
                  </a:lnTo>
                  <a:lnTo>
                    <a:pt x="303212" y="656196"/>
                  </a:lnTo>
                  <a:lnTo>
                    <a:pt x="289560" y="667626"/>
                  </a:lnTo>
                  <a:lnTo>
                    <a:pt x="276656" y="673976"/>
                  </a:lnTo>
                  <a:lnTo>
                    <a:pt x="248894" y="673976"/>
                  </a:lnTo>
                  <a:lnTo>
                    <a:pt x="236131" y="676516"/>
                  </a:lnTo>
                  <a:lnTo>
                    <a:pt x="195503" y="703186"/>
                  </a:lnTo>
                  <a:lnTo>
                    <a:pt x="168122" y="743826"/>
                  </a:lnTo>
                  <a:lnTo>
                    <a:pt x="163728" y="759066"/>
                  </a:lnTo>
                  <a:lnTo>
                    <a:pt x="159194" y="773036"/>
                  </a:lnTo>
                  <a:lnTo>
                    <a:pt x="156235" y="787006"/>
                  </a:lnTo>
                  <a:lnTo>
                    <a:pt x="157238" y="799706"/>
                  </a:lnTo>
                  <a:lnTo>
                    <a:pt x="168617" y="813676"/>
                  </a:lnTo>
                  <a:lnTo>
                    <a:pt x="183184" y="822566"/>
                  </a:lnTo>
                  <a:lnTo>
                    <a:pt x="197281" y="831456"/>
                  </a:lnTo>
                  <a:lnTo>
                    <a:pt x="211543" y="837806"/>
                  </a:lnTo>
                  <a:lnTo>
                    <a:pt x="226733" y="847966"/>
                  </a:lnTo>
                  <a:lnTo>
                    <a:pt x="239623" y="854316"/>
                  </a:lnTo>
                  <a:lnTo>
                    <a:pt x="253415" y="858126"/>
                  </a:lnTo>
                  <a:lnTo>
                    <a:pt x="266890" y="859396"/>
                  </a:lnTo>
                  <a:lnTo>
                    <a:pt x="296418" y="859396"/>
                  </a:lnTo>
                  <a:lnTo>
                    <a:pt x="310070" y="864476"/>
                  </a:lnTo>
                  <a:lnTo>
                    <a:pt x="341528" y="903846"/>
                  </a:lnTo>
                  <a:lnTo>
                    <a:pt x="385699" y="925436"/>
                  </a:lnTo>
                  <a:lnTo>
                    <a:pt x="412330" y="930516"/>
                  </a:lnTo>
                  <a:lnTo>
                    <a:pt x="444373" y="930516"/>
                  </a:lnTo>
                  <a:lnTo>
                    <a:pt x="470242" y="927976"/>
                  </a:lnTo>
                  <a:lnTo>
                    <a:pt x="483082" y="925436"/>
                  </a:lnTo>
                  <a:lnTo>
                    <a:pt x="496011" y="921626"/>
                  </a:lnTo>
                  <a:lnTo>
                    <a:pt x="509130" y="919086"/>
                  </a:lnTo>
                  <a:lnTo>
                    <a:pt x="518579" y="916546"/>
                  </a:lnTo>
                  <a:lnTo>
                    <a:pt x="521728" y="915276"/>
                  </a:lnTo>
                  <a:lnTo>
                    <a:pt x="524040" y="912736"/>
                  </a:lnTo>
                  <a:lnTo>
                    <a:pt x="532638" y="906386"/>
                  </a:lnTo>
                  <a:lnTo>
                    <a:pt x="537794" y="902576"/>
                  </a:lnTo>
                  <a:lnTo>
                    <a:pt x="550684" y="893686"/>
                  </a:lnTo>
                  <a:lnTo>
                    <a:pt x="564007" y="884796"/>
                  </a:lnTo>
                  <a:lnTo>
                    <a:pt x="578040" y="878446"/>
                  </a:lnTo>
                  <a:lnTo>
                    <a:pt x="592721" y="869556"/>
                  </a:lnTo>
                  <a:lnTo>
                    <a:pt x="607098" y="873366"/>
                  </a:lnTo>
                  <a:lnTo>
                    <a:pt x="613981" y="875906"/>
                  </a:lnTo>
                  <a:lnTo>
                    <a:pt x="617131" y="877176"/>
                  </a:lnTo>
                  <a:lnTo>
                    <a:pt x="620420" y="877176"/>
                  </a:lnTo>
                  <a:lnTo>
                    <a:pt x="633374" y="883526"/>
                  </a:lnTo>
                  <a:lnTo>
                    <a:pt x="623684" y="880986"/>
                  </a:lnTo>
                  <a:lnTo>
                    <a:pt x="628408" y="884796"/>
                  </a:lnTo>
                  <a:lnTo>
                    <a:pt x="630161" y="884796"/>
                  </a:lnTo>
                  <a:lnTo>
                    <a:pt x="634885" y="887336"/>
                  </a:lnTo>
                  <a:lnTo>
                    <a:pt x="640219" y="887336"/>
                  </a:lnTo>
                  <a:lnTo>
                    <a:pt x="646607" y="896226"/>
                  </a:lnTo>
                  <a:lnTo>
                    <a:pt x="648652" y="896886"/>
                  </a:lnTo>
                  <a:lnTo>
                    <a:pt x="649185" y="897496"/>
                  </a:lnTo>
                  <a:lnTo>
                    <a:pt x="656463" y="902576"/>
                  </a:lnTo>
                  <a:lnTo>
                    <a:pt x="659612" y="905116"/>
                  </a:lnTo>
                  <a:lnTo>
                    <a:pt x="662889" y="905116"/>
                  </a:lnTo>
                  <a:lnTo>
                    <a:pt x="676211" y="906386"/>
                  </a:lnTo>
                  <a:lnTo>
                    <a:pt x="690613" y="906386"/>
                  </a:lnTo>
                  <a:lnTo>
                    <a:pt x="701852" y="905116"/>
                  </a:lnTo>
                  <a:lnTo>
                    <a:pt x="704062" y="905116"/>
                  </a:lnTo>
                  <a:lnTo>
                    <a:pt x="705980" y="903846"/>
                  </a:lnTo>
                  <a:lnTo>
                    <a:pt x="716876" y="901306"/>
                  </a:lnTo>
                  <a:lnTo>
                    <a:pt x="718616" y="901306"/>
                  </a:lnTo>
                  <a:lnTo>
                    <a:pt x="720153" y="900036"/>
                  </a:lnTo>
                  <a:lnTo>
                    <a:pt x="730300" y="897496"/>
                  </a:lnTo>
                  <a:lnTo>
                    <a:pt x="732497" y="897496"/>
                  </a:lnTo>
                  <a:lnTo>
                    <a:pt x="734415" y="896226"/>
                  </a:lnTo>
                  <a:lnTo>
                    <a:pt x="741108" y="893686"/>
                  </a:lnTo>
                  <a:lnTo>
                    <a:pt x="747801" y="891146"/>
                  </a:lnTo>
                  <a:lnTo>
                    <a:pt x="761288" y="884796"/>
                  </a:lnTo>
                  <a:lnTo>
                    <a:pt x="776211" y="884796"/>
                  </a:lnTo>
                  <a:lnTo>
                    <a:pt x="778611" y="883526"/>
                  </a:lnTo>
                  <a:lnTo>
                    <a:pt x="780643" y="882256"/>
                  </a:lnTo>
                  <a:lnTo>
                    <a:pt x="789774" y="880986"/>
                  </a:lnTo>
                  <a:lnTo>
                    <a:pt x="792378" y="880986"/>
                  </a:lnTo>
                  <a:lnTo>
                    <a:pt x="794524" y="878446"/>
                  </a:lnTo>
                  <a:lnTo>
                    <a:pt x="804037" y="874636"/>
                  </a:lnTo>
                  <a:lnTo>
                    <a:pt x="805878" y="873366"/>
                  </a:lnTo>
                  <a:lnTo>
                    <a:pt x="807364" y="872096"/>
                  </a:lnTo>
                  <a:lnTo>
                    <a:pt x="821537" y="865746"/>
                  </a:lnTo>
                  <a:lnTo>
                    <a:pt x="834720" y="856856"/>
                  </a:lnTo>
                  <a:lnTo>
                    <a:pt x="848461" y="845426"/>
                  </a:lnTo>
                  <a:lnTo>
                    <a:pt x="862507" y="831456"/>
                  </a:lnTo>
                  <a:lnTo>
                    <a:pt x="876122" y="820026"/>
                  </a:lnTo>
                  <a:lnTo>
                    <a:pt x="885596" y="807326"/>
                  </a:lnTo>
                  <a:lnTo>
                    <a:pt x="898512" y="797166"/>
                  </a:lnTo>
                  <a:lnTo>
                    <a:pt x="911961" y="784466"/>
                  </a:lnTo>
                  <a:lnTo>
                    <a:pt x="925271" y="770496"/>
                  </a:lnTo>
                  <a:lnTo>
                    <a:pt x="936764" y="755256"/>
                  </a:lnTo>
                  <a:lnTo>
                    <a:pt x="947470" y="741286"/>
                  </a:lnTo>
                  <a:lnTo>
                    <a:pt x="959713" y="728586"/>
                  </a:lnTo>
                  <a:lnTo>
                    <a:pt x="973391" y="715886"/>
                  </a:lnTo>
                  <a:lnTo>
                    <a:pt x="980909" y="703186"/>
                  </a:lnTo>
                  <a:lnTo>
                    <a:pt x="990714" y="689216"/>
                  </a:lnTo>
                  <a:lnTo>
                    <a:pt x="998321" y="677786"/>
                  </a:lnTo>
                  <a:lnTo>
                    <a:pt x="999629" y="675246"/>
                  </a:lnTo>
                  <a:lnTo>
                    <a:pt x="999629" y="671436"/>
                  </a:lnTo>
                  <a:lnTo>
                    <a:pt x="1004557" y="657466"/>
                  </a:lnTo>
                  <a:lnTo>
                    <a:pt x="1008786" y="647306"/>
                  </a:lnTo>
                  <a:lnTo>
                    <a:pt x="1009345" y="646036"/>
                  </a:lnTo>
                  <a:lnTo>
                    <a:pt x="1009345" y="643496"/>
                  </a:lnTo>
                  <a:lnTo>
                    <a:pt x="1015822" y="628256"/>
                  </a:lnTo>
                  <a:lnTo>
                    <a:pt x="1020051" y="615556"/>
                  </a:lnTo>
                  <a:lnTo>
                    <a:pt x="1024826" y="601586"/>
                  </a:lnTo>
                  <a:lnTo>
                    <a:pt x="1025550" y="587616"/>
                  </a:lnTo>
                  <a:lnTo>
                    <a:pt x="1025550" y="560946"/>
                  </a:lnTo>
                  <a:close/>
                </a:path>
              </a:pathLst>
            </a:custGeom>
            <a:solidFill>
              <a:srgbClr val="C9DFF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cxnSp>
        <p:nvCxnSpPr>
          <p:cNvPr id="34" name="Straight Connector 33">
            <a:extLst>
              <a:ext uri="{FF2B5EF4-FFF2-40B4-BE49-F238E27FC236}">
                <a16:creationId xmlns:a16="http://schemas.microsoft.com/office/drawing/2014/main" id="{E32B4ED4-1E31-62AC-2192-F98685B701B2}"/>
              </a:ext>
            </a:extLst>
          </p:cNvPr>
          <p:cNvCxnSpPr/>
          <p:nvPr/>
        </p:nvCxnSpPr>
        <p:spPr>
          <a:xfrm>
            <a:off x="5583159" y="15544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D715108-73E7-F2A9-D203-3792CDCBDE81}"/>
              </a:ext>
            </a:extLst>
          </p:cNvPr>
          <p:cNvSpPr txBox="1"/>
          <p:nvPr/>
        </p:nvSpPr>
        <p:spPr>
          <a:xfrm>
            <a:off x="10164359" y="6172341"/>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spTree>
    <p:extLst>
      <p:ext uri="{BB962C8B-B14F-4D97-AF65-F5344CB8AC3E}">
        <p14:creationId xmlns:p14="http://schemas.microsoft.com/office/powerpoint/2010/main" val="454571786"/>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9" name="Google Shape;89;p1">
            <a:extLst>
              <a:ext uri="{FF2B5EF4-FFF2-40B4-BE49-F238E27FC236}">
                <a16:creationId xmlns:a16="http://schemas.microsoft.com/office/drawing/2014/main" id="{0955C057-F9BE-286B-F50E-37C594B13B8D}"/>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5" name="TextBox 14">
            <a:extLst>
              <a:ext uri="{FF2B5EF4-FFF2-40B4-BE49-F238E27FC236}">
                <a16:creationId xmlns:a16="http://schemas.microsoft.com/office/drawing/2014/main" id="{DE875891-EB05-6FF9-4788-F4B099373304}"/>
              </a:ext>
            </a:extLst>
          </p:cNvPr>
          <p:cNvSpPr txBox="1"/>
          <p:nvPr/>
        </p:nvSpPr>
        <p:spPr>
          <a:xfrm>
            <a:off x="376924" y="3875409"/>
            <a:ext cx="5027029" cy="261610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2200" b="1" i="1" u="none" strike="noStrike" kern="1200" cap="none" spc="0" normalizeH="0" baseline="0" noProof="0">
                <a:ln>
                  <a:noFill/>
                </a:ln>
                <a:solidFill>
                  <a:srgbClr val="FF0000"/>
                </a:solidFill>
                <a:effectLst/>
                <a:uLnTx/>
                <a:uFillTx/>
                <a:latin typeface="Helvetica Neue Light" panose="02000403000000020004"/>
                <a:ea typeface="+mn-ea"/>
                <a:cs typeface="+mn-cs"/>
              </a:rPr>
              <a:t> </a:t>
            </a:r>
            <a:endParaRPr kumimoji="0" lang="en-US" sz="18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Critical anatomy is often obscured by other anatomical components on conventional imaging, such as CTs and MRIs, leading to inefficient surgery and billions of dollars in unnecessary patient complications.</a:t>
            </a:r>
            <a:endParaRPr kumimoji="0" lang="en-US" sz="2200" b="0" i="1" u="none" strike="noStrike" kern="1200" cap="none" spc="0" normalizeH="0" baseline="0" noProof="0">
              <a:ln>
                <a:noFill/>
              </a:ln>
              <a:solidFill>
                <a:prstClr val="black"/>
              </a:solidFill>
              <a:effectLst/>
              <a:uLnTx/>
              <a:uFillTx/>
              <a:latin typeface="Helvetica Neue Light" panose="02000403000000020004"/>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1" u="none" strike="noStrike" kern="1200" cap="none" spc="0" normalizeH="0" baseline="0" noProof="0">
              <a:ln>
                <a:noFill/>
              </a:ln>
              <a:solidFill>
                <a:srgbClr val="404040"/>
              </a:solidFill>
              <a:effectLst/>
              <a:uLnTx/>
              <a:uFillTx/>
              <a:latin typeface="Helvetica Neue Light" panose="02000403000000020004"/>
              <a:ea typeface="+mn-ea"/>
              <a:cs typeface="+mn-cs"/>
            </a:endParaRPr>
          </a:p>
        </p:txBody>
      </p:sp>
      <p:sp>
        <p:nvSpPr>
          <p:cNvPr id="3" name="TextBox 2">
            <a:extLst>
              <a:ext uri="{FF2B5EF4-FFF2-40B4-BE49-F238E27FC236}">
                <a16:creationId xmlns:a16="http://schemas.microsoft.com/office/drawing/2014/main" id="{48D40288-D275-EB70-149D-A93FA9B69D3C}"/>
              </a:ext>
            </a:extLst>
          </p:cNvPr>
          <p:cNvSpPr txBox="1"/>
          <p:nvPr/>
        </p:nvSpPr>
        <p:spPr>
          <a:xfrm>
            <a:off x="4419600" y="197897"/>
            <a:ext cx="5702323" cy="89255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a:ln>
                  <a:noFill/>
                </a:ln>
                <a:solidFill>
                  <a:prstClr val="white"/>
                </a:solidFill>
                <a:effectLst/>
                <a:uLnTx/>
                <a:uFillTx/>
                <a:latin typeface="Helvetica Neue Light" panose="02000403000000020004"/>
                <a:ea typeface="+mn-ea"/>
                <a:cs typeface="+mn-cs"/>
              </a:rPr>
              <a:t>We Bridge The Gap Between Imaging And Reality</a:t>
            </a:r>
          </a:p>
        </p:txBody>
      </p:sp>
      <p:sp>
        <p:nvSpPr>
          <p:cNvPr id="4" name="TextBox 3">
            <a:extLst>
              <a:ext uri="{FF2B5EF4-FFF2-40B4-BE49-F238E27FC236}">
                <a16:creationId xmlns:a16="http://schemas.microsoft.com/office/drawing/2014/main" id="{022940F7-C63A-641C-EF68-ED2617AD2343}"/>
              </a:ext>
            </a:extLst>
          </p:cNvPr>
          <p:cNvSpPr txBox="1"/>
          <p:nvPr/>
        </p:nvSpPr>
        <p:spPr>
          <a:xfrm>
            <a:off x="5625489" y="3886369"/>
            <a:ext cx="6067748" cy="289310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endPar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Calibri" panose="020F0502020204030204"/>
              </a:rPr>
              <a:t>Received FDA 510k clearance for preoperative planning software</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Nearly $1.5 M from grants, accelerators, and VC funding</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Deployed in 150 surgeries at UCSF</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Completed 5 pilots, 3 project with UC Davis, 2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     publications in 2024, and 2 in 2025  </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IP: developed proprietary software and model creation methods</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Finalist UCSF Digital Health Award</a:t>
            </a: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D3FB9A3-DDEF-F8D9-A7AD-0D0579105339}"/>
              </a:ext>
            </a:extLst>
          </p:cNvPr>
          <p:cNvSpPr txBox="1"/>
          <p:nvPr/>
        </p:nvSpPr>
        <p:spPr>
          <a:xfrm>
            <a:off x="2650194" y="1633353"/>
            <a:ext cx="2743200" cy="1354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Jesse Courtier, MD</a:t>
            </a:r>
            <a:endParaRPr kumimoji="0" lang="en-US" sz="18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Helvetica Neue Light"/>
                <a:ea typeface="+mn-ea"/>
                <a:cs typeface="+mn-cs"/>
              </a:rPr>
              <a:t>Co-founder,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Former UCSF Chief of Pediatric Radiology and Innovator</a:t>
            </a:r>
          </a:p>
        </p:txBody>
      </p:sp>
      <p:sp>
        <p:nvSpPr>
          <p:cNvPr id="26" name="TextBox 25">
            <a:extLst>
              <a:ext uri="{FF2B5EF4-FFF2-40B4-BE49-F238E27FC236}">
                <a16:creationId xmlns:a16="http://schemas.microsoft.com/office/drawing/2014/main" id="{22B59BEC-E4DC-C277-93D9-CBDAA321385C}"/>
              </a:ext>
            </a:extLst>
          </p:cNvPr>
          <p:cNvSpPr txBox="1"/>
          <p:nvPr/>
        </p:nvSpPr>
        <p:spPr>
          <a:xfrm>
            <a:off x="5553486" y="1240102"/>
            <a:ext cx="398832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Helvetica Neue Light"/>
                <a:ea typeface="+mn-ea"/>
                <a:cs typeface="Segoe UI"/>
              </a:rPr>
              <a:t>SOLUTION: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a:ea typeface="+mn-ea"/>
                <a:cs typeface="Segoe UI"/>
              </a:rPr>
              <a:t>Augmented reality software to help with preoperative planning by providing patient-specific high-fidelity 3D holograms. Applications also include patient education and resident training.</a:t>
            </a:r>
          </a:p>
        </p:txBody>
      </p:sp>
      <p:sp>
        <p:nvSpPr>
          <p:cNvPr id="6" name="TextBox 5">
            <a:extLst>
              <a:ext uri="{FF2B5EF4-FFF2-40B4-BE49-F238E27FC236}">
                <a16:creationId xmlns:a16="http://schemas.microsoft.com/office/drawing/2014/main" id="{B1E60BEF-AD7A-CF4C-9ADB-82A0F07E801E}"/>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pic>
        <p:nvPicPr>
          <p:cNvPr id="7" name="Picture 6">
            <a:extLst>
              <a:ext uri="{FF2B5EF4-FFF2-40B4-BE49-F238E27FC236}">
                <a16:creationId xmlns:a16="http://schemas.microsoft.com/office/drawing/2014/main" id="{54F94131-B1A3-7070-C7AB-F037321BF5BB}"/>
              </a:ext>
            </a:extLst>
          </p:cNvPr>
          <p:cNvPicPr>
            <a:picLocks noChangeAspect="1"/>
          </p:cNvPicPr>
          <p:nvPr/>
        </p:nvPicPr>
        <p:blipFill>
          <a:blip r:embed="rId4"/>
          <a:stretch>
            <a:fillRect/>
          </a:stretch>
        </p:blipFill>
        <p:spPr>
          <a:xfrm>
            <a:off x="127163" y="150019"/>
            <a:ext cx="4161585" cy="846956"/>
          </a:xfrm>
          <a:prstGeom prst="rect">
            <a:avLst/>
          </a:prstGeom>
        </p:spPr>
      </p:pic>
      <p:pic>
        <p:nvPicPr>
          <p:cNvPr id="14" name="Picture 13">
            <a:extLst>
              <a:ext uri="{FF2B5EF4-FFF2-40B4-BE49-F238E27FC236}">
                <a16:creationId xmlns:a16="http://schemas.microsoft.com/office/drawing/2014/main" id="{2474FDE4-DAF0-9425-5D83-9698C7349C9F}"/>
              </a:ext>
            </a:extLst>
          </p:cNvPr>
          <p:cNvPicPr>
            <a:picLocks noChangeAspect="1"/>
          </p:cNvPicPr>
          <p:nvPr/>
        </p:nvPicPr>
        <p:blipFill>
          <a:blip r:embed="rId5"/>
          <a:stretch>
            <a:fillRect/>
          </a:stretch>
        </p:blipFill>
        <p:spPr>
          <a:xfrm>
            <a:off x="9468354" y="1564033"/>
            <a:ext cx="2614657" cy="1962921"/>
          </a:xfrm>
          <a:prstGeom prst="rect">
            <a:avLst/>
          </a:prstGeom>
        </p:spPr>
      </p:pic>
      <p:pic>
        <p:nvPicPr>
          <p:cNvPr id="17" name="Picture 16">
            <a:extLst>
              <a:ext uri="{FF2B5EF4-FFF2-40B4-BE49-F238E27FC236}">
                <a16:creationId xmlns:a16="http://schemas.microsoft.com/office/drawing/2014/main" id="{1A034FC9-2D8D-D83D-0F15-E7F4707EC93B}"/>
              </a:ext>
            </a:extLst>
          </p:cNvPr>
          <p:cNvPicPr>
            <a:picLocks noChangeAspect="1"/>
          </p:cNvPicPr>
          <p:nvPr/>
        </p:nvPicPr>
        <p:blipFill>
          <a:blip r:embed="rId6"/>
          <a:stretch>
            <a:fillRect/>
          </a:stretch>
        </p:blipFill>
        <p:spPr>
          <a:xfrm>
            <a:off x="11319847" y="5987980"/>
            <a:ext cx="866201" cy="866201"/>
          </a:xfrm>
          <a:prstGeom prst="rect">
            <a:avLst/>
          </a:prstGeom>
        </p:spPr>
      </p:pic>
      <p:pic>
        <p:nvPicPr>
          <p:cNvPr id="8" name="Picture 7" descr="A person with his arms crossed&#10;&#10;Description automatically generated">
            <a:extLst>
              <a:ext uri="{FF2B5EF4-FFF2-40B4-BE49-F238E27FC236}">
                <a16:creationId xmlns:a16="http://schemas.microsoft.com/office/drawing/2014/main" id="{0E334470-5117-6DBF-F71F-C7B8E0854F3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0141" b="30722"/>
          <a:stretch/>
        </p:blipFill>
        <p:spPr>
          <a:xfrm>
            <a:off x="555815" y="1320835"/>
            <a:ext cx="1989381" cy="1855599"/>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sp>
        <p:nvSpPr>
          <p:cNvPr id="11" name="TextBox 10">
            <a:extLst>
              <a:ext uri="{FF2B5EF4-FFF2-40B4-BE49-F238E27FC236}">
                <a16:creationId xmlns:a16="http://schemas.microsoft.com/office/drawing/2014/main" id="{03D22FD1-6F4D-3323-15CD-895C6B983537}"/>
              </a:ext>
            </a:extLst>
          </p:cNvPr>
          <p:cNvSpPr txBox="1"/>
          <p:nvPr/>
        </p:nvSpPr>
        <p:spPr>
          <a:xfrm>
            <a:off x="11103554" y="547710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cxnSp>
        <p:nvCxnSpPr>
          <p:cNvPr id="10" name="Straight Connector 9">
            <a:extLst>
              <a:ext uri="{FF2B5EF4-FFF2-40B4-BE49-F238E27FC236}">
                <a16:creationId xmlns:a16="http://schemas.microsoft.com/office/drawing/2014/main" id="{24218453-306F-C84F-A52A-5F9E52174218}"/>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9884074"/>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A8269-D497-8632-2495-07563095AB63}"/>
            </a:ext>
          </a:extLst>
        </p:cNvPr>
        <p:cNvGrpSpPr/>
        <p:nvPr/>
      </p:nvGrpSpPr>
      <p:grpSpPr>
        <a:xfrm>
          <a:off x="0" y="0"/>
          <a:ext cx="0" cy="0"/>
          <a:chOff x="0" y="0"/>
          <a:chExt cx="0" cy="0"/>
        </a:xfrm>
      </p:grpSpPr>
      <p:pic>
        <p:nvPicPr>
          <p:cNvPr id="13" name="Picture 12" descr="A white letters on a black background&#10;&#10;Description automatically generated">
            <a:extLst>
              <a:ext uri="{FF2B5EF4-FFF2-40B4-BE49-F238E27FC236}">
                <a16:creationId xmlns:a16="http://schemas.microsoft.com/office/drawing/2014/main" id="{C516D81E-5A86-B342-69F0-740A85383F01}"/>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8181632E-519C-A66D-045C-D6686D4848B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5F399B1A-F714-5506-A544-8615B270A744}"/>
              </a:ext>
            </a:extLst>
          </p:cNvPr>
          <p:cNvPicPr>
            <a:picLocks noChangeAspect="1"/>
          </p:cNvPicPr>
          <p:nvPr/>
        </p:nvPicPr>
        <p:blipFill>
          <a:blip r:embed="rId4"/>
          <a:stretch>
            <a:fillRect/>
          </a:stretch>
        </p:blipFill>
        <p:spPr>
          <a:xfrm>
            <a:off x="2667000" y="0"/>
            <a:ext cx="6858000" cy="6858000"/>
          </a:xfrm>
          <a:prstGeom prst="rect">
            <a:avLst/>
          </a:prstGeom>
        </p:spPr>
      </p:pic>
    </p:spTree>
    <p:extLst>
      <p:ext uri="{BB962C8B-B14F-4D97-AF65-F5344CB8AC3E}">
        <p14:creationId xmlns:p14="http://schemas.microsoft.com/office/powerpoint/2010/main" val="3451547396"/>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AF66BC-BB96-5232-88C8-8F56700A637E}"/>
              </a:ext>
            </a:extLst>
          </p:cNvPr>
          <p:cNvSpPr/>
          <p:nvPr/>
        </p:nvSpPr>
        <p:spPr>
          <a:xfrm rot="5400000">
            <a:off x="5503400" y="-5509347"/>
            <a:ext cx="1173298" cy="12191998"/>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4ACF0A37-7AC7-A705-284F-81A9008DC46B}"/>
              </a:ext>
            </a:extLst>
          </p:cNvPr>
          <p:cNvSpPr txBox="1"/>
          <p:nvPr/>
        </p:nvSpPr>
        <p:spPr>
          <a:xfrm>
            <a:off x="6028841" y="1859797"/>
            <a:ext cx="184731" cy="369332"/>
          </a:xfrm>
          <a:prstGeom prst="rect">
            <a:avLst/>
          </a:prstGeom>
          <a:noFill/>
        </p:spPr>
        <p:txBody>
          <a:bodyPr wrap="square" rtlCol="0">
            <a:spAutoFit/>
          </a:bodyPr>
          <a:lstStyle/>
          <a:p>
            <a:endParaRPr lang="en-US"/>
          </a:p>
        </p:txBody>
      </p:sp>
      <p:sp>
        <p:nvSpPr>
          <p:cNvPr id="9" name="TextBox 8">
            <a:extLst>
              <a:ext uri="{FF2B5EF4-FFF2-40B4-BE49-F238E27FC236}">
                <a16:creationId xmlns:a16="http://schemas.microsoft.com/office/drawing/2014/main" id="{180AFD5A-0C71-A6D0-FA0F-08F24A4D4711}"/>
              </a:ext>
            </a:extLst>
          </p:cNvPr>
          <p:cNvSpPr txBox="1"/>
          <p:nvPr/>
        </p:nvSpPr>
        <p:spPr>
          <a:xfrm>
            <a:off x="5938776" y="1242209"/>
            <a:ext cx="6114393" cy="5901616"/>
          </a:xfrm>
          <a:prstGeom prst="rect">
            <a:avLst/>
          </a:prstGeom>
          <a:noFill/>
        </p:spPr>
        <p:txBody>
          <a:bodyPr wrap="square" rtlCol="0">
            <a:spAutoFit/>
          </a:bodyPr>
          <a:lstStyle/>
          <a:p>
            <a:pPr>
              <a:spcBef>
                <a:spcPts val="50"/>
              </a:spcBef>
            </a:pPr>
            <a:r>
              <a:rPr lang="en-US" sz="1600" b="1" dirty="0">
                <a:latin typeface="Helvetica Neue Light" panose="02000403000000020004"/>
              </a:rPr>
              <a:t>DISEASE/INDICATION: </a:t>
            </a:r>
            <a:r>
              <a:rPr lang="en-US" sz="1600" dirty="0">
                <a:latin typeface="Helvetica Neue Light" panose="02000403000000020004"/>
              </a:rPr>
              <a:t>Stroke </a:t>
            </a:r>
          </a:p>
          <a:p>
            <a:pPr>
              <a:spcBef>
                <a:spcPts val="50"/>
              </a:spcBef>
            </a:pPr>
            <a:endParaRPr lang="en-US" sz="1000" b="1" dirty="0">
              <a:latin typeface="Helvetica Neue Light" panose="02000403000000020004"/>
            </a:endParaRPr>
          </a:p>
          <a:p>
            <a:pPr>
              <a:spcBef>
                <a:spcPts val="50"/>
              </a:spcBef>
            </a:pPr>
            <a:r>
              <a:rPr lang="en-US" sz="1600" b="1" dirty="0">
                <a:latin typeface="Helvetica Neue Light" panose="02000403000000020004"/>
              </a:rPr>
              <a:t>UNMET NEED: </a:t>
            </a:r>
            <a:endParaRPr lang="en-US" sz="1600" dirty="0">
              <a:latin typeface="Helvetica Neue Light" panose="02000403000000020004"/>
            </a:endParaRPr>
          </a:p>
          <a:p>
            <a:pPr marL="285750" indent="-285750">
              <a:spcBef>
                <a:spcPts val="50"/>
              </a:spcBef>
              <a:buFont typeface="Arial" panose="020B0604020202020204" pitchFamily="34" charset="0"/>
              <a:buChar char="•"/>
            </a:pPr>
            <a:r>
              <a:rPr lang="en-US" sz="1600" dirty="0">
                <a:latin typeface="Helvetica Neue Light" panose="02000403000000020004"/>
              </a:rPr>
              <a:t>Time to intervention is critical for stroke patient outcomes</a:t>
            </a:r>
          </a:p>
          <a:p>
            <a:pPr marL="742950" lvl="1" indent="-285750">
              <a:spcBef>
                <a:spcPts val="50"/>
              </a:spcBef>
              <a:buFont typeface="Arial" panose="020B0604020202020204" pitchFamily="34" charset="0"/>
              <a:buChar char="•"/>
            </a:pPr>
            <a:r>
              <a:rPr lang="en-US" sz="1600" dirty="0">
                <a:latin typeface="Helvetica Neue Light" panose="02000403000000020004"/>
              </a:rPr>
              <a:t>In the US, 400k patients with intervenable stroke but only 40k receive appropriate treatment due to long and multiple steps from patient intake to stroke assessment</a:t>
            </a:r>
          </a:p>
          <a:p>
            <a:pPr marL="742950" lvl="1" indent="-285750">
              <a:spcBef>
                <a:spcPts val="50"/>
              </a:spcBef>
              <a:buFont typeface="Arial" panose="020B0604020202020204" pitchFamily="34" charset="0"/>
              <a:buChar char="•"/>
            </a:pPr>
            <a:r>
              <a:rPr lang="en-US" sz="1600" dirty="0">
                <a:latin typeface="Helvetica Neue Light" panose="02000403000000020004"/>
              </a:rPr>
              <a:t>Unmet need is even higher for patients living in rural areas </a:t>
            </a:r>
          </a:p>
          <a:p>
            <a:pPr>
              <a:spcBef>
                <a:spcPts val="50"/>
              </a:spcBef>
            </a:pPr>
            <a:endParaRPr lang="en-US" sz="1000" dirty="0">
              <a:latin typeface="Helvetica Neue Light" panose="02000403000000020004"/>
            </a:endParaRPr>
          </a:p>
          <a:p>
            <a:pPr>
              <a:spcBef>
                <a:spcPts val="50"/>
              </a:spcBef>
            </a:pPr>
            <a:r>
              <a:rPr lang="en-US" sz="1600" b="1" dirty="0">
                <a:latin typeface="Helvetica Neue Light" panose="02000403000000020004"/>
              </a:rPr>
              <a:t>PRODUCT: </a:t>
            </a:r>
            <a:r>
              <a:rPr lang="en-US" sz="1600" dirty="0">
                <a:latin typeface="Helvetica Neue Light" panose="02000403000000020004"/>
              </a:rPr>
              <a:t>AI driven stroke diagnosis app that also provides logistics management, coupled with bio-sensing hardware (visor and gloves). </a:t>
            </a:r>
          </a:p>
          <a:p>
            <a:pPr>
              <a:spcBef>
                <a:spcPts val="50"/>
              </a:spcBef>
            </a:pPr>
            <a:endParaRPr lang="en-US" sz="1000" b="1" dirty="0">
              <a:latin typeface="Helvetica Neue Light" panose="02000403000000020004"/>
            </a:endParaRPr>
          </a:p>
          <a:p>
            <a:pPr>
              <a:spcBef>
                <a:spcPts val="50"/>
              </a:spcBef>
            </a:pPr>
            <a:r>
              <a:rPr lang="en-US" sz="1600" b="1" dirty="0">
                <a:latin typeface="Helvetica Neue Light" panose="02000403000000020004"/>
              </a:rPr>
              <a:t>COMPETITIVE ADVANTAGE: </a:t>
            </a:r>
          </a:p>
          <a:p>
            <a:pPr marL="285750" indent="-285750">
              <a:spcBef>
                <a:spcPts val="50"/>
              </a:spcBef>
              <a:buFont typeface="Arial" panose="020B0604020202020204" pitchFamily="34" charset="0"/>
              <a:buChar char="•"/>
            </a:pPr>
            <a:r>
              <a:rPr lang="en-US" sz="1600" dirty="0">
                <a:latin typeface="Helvetica Neue Light" panose="02000403000000020004"/>
              </a:rPr>
              <a:t>Existing stroke assessment algorithm does not include logistics management functions</a:t>
            </a:r>
          </a:p>
          <a:p>
            <a:pPr marL="742950" lvl="1" indent="-285750">
              <a:spcBef>
                <a:spcPts val="50"/>
              </a:spcBef>
              <a:buFont typeface="Arial" panose="020B0604020202020204" pitchFamily="34" charset="0"/>
              <a:buChar char="•"/>
            </a:pPr>
            <a:r>
              <a:rPr lang="en-US" sz="1600" dirty="0">
                <a:latin typeface="Helvetica Neue Light" panose="02000403000000020004"/>
              </a:rPr>
              <a:t>App determines most appropriate and nearest stroke center and sends results to the center</a:t>
            </a:r>
          </a:p>
          <a:p>
            <a:pPr marL="742950" lvl="1" indent="-285750">
              <a:spcBef>
                <a:spcPts val="50"/>
              </a:spcBef>
              <a:buFont typeface="Arial" panose="020B0604020202020204" pitchFamily="34" charset="0"/>
              <a:buChar char="•"/>
            </a:pPr>
            <a:r>
              <a:rPr lang="en-US" sz="1600" dirty="0">
                <a:latin typeface="Helvetica Neue Light" panose="02000403000000020004"/>
              </a:rPr>
              <a:t>App then provides a route for ambulance and an open communication channel to neurologists at hospital</a:t>
            </a:r>
          </a:p>
          <a:p>
            <a:pPr lvl="1">
              <a:spcBef>
                <a:spcPts val="50"/>
              </a:spcBef>
            </a:pPr>
            <a:endParaRPr lang="en-US" sz="1000" dirty="0">
              <a:latin typeface="Helvetica Neue Light" panose="02000403000000020004"/>
            </a:endParaRPr>
          </a:p>
          <a:p>
            <a:pPr>
              <a:spcBef>
                <a:spcPts val="50"/>
              </a:spcBef>
            </a:pPr>
            <a:r>
              <a:rPr lang="en-US" sz="1600" b="1" dirty="0">
                <a:latin typeface="Helvetica Neue Light" panose="02000403000000020004"/>
              </a:rPr>
              <a:t>DATA: </a:t>
            </a:r>
            <a:r>
              <a:rPr lang="en-US" sz="1600" dirty="0">
                <a:latin typeface="Helvetica Neue Light" panose="02000403000000020004"/>
              </a:rPr>
              <a:t>App prototype built, currently undergoing validation and hardware protype under development.</a:t>
            </a:r>
          </a:p>
          <a:p>
            <a:pPr marL="285750" indent="-285750">
              <a:spcBef>
                <a:spcPts val="50"/>
              </a:spcBef>
              <a:buFont typeface="Arial" panose="020B0604020202020204" pitchFamily="34" charset="0"/>
              <a:buChar char="•"/>
            </a:pPr>
            <a:endParaRPr lang="en-US" sz="1500" dirty="0">
              <a:latin typeface="Helvetica Neue Light" panose="02000403000000020004"/>
            </a:endParaRPr>
          </a:p>
        </p:txBody>
      </p:sp>
      <p:sp>
        <p:nvSpPr>
          <p:cNvPr id="14" name="TextBox 13">
            <a:extLst>
              <a:ext uri="{FF2B5EF4-FFF2-40B4-BE49-F238E27FC236}">
                <a16:creationId xmlns:a16="http://schemas.microsoft.com/office/drawing/2014/main" id="{2DF1E498-45A5-496E-9C35-13ECB5ACE349}"/>
              </a:ext>
            </a:extLst>
          </p:cNvPr>
          <p:cNvSpPr txBox="1"/>
          <p:nvPr/>
        </p:nvSpPr>
        <p:spPr>
          <a:xfrm>
            <a:off x="336552" y="332576"/>
            <a:ext cx="8368049" cy="523220"/>
          </a:xfrm>
          <a:prstGeom prst="rect">
            <a:avLst/>
          </a:prstGeom>
          <a:noFill/>
        </p:spPr>
        <p:txBody>
          <a:bodyPr wrap="square" lIns="91440" tIns="45720" rIns="91440" bIns="45720" rtlCol="0" anchor="t">
            <a:spAutoFit/>
          </a:bodyPr>
          <a:lstStyle/>
          <a:p>
            <a:r>
              <a:rPr lang="en-US" sz="2800" b="1" i="1" dirty="0">
                <a:solidFill>
                  <a:schemeClr val="bg1"/>
                </a:solidFill>
                <a:latin typeface="Helvetica Neue Light" panose="02000403000000020004"/>
              </a:rPr>
              <a:t>AIMSS: AI-based Mobile Stroke Scale</a:t>
            </a:r>
          </a:p>
        </p:txBody>
      </p:sp>
      <p:pic>
        <p:nvPicPr>
          <p:cNvPr id="16" name="Picture 15" descr="A white letters on a black background&#10;&#10;Description automatically generated">
            <a:extLst>
              <a:ext uri="{FF2B5EF4-FFF2-40B4-BE49-F238E27FC236}">
                <a16:creationId xmlns:a16="http://schemas.microsoft.com/office/drawing/2014/main" id="{B271BB82-6C95-41AC-8D9C-98A10E4CC83B}"/>
              </a:ext>
            </a:extLst>
          </p:cNvPr>
          <p:cNvPicPr>
            <a:picLocks noChangeAspect="1"/>
          </p:cNvPicPr>
          <p:nvPr/>
        </p:nvPicPr>
        <p:blipFill>
          <a:blip r:embed="rId3"/>
          <a:stretch>
            <a:fillRect/>
          </a:stretch>
        </p:blipFill>
        <p:spPr>
          <a:xfrm>
            <a:off x="10328671" y="208358"/>
            <a:ext cx="1649017" cy="791767"/>
          </a:xfrm>
          <a:prstGeom prst="rect">
            <a:avLst/>
          </a:prstGeom>
        </p:spPr>
      </p:pic>
      <p:sp>
        <p:nvSpPr>
          <p:cNvPr id="4" name="TextBox 3">
            <a:extLst>
              <a:ext uri="{FF2B5EF4-FFF2-40B4-BE49-F238E27FC236}">
                <a16:creationId xmlns:a16="http://schemas.microsoft.com/office/drawing/2014/main" id="{BFC85DA2-6DE7-68F1-FAED-BCDB36BE2A20}"/>
              </a:ext>
            </a:extLst>
          </p:cNvPr>
          <p:cNvSpPr txBox="1"/>
          <p:nvPr/>
        </p:nvSpPr>
        <p:spPr>
          <a:xfrm>
            <a:off x="3192458" y="1797665"/>
            <a:ext cx="2474694"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Helvetica Neue Light"/>
              </a:rPr>
              <a:t>Lohith Kini, MD, PhD</a:t>
            </a:r>
          </a:p>
          <a:p>
            <a:r>
              <a:rPr lang="en-US" sz="1600" dirty="0">
                <a:latin typeface="Helvetica Neue Light"/>
              </a:rPr>
              <a:t>Resident, </a:t>
            </a:r>
          </a:p>
          <a:p>
            <a:r>
              <a:rPr lang="en-US" sz="1600" dirty="0">
                <a:latin typeface="Helvetica Neue Light"/>
              </a:rPr>
              <a:t>UCSF Dep. of Radiology and Biomedical Imaging, </a:t>
            </a:r>
          </a:p>
        </p:txBody>
      </p:sp>
      <p:pic>
        <p:nvPicPr>
          <p:cNvPr id="12" name="Picture 11" descr="A screenshot of a cell phone&#10;&#10;Description automatically generated">
            <a:extLst>
              <a:ext uri="{FF2B5EF4-FFF2-40B4-BE49-F238E27FC236}">
                <a16:creationId xmlns:a16="http://schemas.microsoft.com/office/drawing/2014/main" id="{93BC852D-F036-6CE2-1CFE-C0218C7DD8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271" y="4040012"/>
            <a:ext cx="5183487" cy="2059814"/>
          </a:xfrm>
          <a:prstGeom prst="rect">
            <a:avLst/>
          </a:prstGeom>
        </p:spPr>
      </p:pic>
      <p:cxnSp>
        <p:nvCxnSpPr>
          <p:cNvPr id="19" name="Straight Connector 18">
            <a:extLst>
              <a:ext uri="{FF2B5EF4-FFF2-40B4-BE49-F238E27FC236}">
                <a16:creationId xmlns:a16="http://schemas.microsoft.com/office/drawing/2014/main" id="{834E7AE5-77F9-04B7-4D5A-E749895A4346}"/>
              </a:ext>
            </a:extLst>
          </p:cNvPr>
          <p:cNvCxnSpPr/>
          <p:nvPr/>
        </p:nvCxnSpPr>
        <p:spPr>
          <a:xfrm>
            <a:off x="5790825"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A174A4F2-FD71-831B-4CFD-499723D7E6B3}"/>
              </a:ext>
            </a:extLst>
          </p:cNvPr>
          <p:cNvPicPr>
            <a:picLocks noChangeAspect="1"/>
          </p:cNvPicPr>
          <p:nvPr/>
        </p:nvPicPr>
        <p:blipFill>
          <a:blip r:embed="rId5"/>
          <a:stretch>
            <a:fillRect/>
          </a:stretch>
        </p:blipFill>
        <p:spPr>
          <a:xfrm>
            <a:off x="902160" y="1251455"/>
            <a:ext cx="2036014" cy="2036014"/>
          </a:xfrm>
          <a:prstGeom prst="rect">
            <a:avLst/>
          </a:prstGeom>
          <a:ln w="25400" cap="sq">
            <a:solidFill>
              <a:srgbClr val="002060"/>
            </a:solidFill>
            <a:prstDash val="solid"/>
            <a:miter lim="800000"/>
          </a:ln>
          <a:effectLst/>
        </p:spPr>
      </p:pic>
      <p:cxnSp>
        <p:nvCxnSpPr>
          <p:cNvPr id="52" name="Straight Arrow Connector 51">
            <a:extLst>
              <a:ext uri="{FF2B5EF4-FFF2-40B4-BE49-F238E27FC236}">
                <a16:creationId xmlns:a16="http://schemas.microsoft.com/office/drawing/2014/main" id="{554D06F5-07BA-236B-459D-07959AFFFAD5}"/>
              </a:ext>
            </a:extLst>
          </p:cNvPr>
          <p:cNvCxnSpPr/>
          <p:nvPr/>
        </p:nvCxnSpPr>
        <p:spPr>
          <a:xfrm>
            <a:off x="10082341" y="142131"/>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DDD9D0B6-0809-C72E-5773-F36B490FB6F5}"/>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dirty="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Helvetica Neue Light"/>
              <a:ea typeface="+mn-ea"/>
              <a:cs typeface="Calibri"/>
            </a:endParaRPr>
          </a:p>
        </p:txBody>
      </p:sp>
    </p:spTree>
    <p:extLst>
      <p:ext uri="{BB962C8B-B14F-4D97-AF65-F5344CB8AC3E}">
        <p14:creationId xmlns:p14="http://schemas.microsoft.com/office/powerpoint/2010/main" val="412356045"/>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8" name="Google Shape;89;p1">
            <a:extLst>
              <a:ext uri="{FF2B5EF4-FFF2-40B4-BE49-F238E27FC236}">
                <a16:creationId xmlns:a16="http://schemas.microsoft.com/office/drawing/2014/main" id="{F49595EF-2547-E48A-7B7C-81856BA6D66A}"/>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39" name="Rectangle 38">
            <a:extLst>
              <a:ext uri="{FF2B5EF4-FFF2-40B4-BE49-F238E27FC236}">
                <a16:creationId xmlns:a16="http://schemas.microsoft.com/office/drawing/2014/main" id="{46A4527E-7D1D-854C-55E5-605339454EB4}"/>
              </a:ext>
            </a:extLst>
          </p:cNvPr>
          <p:cNvSpPr/>
          <p:nvPr/>
        </p:nvSpPr>
        <p:spPr>
          <a:xfrm>
            <a:off x="137215" y="110169"/>
            <a:ext cx="2001640" cy="9559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6">
            <a:extLst>
              <a:ext uri="{FF2B5EF4-FFF2-40B4-BE49-F238E27FC236}">
                <a16:creationId xmlns:a16="http://schemas.microsoft.com/office/drawing/2014/main" id="{BB7C0BB7-CB84-B1B6-B564-4099217F97E7}"/>
              </a:ext>
            </a:extLst>
          </p:cNvPr>
          <p:cNvPicPr>
            <a:picLocks noChangeAspect="1"/>
          </p:cNvPicPr>
          <p:nvPr/>
        </p:nvPicPr>
        <p:blipFill rotWithShape="1">
          <a:blip r:embed="rId3"/>
          <a:srcRect t="4661" b="25437"/>
          <a:stretch/>
        </p:blipFill>
        <p:spPr>
          <a:xfrm>
            <a:off x="3172170" y="1633345"/>
            <a:ext cx="1687781" cy="1670166"/>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pic>
        <p:nvPicPr>
          <p:cNvPr id="10" name="Picture 9">
            <a:extLst>
              <a:ext uri="{FF2B5EF4-FFF2-40B4-BE49-F238E27FC236}">
                <a16:creationId xmlns:a16="http://schemas.microsoft.com/office/drawing/2014/main" id="{85C65FA5-2C2B-3EF0-0B95-8F059232F35C}"/>
              </a:ext>
            </a:extLst>
          </p:cNvPr>
          <p:cNvPicPr>
            <a:picLocks noChangeAspect="1"/>
          </p:cNvPicPr>
          <p:nvPr/>
        </p:nvPicPr>
        <p:blipFill>
          <a:blip r:embed="rId4"/>
          <a:stretch>
            <a:fillRect/>
          </a:stretch>
        </p:blipFill>
        <p:spPr>
          <a:xfrm>
            <a:off x="382902" y="1619703"/>
            <a:ext cx="1719649" cy="1719649"/>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sp>
        <p:nvSpPr>
          <p:cNvPr id="15" name="TextBox 14">
            <a:extLst>
              <a:ext uri="{FF2B5EF4-FFF2-40B4-BE49-F238E27FC236}">
                <a16:creationId xmlns:a16="http://schemas.microsoft.com/office/drawing/2014/main" id="{DE875891-EB05-6FF9-4788-F4B099373304}"/>
              </a:ext>
            </a:extLst>
          </p:cNvPr>
          <p:cNvSpPr txBox="1"/>
          <p:nvPr/>
        </p:nvSpPr>
        <p:spPr>
          <a:xfrm>
            <a:off x="217880" y="4610009"/>
            <a:ext cx="5309768" cy="203132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2000" b="1" i="1" u="none" strike="noStrike" kern="1200" cap="none" spc="0" normalizeH="0" baseline="0" noProof="0">
                <a:ln>
                  <a:noFill/>
                </a:ln>
                <a:solidFill>
                  <a:srgbClr val="FF0000"/>
                </a:solidFill>
                <a:effectLst/>
                <a:uLnTx/>
                <a:uFillTx/>
                <a:latin typeface="Helvetica Neue Light" panose="02000403000000020004"/>
                <a:ea typeface="+mn-ea"/>
                <a:cs typeface="+mn-cs"/>
              </a:rPr>
              <a:t> </a:t>
            </a:r>
            <a:endParaRPr kumimoji="0" lang="en-US" sz="20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srgbClr val="000000"/>
                </a:solidFill>
                <a:effectLst/>
                <a:uLnTx/>
                <a:uFillTx/>
                <a:latin typeface="Helvetica" pitchFamily="2" charset="0"/>
                <a:ea typeface="+mn-ea"/>
                <a:cs typeface="+mn-cs"/>
              </a:rPr>
              <a:t>The Black Box Trap</a:t>
            </a:r>
            <a:r>
              <a:rPr kumimoji="0" lang="en-US" sz="1400" b="0" i="0" u="none" strike="noStrike" kern="1200" cap="none" spc="0" normalizeH="0" baseline="0" noProof="0">
                <a:ln>
                  <a:noFill/>
                </a:ln>
                <a:solidFill>
                  <a:srgbClr val="000000"/>
                </a:solidFill>
                <a:effectLst/>
                <a:uLnTx/>
                <a:uFillTx/>
                <a:latin typeface="Helvetica Neue Light" panose="02000403000000020004"/>
                <a:ea typeface="+mn-ea"/>
                <a:cs typeface="+mn-cs"/>
              </a:rPr>
              <a:t>: Researchers rely on opaque AI models that struggle with complex biological relationships, leading to unreliable results and “hallucinations” in R&amp;D.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srgbClr val="000000"/>
                </a:solidFill>
                <a:effectLst/>
                <a:uLnTx/>
                <a:uFillTx/>
                <a:latin typeface="Helvetica" pitchFamily="2" charset="0"/>
                <a:ea typeface="+mn-ea"/>
                <a:cs typeface="+mn-cs"/>
              </a:rPr>
              <a:t>Biomedical Data Silos</a:t>
            </a:r>
            <a:r>
              <a:rPr kumimoji="0" lang="en-US" sz="1400" b="0" i="0" u="none" strike="noStrike" kern="1200" cap="none" spc="0" normalizeH="0" baseline="0" noProof="0">
                <a:ln>
                  <a:noFill/>
                </a:ln>
                <a:solidFill>
                  <a:srgbClr val="000000"/>
                </a:solidFill>
                <a:effectLst/>
                <a:uLnTx/>
                <a:uFillTx/>
                <a:latin typeface="Helvetica Neue Light" panose="02000403000000020004"/>
                <a:ea typeface="+mn-ea"/>
                <a:cs typeface="+mn-cs"/>
              </a:rPr>
              <a:t>: Relationships are trapped in fragmented, </a:t>
            </a:r>
            <a:r>
              <a:rPr kumimoji="0" lang="en-US" sz="1400" b="0" i="0" u="none" strike="noStrike" kern="1200" cap="none" spc="0" normalizeH="0" baseline="0" noProof="0" err="1">
                <a:ln>
                  <a:noFill/>
                </a:ln>
                <a:solidFill>
                  <a:srgbClr val="000000"/>
                </a:solidFill>
                <a:effectLst/>
                <a:uLnTx/>
                <a:uFillTx/>
                <a:latin typeface="Helvetica Neue Light" panose="02000403000000020004"/>
                <a:ea typeface="+mn-ea"/>
                <a:cs typeface="+mn-cs"/>
              </a:rPr>
              <a:t>uncurated</a:t>
            </a:r>
            <a:r>
              <a:rPr kumimoji="0" lang="en-US" sz="1400" b="0" i="0" u="none" strike="noStrike" kern="1200" cap="none" spc="0" normalizeH="0" baseline="0" noProof="0">
                <a:ln>
                  <a:noFill/>
                </a:ln>
                <a:solidFill>
                  <a:srgbClr val="000000"/>
                </a:solidFill>
                <a:effectLst/>
                <a:uLnTx/>
                <a:uFillTx/>
                <a:latin typeface="Helvetica Neue Light" panose="02000403000000020004"/>
                <a:ea typeface="+mn-ea"/>
                <a:cs typeface="+mn-cs"/>
              </a:rPr>
              <a:t> databases, causing teams to miss hidden therapeutic connections.</a:t>
            </a:r>
            <a:endParaRPr kumimoji="0" lang="en-US" sz="1400" b="0" i="1" u="none" strike="noStrike" kern="1200" cap="none" spc="0" normalizeH="0" baseline="0" noProof="0">
              <a:ln>
                <a:noFill/>
              </a:ln>
              <a:solidFill>
                <a:srgbClr val="404040"/>
              </a:solidFill>
              <a:effectLst/>
              <a:uLnTx/>
              <a:uFillTx/>
              <a:latin typeface="Helvetica Neue Light" panose="02000403000000020004"/>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1" u="none" strike="noStrike" kern="1200" cap="none" spc="0" normalizeH="0" baseline="0" noProof="0">
              <a:ln>
                <a:noFill/>
              </a:ln>
              <a:solidFill>
                <a:srgbClr val="404040"/>
              </a:solidFill>
              <a:effectLst/>
              <a:uLnTx/>
              <a:uFillTx/>
              <a:latin typeface="Helvetica Neue Light" panose="02000403000000020004"/>
              <a:ea typeface="+mn-ea"/>
              <a:cs typeface="+mn-cs"/>
            </a:endParaRPr>
          </a:p>
        </p:txBody>
      </p:sp>
      <p:sp>
        <p:nvSpPr>
          <p:cNvPr id="3" name="TextBox 2">
            <a:extLst>
              <a:ext uri="{FF2B5EF4-FFF2-40B4-BE49-F238E27FC236}">
                <a16:creationId xmlns:a16="http://schemas.microsoft.com/office/drawing/2014/main" id="{48D40288-D275-EB70-149D-A93FA9B69D3C}"/>
              </a:ext>
            </a:extLst>
          </p:cNvPr>
          <p:cNvSpPr txBox="1"/>
          <p:nvPr/>
        </p:nvSpPr>
        <p:spPr>
          <a:xfrm>
            <a:off x="2679401" y="173554"/>
            <a:ext cx="6899809" cy="89255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a:ln>
                  <a:noFill/>
                </a:ln>
                <a:solidFill>
                  <a:prstClr val="white"/>
                </a:solidFill>
                <a:effectLst/>
                <a:uLnTx/>
                <a:uFillTx/>
                <a:latin typeface="Helvetica Neue Light" panose="02000403000000020004"/>
                <a:ea typeface="+mn-ea"/>
                <a:cs typeface="+mn-cs"/>
              </a:rPr>
              <a:t>From genes to phenotype in every research pipeline</a:t>
            </a:r>
          </a:p>
        </p:txBody>
      </p:sp>
      <p:sp>
        <p:nvSpPr>
          <p:cNvPr id="4" name="TextBox 3">
            <a:extLst>
              <a:ext uri="{FF2B5EF4-FFF2-40B4-BE49-F238E27FC236}">
                <a16:creationId xmlns:a16="http://schemas.microsoft.com/office/drawing/2014/main" id="{022940F7-C63A-641C-EF68-ED2617AD2343}"/>
              </a:ext>
            </a:extLst>
          </p:cNvPr>
          <p:cNvSpPr txBox="1"/>
          <p:nvPr/>
        </p:nvSpPr>
        <p:spPr>
          <a:xfrm>
            <a:off x="5641037" y="4981790"/>
            <a:ext cx="5197453" cy="200054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endParaRPr kumimoji="0" lang="en-US" sz="20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Helvetica Neue Light" panose="02000403000000020004"/>
                <a:ea typeface="+mn-ea"/>
                <a:cs typeface="+mn-cs"/>
              </a:rPr>
              <a:t> </a:t>
            </a:r>
            <a:r>
              <a:rPr kumimoji="0" lang="en-US" sz="1400" b="1" i="0" u="none" strike="noStrike" kern="1200" cap="none" spc="0" normalizeH="0" baseline="0" noProof="0">
                <a:ln>
                  <a:noFill/>
                </a:ln>
                <a:solidFill>
                  <a:srgbClr val="000000"/>
                </a:solidFill>
                <a:effectLst/>
                <a:uLnTx/>
                <a:uFillTx/>
                <a:latin typeface="Helvetica" pitchFamily="2" charset="0"/>
                <a:ea typeface="+mn-ea"/>
                <a:cs typeface="+mn-cs"/>
              </a:rPr>
              <a:t>Industry-Proven Validation</a:t>
            </a:r>
            <a:r>
              <a:rPr kumimoji="0" lang="en-US" sz="1400" b="0" i="0" u="none" strike="noStrike" kern="1200" cap="none" spc="0" normalizeH="0" baseline="0" noProof="0">
                <a:ln>
                  <a:noFill/>
                </a:ln>
                <a:solidFill>
                  <a:srgbClr val="000000"/>
                </a:solidFill>
                <a:effectLst/>
                <a:uLnTx/>
                <a:uFillTx/>
                <a:latin typeface="Helvetica Neue Light" panose="02000403000000020004"/>
                <a:ea typeface="+mn-ea"/>
                <a:cs typeface="+mn-cs"/>
              </a:rPr>
              <a:t>: 10+ years of research foundation at UCSF with 20+ success cases accelerating discovery for partners like Pfizer, NASA, Sanofi, LLNL and </a:t>
            </a:r>
            <a:r>
              <a:rPr kumimoji="0" lang="en-US" sz="1400" b="0" i="0" u="none" strike="noStrike" kern="1200" cap="none" spc="0" normalizeH="0" baseline="0" noProof="0" err="1">
                <a:ln>
                  <a:noFill/>
                </a:ln>
                <a:solidFill>
                  <a:srgbClr val="000000"/>
                </a:solidFill>
                <a:effectLst/>
                <a:uLnTx/>
                <a:uFillTx/>
                <a:latin typeface="Helvetica Neue Light" panose="02000403000000020004"/>
                <a:ea typeface="+mn-ea"/>
                <a:cs typeface="+mn-cs"/>
              </a:rPr>
              <a:t>FormationBio</a:t>
            </a:r>
            <a:r>
              <a:rPr kumimoji="0" lang="en-US" sz="1400" b="0" i="0" u="none" strike="noStrike" kern="1200" cap="none" spc="0" normalizeH="0" baseline="0" noProof="0">
                <a:ln>
                  <a:noFill/>
                </a:ln>
                <a:solidFill>
                  <a:srgbClr val="000000"/>
                </a:solidFill>
                <a:effectLst/>
                <a:uLnTx/>
                <a:uFillTx/>
                <a:latin typeface="Helvetica Neue Light" panose="02000403000000020004"/>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srgbClr val="000000"/>
                </a:solidFill>
                <a:effectLst/>
                <a:uLnTx/>
                <a:uFillTx/>
                <a:latin typeface="Helvetica" pitchFamily="2" charset="0"/>
                <a:ea typeface="+mn-ea"/>
                <a:cs typeface="+mn-cs"/>
              </a:rPr>
              <a:t>Scientific Rigor</a:t>
            </a:r>
            <a:r>
              <a:rPr kumimoji="0" lang="en-US" sz="1400" b="0" i="0" u="none" strike="noStrike" kern="1200" cap="none" spc="0" normalizeH="0" baseline="0" noProof="0">
                <a:ln>
                  <a:noFill/>
                </a:ln>
                <a:solidFill>
                  <a:srgbClr val="000000"/>
                </a:solidFill>
                <a:effectLst/>
                <a:uLnTx/>
                <a:uFillTx/>
                <a:latin typeface="Helvetica Neue Light" panose="02000403000000020004"/>
                <a:ea typeface="+mn-ea"/>
                <a:cs typeface="+mn-cs"/>
              </a:rPr>
              <a:t>: Peer-reviewed and academically validated methodology used by leading institutions including Stanford, MIT, and UC San Diego.</a:t>
            </a:r>
            <a:br>
              <a:rPr kumimoji="0" lang="en-US" sz="2000" b="0" i="0" u="none" strike="noStrike" kern="1200" cap="none" spc="0" normalizeH="0" baseline="0" noProof="0">
                <a:ln>
                  <a:noFill/>
                </a:ln>
                <a:solidFill>
                  <a:prstClr val="black"/>
                </a:solidFill>
                <a:effectLst/>
                <a:uLnTx/>
                <a:uFillTx/>
                <a:latin typeface="Aptos" panose="02110004020202020204"/>
                <a:ea typeface="+mn-ea"/>
                <a:cs typeface="+mn-cs"/>
              </a:rPr>
            </a:br>
            <a:endParaRPr kumimoji="0" lang="en-US" sz="20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5"/>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D3FB9A3-DDEF-F8D9-A7AD-0D0579105339}"/>
              </a:ext>
            </a:extLst>
          </p:cNvPr>
          <p:cNvSpPr txBox="1"/>
          <p:nvPr/>
        </p:nvSpPr>
        <p:spPr>
          <a:xfrm>
            <a:off x="3172170" y="3429000"/>
            <a:ext cx="2559061"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Sergio </a:t>
            </a:r>
            <a:r>
              <a:rPr kumimoji="0" lang="en-US" sz="1800" b="1" i="0" u="none" strike="noStrike" kern="1200" cap="none" spc="0" normalizeH="0" baseline="0" noProof="0" err="1">
                <a:ln>
                  <a:noFill/>
                </a:ln>
                <a:solidFill>
                  <a:prstClr val="black"/>
                </a:solidFill>
                <a:effectLst/>
                <a:uLnTx/>
                <a:uFillTx/>
                <a:latin typeface="Helvetica Neue Light"/>
                <a:ea typeface="+mn-ea"/>
                <a:cs typeface="+mn-cs"/>
              </a:rPr>
              <a:t>Baranzini</a:t>
            </a:r>
            <a:endParaRPr kumimoji="0" lang="en-US" sz="1800" b="1"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Helvetica Neue Light"/>
                <a:ea typeface="+mn-ea"/>
                <a:cs typeface="+mn-cs"/>
              </a:rPr>
              <a:t>Co-founder,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UCSF Professor of Neurology</a:t>
            </a:r>
          </a:p>
        </p:txBody>
      </p:sp>
      <p:sp>
        <p:nvSpPr>
          <p:cNvPr id="26" name="TextBox 25">
            <a:extLst>
              <a:ext uri="{FF2B5EF4-FFF2-40B4-BE49-F238E27FC236}">
                <a16:creationId xmlns:a16="http://schemas.microsoft.com/office/drawing/2014/main" id="{22B59BEC-E4DC-C277-93D9-CBDAA321385C}"/>
              </a:ext>
            </a:extLst>
          </p:cNvPr>
          <p:cNvSpPr txBox="1"/>
          <p:nvPr/>
        </p:nvSpPr>
        <p:spPr>
          <a:xfrm>
            <a:off x="5591458" y="3673495"/>
            <a:ext cx="6243637" cy="12618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a:ea typeface="+mn-ea"/>
                <a:cs typeface="Segoe UI"/>
              </a:rPr>
              <a:t>SOLUTION:</a:t>
            </a:r>
            <a:r>
              <a:rPr kumimoji="0" lang="en-US" sz="2000" b="0" i="0" u="none" strike="noStrike" kern="1200" cap="none" spc="0" normalizeH="0" baseline="0" noProof="0">
                <a:ln>
                  <a:noFill/>
                </a:ln>
                <a:solidFill>
                  <a:prstClr val="black"/>
                </a:solidFill>
                <a:effectLst/>
                <a:uLnTx/>
                <a:uFillTx/>
                <a:latin typeface="Helvetica Neue Light"/>
                <a:ea typeface="+mn-ea"/>
                <a:cs typeface="Segoe UI"/>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Helvetica Neue Light" panose="02000403000000020004"/>
                <a:ea typeface="+mn-ea"/>
                <a:cs typeface="+mn-cs"/>
              </a:rPr>
              <a:t> </a:t>
            </a:r>
            <a:r>
              <a:rPr kumimoji="0" lang="en-US" sz="1400" b="1" i="0" u="none" strike="noStrike" kern="1200" cap="none" spc="0" normalizeH="0" baseline="0" noProof="0">
                <a:ln>
                  <a:noFill/>
                </a:ln>
                <a:solidFill>
                  <a:srgbClr val="000000"/>
                </a:solidFill>
                <a:effectLst/>
                <a:uLnTx/>
                <a:uFillTx/>
                <a:latin typeface="Helvetica" pitchFamily="2" charset="0"/>
                <a:ea typeface="+mn-ea"/>
                <a:cs typeface="+mn-cs"/>
              </a:rPr>
              <a:t>Unified Knowledge Layer</a:t>
            </a:r>
            <a:r>
              <a:rPr kumimoji="0" lang="en-US" sz="1400" b="0" i="0" u="none" strike="noStrike" kern="1200" cap="none" spc="0" normalizeH="0" baseline="0" noProof="0">
                <a:ln>
                  <a:noFill/>
                </a:ln>
                <a:solidFill>
                  <a:srgbClr val="000000"/>
                </a:solidFill>
                <a:effectLst/>
                <a:uLnTx/>
                <a:uFillTx/>
                <a:latin typeface="Helvetica Neue Light" panose="02000403000000020004"/>
                <a:ea typeface="+mn-ea"/>
                <a:cs typeface="+mn-cs"/>
              </a:rPr>
              <a:t>: A massive, expert-curated graph integrating 70+ databases into a single, semantically linked environment.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srgbClr val="000000"/>
                </a:solidFill>
                <a:effectLst/>
                <a:uLnTx/>
                <a:uFillTx/>
                <a:latin typeface="Helvetica" pitchFamily="2" charset="0"/>
                <a:ea typeface="+mn-ea"/>
                <a:cs typeface="+mn-cs"/>
              </a:rPr>
              <a:t>The “Hallucination-Free” Engine</a:t>
            </a:r>
            <a:r>
              <a:rPr kumimoji="0" lang="en-US" sz="1400" b="0" i="0" u="none" strike="noStrike" kern="1200" cap="none" spc="0" normalizeH="0" baseline="0" noProof="0">
                <a:ln>
                  <a:noFill/>
                </a:ln>
                <a:solidFill>
                  <a:srgbClr val="000000"/>
                </a:solidFill>
                <a:effectLst/>
                <a:uLnTx/>
                <a:uFillTx/>
                <a:latin typeface="Helvetica Neue Light" panose="02000403000000020004"/>
                <a:ea typeface="+mn-ea"/>
                <a:cs typeface="+mn-cs"/>
              </a:rPr>
              <a:t>: Provides the structured, experimental evidence required to ground LLMs in traceable biological reality.</a:t>
            </a:r>
          </a:p>
        </p:txBody>
      </p:sp>
      <p:sp>
        <p:nvSpPr>
          <p:cNvPr id="6" name="TextBox 5">
            <a:extLst>
              <a:ext uri="{FF2B5EF4-FFF2-40B4-BE49-F238E27FC236}">
                <a16:creationId xmlns:a16="http://schemas.microsoft.com/office/drawing/2014/main" id="{B1E60BEF-AD7A-CF4C-9ADB-82A0F07E801E}"/>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sp>
        <p:nvSpPr>
          <p:cNvPr id="14" name="TextBox 13">
            <a:extLst>
              <a:ext uri="{FF2B5EF4-FFF2-40B4-BE49-F238E27FC236}">
                <a16:creationId xmlns:a16="http://schemas.microsoft.com/office/drawing/2014/main" id="{7B9ED982-B5BA-B6E2-42C3-F7CEE59C1042}"/>
              </a:ext>
            </a:extLst>
          </p:cNvPr>
          <p:cNvSpPr txBox="1"/>
          <p:nvPr/>
        </p:nvSpPr>
        <p:spPr>
          <a:xfrm>
            <a:off x="415368" y="3403784"/>
            <a:ext cx="2756802"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Charlotte Nelson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Helvetica Neue Light"/>
                <a:ea typeface="+mn-ea"/>
                <a:cs typeface="+mn-cs"/>
              </a:rPr>
              <a:t>Chief Scientific Officer,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UCSF BMI Alum</a:t>
            </a:r>
          </a:p>
        </p:txBody>
      </p:sp>
      <p:pic>
        <p:nvPicPr>
          <p:cNvPr id="17" name="Picture 16">
            <a:extLst>
              <a:ext uri="{FF2B5EF4-FFF2-40B4-BE49-F238E27FC236}">
                <a16:creationId xmlns:a16="http://schemas.microsoft.com/office/drawing/2014/main" id="{E860C98A-FF0E-AA18-D38E-0A5BC484D806}"/>
              </a:ext>
            </a:extLst>
          </p:cNvPr>
          <p:cNvPicPr>
            <a:picLocks noChangeAspect="1"/>
          </p:cNvPicPr>
          <p:nvPr/>
        </p:nvPicPr>
        <p:blipFill>
          <a:blip r:embed="rId6"/>
          <a:stretch>
            <a:fillRect/>
          </a:stretch>
        </p:blipFill>
        <p:spPr>
          <a:xfrm>
            <a:off x="11325075" y="6003788"/>
            <a:ext cx="845333" cy="845333"/>
          </a:xfrm>
          <a:prstGeom prst="rect">
            <a:avLst/>
          </a:prstGeom>
        </p:spPr>
      </p:pic>
      <p:sp>
        <p:nvSpPr>
          <p:cNvPr id="29" name="TextBox 28">
            <a:extLst>
              <a:ext uri="{FF2B5EF4-FFF2-40B4-BE49-F238E27FC236}">
                <a16:creationId xmlns:a16="http://schemas.microsoft.com/office/drawing/2014/main" id="{DBD764B2-9E25-E73C-356B-F4128DAF4C7A}"/>
              </a:ext>
            </a:extLst>
          </p:cNvPr>
          <p:cNvSpPr txBox="1"/>
          <p:nvPr/>
        </p:nvSpPr>
        <p:spPr>
          <a:xfrm>
            <a:off x="11103554" y="547710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cxnSp>
        <p:nvCxnSpPr>
          <p:cNvPr id="2" name="Straight Connector 1">
            <a:extLst>
              <a:ext uri="{FF2B5EF4-FFF2-40B4-BE49-F238E27FC236}">
                <a16:creationId xmlns:a16="http://schemas.microsoft.com/office/drawing/2014/main" id="{686DB6A2-521C-3F3C-A16F-8A0BB7D2CF93}"/>
              </a:ext>
            </a:extLst>
          </p:cNvPr>
          <p:cNvCxnSpPr/>
          <p:nvPr/>
        </p:nvCxnSpPr>
        <p:spPr>
          <a:xfrm>
            <a:off x="5456160"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34" name="Picture 33">
            <a:extLst>
              <a:ext uri="{FF2B5EF4-FFF2-40B4-BE49-F238E27FC236}">
                <a16:creationId xmlns:a16="http://schemas.microsoft.com/office/drawing/2014/main" id="{8A2FD9AD-8C6B-6215-AED1-7AE9D4C84E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30376" y="1341084"/>
            <a:ext cx="5765800" cy="2286000"/>
          </a:xfrm>
          <a:prstGeom prst="rect">
            <a:avLst/>
          </a:prstGeom>
        </p:spPr>
      </p:pic>
      <p:pic>
        <p:nvPicPr>
          <p:cNvPr id="38" name="Picture 37">
            <a:extLst>
              <a:ext uri="{FF2B5EF4-FFF2-40B4-BE49-F238E27FC236}">
                <a16:creationId xmlns:a16="http://schemas.microsoft.com/office/drawing/2014/main" id="{33DD9F0B-95FD-B764-9C97-95A7E0F6AC6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8283" y="350284"/>
            <a:ext cx="1950572" cy="382643"/>
          </a:xfrm>
          <a:prstGeom prst="rect">
            <a:avLst/>
          </a:prstGeom>
        </p:spPr>
      </p:pic>
      <p:sp>
        <p:nvSpPr>
          <p:cNvPr id="11" name="TextBox 10">
            <a:extLst>
              <a:ext uri="{FF2B5EF4-FFF2-40B4-BE49-F238E27FC236}">
                <a16:creationId xmlns:a16="http://schemas.microsoft.com/office/drawing/2014/main" id="{068F314F-D5CF-A685-84BF-014094095338}"/>
              </a:ext>
            </a:extLst>
          </p:cNvPr>
          <p:cNvSpPr txBox="1"/>
          <p:nvPr/>
        </p:nvSpPr>
        <p:spPr>
          <a:xfrm>
            <a:off x="1706236" y="1192896"/>
            <a:ext cx="227248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UCSF Co-founders</a:t>
            </a:r>
          </a:p>
        </p:txBody>
      </p:sp>
    </p:spTree>
    <p:extLst>
      <p:ext uri="{BB962C8B-B14F-4D97-AF65-F5344CB8AC3E}">
        <p14:creationId xmlns:p14="http://schemas.microsoft.com/office/powerpoint/2010/main" val="633502917"/>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1ABB24-DCFF-81EF-4A7D-DD55C5E6E9AD}"/>
              </a:ext>
            </a:extLst>
          </p:cNvPr>
          <p:cNvSpPr/>
          <p:nvPr/>
        </p:nvSpPr>
        <p:spPr>
          <a:xfrm rot="5400000">
            <a:off x="5503400" y="-5509347"/>
            <a:ext cx="1173298" cy="12191998"/>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4ACF0A37-7AC7-A705-284F-81A9008DC46B}"/>
              </a:ext>
            </a:extLst>
          </p:cNvPr>
          <p:cNvSpPr txBox="1"/>
          <p:nvPr/>
        </p:nvSpPr>
        <p:spPr>
          <a:xfrm>
            <a:off x="6028841" y="1859797"/>
            <a:ext cx="184731" cy="369332"/>
          </a:xfrm>
          <a:prstGeom prst="rect">
            <a:avLst/>
          </a:prstGeom>
          <a:noFill/>
        </p:spPr>
        <p:txBody>
          <a:bodyPr wrap="square" rtlCol="0">
            <a:spAutoFit/>
          </a:bodyPr>
          <a:lstStyle/>
          <a:p>
            <a:endParaRPr lang="en-US"/>
          </a:p>
        </p:txBody>
      </p:sp>
      <p:sp>
        <p:nvSpPr>
          <p:cNvPr id="9" name="TextBox 8">
            <a:extLst>
              <a:ext uri="{FF2B5EF4-FFF2-40B4-BE49-F238E27FC236}">
                <a16:creationId xmlns:a16="http://schemas.microsoft.com/office/drawing/2014/main" id="{180AFD5A-0C71-A6D0-FA0F-08F24A4D4711}"/>
              </a:ext>
            </a:extLst>
          </p:cNvPr>
          <p:cNvSpPr txBox="1"/>
          <p:nvPr/>
        </p:nvSpPr>
        <p:spPr>
          <a:xfrm>
            <a:off x="5935586" y="1346209"/>
            <a:ext cx="6157019" cy="5432256"/>
          </a:xfrm>
          <a:prstGeom prst="rect">
            <a:avLst/>
          </a:prstGeom>
          <a:noFill/>
        </p:spPr>
        <p:txBody>
          <a:bodyPr wrap="square" rtlCol="0">
            <a:spAutoFit/>
          </a:bodyPr>
          <a:lstStyle/>
          <a:p>
            <a:r>
              <a:rPr lang="en-US" sz="1600" b="1" dirty="0">
                <a:latin typeface="Helvetica Neue Light" panose="02000403000000020004"/>
              </a:rPr>
              <a:t>DISEASE/INDICATION: </a:t>
            </a:r>
            <a:r>
              <a:rPr lang="en-US" sz="1600" dirty="0">
                <a:latin typeface="Helvetica Neue Light" panose="02000403000000020004"/>
              </a:rPr>
              <a:t>Neurodegenerative diseases (NDD)</a:t>
            </a:r>
          </a:p>
          <a:p>
            <a:endParaRPr lang="en-US" sz="1100" b="1" dirty="0">
              <a:latin typeface="Helvetica Neue Light" panose="02000403000000020004"/>
            </a:endParaRPr>
          </a:p>
          <a:p>
            <a:r>
              <a:rPr lang="en-US" sz="1600" b="1" dirty="0">
                <a:latin typeface="Helvetica Neue Light" panose="02000403000000020004"/>
              </a:rPr>
              <a:t>UNMET NEED: </a:t>
            </a:r>
            <a:r>
              <a:rPr lang="en-US" sz="1600" dirty="0">
                <a:latin typeface="Helvetica Neue Light" panose="02000403000000020004"/>
              </a:rPr>
              <a:t>Increasing prevalence of neurodegenerative diseases in the US, but healthcare resources are limited</a:t>
            </a:r>
          </a:p>
          <a:p>
            <a:pPr marL="285750" indent="-285750">
              <a:buFont typeface="Arial" panose="020B0604020202020204" pitchFamily="34" charset="0"/>
              <a:buChar char="•"/>
            </a:pPr>
            <a:r>
              <a:rPr lang="en-US" sz="1600" dirty="0">
                <a:latin typeface="Helvetica Neue Light" panose="02000403000000020004"/>
              </a:rPr>
              <a:t>In dementia, only 20% patients see a dementia specialist, and &gt;50% patients have delayed diagnosis </a:t>
            </a:r>
          </a:p>
          <a:p>
            <a:endParaRPr lang="en-US" sz="1100" b="1" dirty="0">
              <a:latin typeface="Helvetica Neue Light" panose="02000403000000020004"/>
            </a:endParaRPr>
          </a:p>
          <a:p>
            <a:r>
              <a:rPr lang="en-US" sz="1600" b="1" dirty="0">
                <a:latin typeface="Helvetica Neue Light" panose="02000403000000020004"/>
              </a:rPr>
              <a:t>PRODUCT: </a:t>
            </a:r>
            <a:r>
              <a:rPr lang="en-US" sz="1600" dirty="0">
                <a:latin typeface="Helvetica Neue Light" panose="02000403000000020004"/>
              </a:rPr>
              <a:t>A web-based multi-agent AI NDD clinical decision support tool</a:t>
            </a:r>
          </a:p>
          <a:p>
            <a:pPr marL="285750" indent="-285750">
              <a:buFont typeface="Arial" panose="020B0604020202020204" pitchFamily="34" charset="0"/>
              <a:buChar char="•"/>
            </a:pPr>
            <a:r>
              <a:rPr lang="en-US" sz="1600" dirty="0">
                <a:latin typeface="Helvetica Neue Light" panose="02000403000000020004"/>
              </a:rPr>
              <a:t>Disparate LLM (agent) to analyze clinical notes, MRI, and neuropsychological assessments respectively</a:t>
            </a:r>
          </a:p>
          <a:p>
            <a:pPr marL="285750" indent="-285750">
              <a:buFont typeface="Arial" panose="020B0604020202020204" pitchFamily="34" charset="0"/>
              <a:buChar char="•"/>
            </a:pPr>
            <a:r>
              <a:rPr lang="en-US" sz="1600" dirty="0">
                <a:latin typeface="Helvetica Neue Light" panose="02000403000000020004"/>
              </a:rPr>
              <a:t>Another LLM to integrate analyses from agents to provide a probabilistic diagnosis</a:t>
            </a:r>
          </a:p>
          <a:p>
            <a:endParaRPr lang="en-US" sz="1100" b="1" dirty="0">
              <a:latin typeface="Helvetica Neue Light" panose="02000403000000020004"/>
            </a:endParaRPr>
          </a:p>
          <a:p>
            <a:r>
              <a:rPr lang="en-US" sz="1600" b="1" dirty="0">
                <a:latin typeface="Helvetica Neue Light" panose="02000403000000020004"/>
              </a:rPr>
              <a:t>COMPETITIVE ADVANTAGE: </a:t>
            </a:r>
          </a:p>
          <a:p>
            <a:pPr marL="285750" indent="-285750">
              <a:spcAft>
                <a:spcPts val="600"/>
              </a:spcAft>
              <a:buFont typeface="Arial" panose="020B0604020202020204" pitchFamily="34" charset="0"/>
              <a:buChar char="•"/>
            </a:pPr>
            <a:r>
              <a:rPr lang="en-US" sz="1600" dirty="0">
                <a:latin typeface="Helvetica Neue Light" panose="02000403000000020004"/>
              </a:rPr>
              <a:t>More dynamic UI vs. existing AI-based diagnostic tools, including probability of diagnosis, reasoning justification and allows for correction with additional sources provided by user</a:t>
            </a:r>
          </a:p>
          <a:p>
            <a:pPr>
              <a:spcAft>
                <a:spcPts val="600"/>
              </a:spcAft>
            </a:pPr>
            <a:endParaRPr lang="en-US" sz="400" dirty="0">
              <a:latin typeface="Helvetica Neue Light" panose="02000403000000020004"/>
            </a:endParaRPr>
          </a:p>
          <a:p>
            <a:pPr>
              <a:spcAft>
                <a:spcPts val="600"/>
              </a:spcAft>
            </a:pPr>
            <a:r>
              <a:rPr lang="en-US" sz="1600" b="1" dirty="0">
                <a:latin typeface="Helvetica Neue Light" panose="02000403000000020004"/>
              </a:rPr>
              <a:t>DATA:</a:t>
            </a:r>
            <a:r>
              <a:rPr lang="en-US" sz="1600" dirty="0">
                <a:latin typeface="Helvetica Neue Light" panose="02000403000000020004"/>
              </a:rPr>
              <a:t>  Preliminary validation by comparing the tool with clinical diagnosis from UCSF MAC (93% accuracy). Ongoing studies to benchmark speed, accuracy, and cognitive burden on clinician  </a:t>
            </a:r>
          </a:p>
        </p:txBody>
      </p:sp>
      <p:sp>
        <p:nvSpPr>
          <p:cNvPr id="14" name="TextBox 13">
            <a:extLst>
              <a:ext uri="{FF2B5EF4-FFF2-40B4-BE49-F238E27FC236}">
                <a16:creationId xmlns:a16="http://schemas.microsoft.com/office/drawing/2014/main" id="{2DF1E498-45A5-496E-9C35-13ECB5ACE349}"/>
              </a:ext>
            </a:extLst>
          </p:cNvPr>
          <p:cNvSpPr txBox="1"/>
          <p:nvPr/>
        </p:nvSpPr>
        <p:spPr>
          <a:xfrm>
            <a:off x="230432" y="348938"/>
            <a:ext cx="9905997" cy="523220"/>
          </a:xfrm>
          <a:prstGeom prst="rect">
            <a:avLst/>
          </a:prstGeom>
          <a:noFill/>
        </p:spPr>
        <p:txBody>
          <a:bodyPr wrap="square" lIns="91440" tIns="45720" rIns="91440" bIns="45720" rtlCol="0" anchor="t">
            <a:spAutoFit/>
          </a:bodyPr>
          <a:lstStyle/>
          <a:p>
            <a:r>
              <a:rPr lang="en-US" sz="2800" b="1" i="1" dirty="0">
                <a:solidFill>
                  <a:schemeClr val="bg1"/>
                </a:solidFill>
                <a:latin typeface="Helvetica Neue Light" panose="02000403000000020004"/>
              </a:rPr>
              <a:t>Multi-agent AI neurodegenerative disease decision support tool</a:t>
            </a:r>
          </a:p>
        </p:txBody>
      </p:sp>
      <p:pic>
        <p:nvPicPr>
          <p:cNvPr id="16" name="Picture 15" descr="A white letters on a black background&#10;&#10;Description automatically generated">
            <a:extLst>
              <a:ext uri="{FF2B5EF4-FFF2-40B4-BE49-F238E27FC236}">
                <a16:creationId xmlns:a16="http://schemas.microsoft.com/office/drawing/2014/main" id="{B271BB82-6C95-41AC-8D9C-98A10E4CC83B}"/>
              </a:ext>
            </a:extLst>
          </p:cNvPr>
          <p:cNvPicPr>
            <a:picLocks noChangeAspect="1"/>
          </p:cNvPicPr>
          <p:nvPr/>
        </p:nvPicPr>
        <p:blipFill>
          <a:blip r:embed="rId3"/>
          <a:stretch>
            <a:fillRect/>
          </a:stretch>
        </p:blipFill>
        <p:spPr>
          <a:xfrm>
            <a:off x="10328671" y="208358"/>
            <a:ext cx="1649017" cy="791767"/>
          </a:xfrm>
          <a:prstGeom prst="rect">
            <a:avLst/>
          </a:prstGeom>
        </p:spPr>
      </p:pic>
      <p:pic>
        <p:nvPicPr>
          <p:cNvPr id="7" name="Picture 6">
            <a:extLst>
              <a:ext uri="{FF2B5EF4-FFF2-40B4-BE49-F238E27FC236}">
                <a16:creationId xmlns:a16="http://schemas.microsoft.com/office/drawing/2014/main" id="{76B85D1E-C7E9-FD52-59D7-24E08C95D8F3}"/>
              </a:ext>
            </a:extLst>
          </p:cNvPr>
          <p:cNvPicPr>
            <a:picLocks noChangeAspect="1"/>
          </p:cNvPicPr>
          <p:nvPr/>
        </p:nvPicPr>
        <p:blipFill>
          <a:blip r:embed="rId4"/>
          <a:srcRect t="20578" r="3337"/>
          <a:stretch/>
        </p:blipFill>
        <p:spPr>
          <a:xfrm>
            <a:off x="747984" y="2697690"/>
            <a:ext cx="4289408" cy="1982443"/>
          </a:xfrm>
          <a:prstGeom prst="rect">
            <a:avLst/>
          </a:prstGeom>
        </p:spPr>
      </p:pic>
      <p:pic>
        <p:nvPicPr>
          <p:cNvPr id="10" name="Picture 9">
            <a:extLst>
              <a:ext uri="{FF2B5EF4-FFF2-40B4-BE49-F238E27FC236}">
                <a16:creationId xmlns:a16="http://schemas.microsoft.com/office/drawing/2014/main" id="{657CE18E-D670-0EF9-70CC-AF66CFEF52B6}"/>
              </a:ext>
            </a:extLst>
          </p:cNvPr>
          <p:cNvPicPr>
            <a:picLocks noChangeAspect="1"/>
          </p:cNvPicPr>
          <p:nvPr/>
        </p:nvPicPr>
        <p:blipFill>
          <a:blip r:embed="rId5"/>
          <a:srcRect l="16767" t="12944" r="6628" b="1926"/>
          <a:stretch/>
        </p:blipFill>
        <p:spPr>
          <a:xfrm>
            <a:off x="1729887" y="4818625"/>
            <a:ext cx="2973590" cy="1858784"/>
          </a:xfrm>
          <a:prstGeom prst="rect">
            <a:avLst/>
          </a:prstGeom>
        </p:spPr>
      </p:pic>
      <p:sp>
        <p:nvSpPr>
          <p:cNvPr id="12" name="TextBox 11">
            <a:extLst>
              <a:ext uri="{FF2B5EF4-FFF2-40B4-BE49-F238E27FC236}">
                <a16:creationId xmlns:a16="http://schemas.microsoft.com/office/drawing/2014/main" id="{0A30391A-798F-3247-9620-B8270C6517D6}"/>
              </a:ext>
            </a:extLst>
          </p:cNvPr>
          <p:cNvSpPr txBox="1"/>
          <p:nvPr/>
        </p:nvSpPr>
        <p:spPr>
          <a:xfrm>
            <a:off x="2489314" y="1505854"/>
            <a:ext cx="3040942" cy="1077218"/>
          </a:xfrm>
          <a:prstGeom prst="rect">
            <a:avLst/>
          </a:prstGeom>
          <a:noFill/>
        </p:spPr>
        <p:txBody>
          <a:bodyPr wrap="square">
            <a:spAutoFit/>
          </a:bodyPr>
          <a:lstStyle/>
          <a:p>
            <a:r>
              <a:rPr lang="en-US" sz="1600" b="1" dirty="0">
                <a:latin typeface="Helvetica Neue Light" panose="02000403000000020004"/>
              </a:rPr>
              <a:t>Pedro Pinheiro-Chagas, PhD</a:t>
            </a:r>
          </a:p>
          <a:p>
            <a:r>
              <a:rPr lang="en-US" sz="1600" dirty="0">
                <a:latin typeface="Helvetica Neue Light" panose="02000403000000020004"/>
              </a:rPr>
              <a:t>Assistant professor, Neurology, UCSF Memory and Aging Center (MAC)</a:t>
            </a:r>
          </a:p>
        </p:txBody>
      </p:sp>
      <p:cxnSp>
        <p:nvCxnSpPr>
          <p:cNvPr id="4" name="Straight Arrow Connector 3">
            <a:extLst>
              <a:ext uri="{FF2B5EF4-FFF2-40B4-BE49-F238E27FC236}">
                <a16:creationId xmlns:a16="http://schemas.microsoft.com/office/drawing/2014/main" id="{637E7FF0-5E38-B168-8303-68929E2DEB18}"/>
              </a:ext>
            </a:extLst>
          </p:cNvPr>
          <p:cNvCxnSpPr/>
          <p:nvPr/>
        </p:nvCxnSpPr>
        <p:spPr>
          <a:xfrm>
            <a:off x="10082341" y="142131"/>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DA12F32-D62B-02A9-32DB-EE4B18E4885B}"/>
              </a:ext>
            </a:extLst>
          </p:cNvPr>
          <p:cNvCxnSpPr/>
          <p:nvPr/>
        </p:nvCxnSpPr>
        <p:spPr>
          <a:xfrm>
            <a:off x="5790825"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27" name="Picture 26">
            <a:extLst>
              <a:ext uri="{FF2B5EF4-FFF2-40B4-BE49-F238E27FC236}">
                <a16:creationId xmlns:a16="http://schemas.microsoft.com/office/drawing/2014/main" id="{D8993CB1-CFD5-BF56-60DF-82FCA065EECE}"/>
              </a:ext>
            </a:extLst>
          </p:cNvPr>
          <p:cNvPicPr>
            <a:picLocks noChangeAspect="1"/>
          </p:cNvPicPr>
          <p:nvPr/>
        </p:nvPicPr>
        <p:blipFill>
          <a:blip r:embed="rId6"/>
          <a:stretch>
            <a:fillRect/>
          </a:stretch>
        </p:blipFill>
        <p:spPr>
          <a:xfrm>
            <a:off x="1029871" y="1278994"/>
            <a:ext cx="1343363" cy="1343363"/>
          </a:xfrm>
          <a:prstGeom prst="rect">
            <a:avLst/>
          </a:prstGeom>
          <a:ln w="25400" cap="sq">
            <a:solidFill>
              <a:srgbClr val="002060"/>
            </a:solidFill>
            <a:prstDash val="solid"/>
            <a:miter lim="800000"/>
          </a:ln>
          <a:effectLst/>
        </p:spPr>
      </p:pic>
    </p:spTree>
    <p:extLst>
      <p:ext uri="{BB962C8B-B14F-4D97-AF65-F5344CB8AC3E}">
        <p14:creationId xmlns:p14="http://schemas.microsoft.com/office/powerpoint/2010/main" val="2619746533"/>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object 13"/>
          <p:cNvPicPr>
            <a:picLocks noChangeAspect="1"/>
          </p:cNvPicPr>
          <p:nvPr/>
        </p:nvPicPr>
        <p:blipFill>
          <a:blip r:embed="rId3" cstate="print"/>
          <a:stretch>
            <a:fillRect/>
          </a:stretch>
        </p:blipFill>
        <p:spPr>
          <a:xfrm>
            <a:off x="3381929" y="1266722"/>
            <a:ext cx="1543622" cy="1547146"/>
          </a:xfrm>
          <a:prstGeom prst="rect">
            <a:avLst/>
          </a:prstGeom>
          <a:ln w="25400" cap="sq">
            <a:solidFill>
              <a:srgbClr val="002060"/>
            </a:solidFill>
            <a:prstDash val="solid"/>
            <a:miter lim="800000"/>
          </a:ln>
          <a:effectLst/>
        </p:spPr>
      </p:pic>
      <p:pic>
        <p:nvPicPr>
          <p:cNvPr id="14" name="object 14"/>
          <p:cNvPicPr>
            <a:picLocks noChangeAspect="1"/>
          </p:cNvPicPr>
          <p:nvPr/>
        </p:nvPicPr>
        <p:blipFill>
          <a:blip r:embed="rId4" cstate="print"/>
          <a:stretch>
            <a:fillRect/>
          </a:stretch>
        </p:blipFill>
        <p:spPr>
          <a:xfrm>
            <a:off x="705543" y="1282227"/>
            <a:ext cx="1534478" cy="1534478"/>
          </a:xfrm>
          <a:prstGeom prst="rect">
            <a:avLst/>
          </a:prstGeom>
          <a:ln w="25400" cap="sq">
            <a:solidFill>
              <a:srgbClr val="002060"/>
            </a:solidFill>
            <a:prstDash val="solid"/>
            <a:miter lim="800000"/>
          </a:ln>
          <a:effectLst/>
        </p:spPr>
      </p:pic>
      <p:sp>
        <p:nvSpPr>
          <p:cNvPr id="2" name="object 2"/>
          <p:cNvSpPr txBox="1"/>
          <p:nvPr/>
        </p:nvSpPr>
        <p:spPr>
          <a:xfrm>
            <a:off x="3839634" y="92582"/>
            <a:ext cx="4513580" cy="559435"/>
          </a:xfrm>
          <a:prstGeom prst="rect">
            <a:avLst/>
          </a:prstGeom>
        </p:spPr>
        <p:txBody>
          <a:bodyPr vert="horz" wrap="square" lIns="0" tIns="0" rIns="0" bIns="0" rtlCol="0">
            <a:spAutoFit/>
          </a:bodyPr>
          <a:lstStyle/>
          <a:p>
            <a:pPr algn="ctr">
              <a:lnSpc>
                <a:spcPts val="1905"/>
              </a:lnSpc>
            </a:pPr>
            <a:r>
              <a:rPr sz="2000" b="1">
                <a:latin typeface="Calibri"/>
                <a:cs typeface="Calibri"/>
              </a:rPr>
              <a:t>NURR1</a:t>
            </a:r>
            <a:r>
              <a:rPr sz="2000" b="1" spc="-40">
                <a:latin typeface="Calibri"/>
                <a:cs typeface="Calibri"/>
              </a:rPr>
              <a:t> </a:t>
            </a:r>
            <a:r>
              <a:rPr sz="2000" b="1" spc="-10">
                <a:latin typeface="Calibri"/>
                <a:cs typeface="Calibri"/>
              </a:rPr>
              <a:t>RECEPTOR</a:t>
            </a:r>
            <a:r>
              <a:rPr sz="2000" b="1" spc="-40">
                <a:latin typeface="Calibri"/>
                <a:cs typeface="Calibri"/>
              </a:rPr>
              <a:t> </a:t>
            </a:r>
            <a:r>
              <a:rPr sz="2000" b="1" spc="-25">
                <a:latin typeface="Calibri"/>
                <a:cs typeface="Calibri"/>
              </a:rPr>
              <a:t>MODULATORS</a:t>
            </a:r>
            <a:r>
              <a:rPr sz="2000" b="1" spc="-45">
                <a:latin typeface="Calibri"/>
                <a:cs typeface="Calibri"/>
              </a:rPr>
              <a:t> </a:t>
            </a:r>
            <a:r>
              <a:rPr sz="2000" b="1" spc="-25">
                <a:latin typeface="Calibri"/>
                <a:cs typeface="Calibri"/>
              </a:rPr>
              <a:t>FOR</a:t>
            </a:r>
            <a:endParaRPr sz="2000">
              <a:latin typeface="Calibri"/>
              <a:cs typeface="Calibri"/>
            </a:endParaRPr>
          </a:p>
          <a:p>
            <a:pPr algn="ctr">
              <a:lnSpc>
                <a:spcPct val="100000"/>
              </a:lnSpc>
            </a:pPr>
            <a:r>
              <a:rPr sz="2000" b="1">
                <a:latin typeface="Calibri"/>
                <a:cs typeface="Calibri"/>
              </a:rPr>
              <a:t>THE</a:t>
            </a:r>
            <a:r>
              <a:rPr sz="2000" b="1" spc="-20">
                <a:latin typeface="Calibri"/>
                <a:cs typeface="Calibri"/>
              </a:rPr>
              <a:t> TREATMENT</a:t>
            </a:r>
            <a:r>
              <a:rPr sz="2000" b="1" spc="-30">
                <a:latin typeface="Calibri"/>
                <a:cs typeface="Calibri"/>
              </a:rPr>
              <a:t> </a:t>
            </a:r>
            <a:r>
              <a:rPr sz="2000" b="1">
                <a:latin typeface="Calibri"/>
                <a:cs typeface="Calibri"/>
              </a:rPr>
              <a:t>OF</a:t>
            </a:r>
            <a:r>
              <a:rPr sz="2000" b="1" spc="-20">
                <a:latin typeface="Calibri"/>
                <a:cs typeface="Calibri"/>
              </a:rPr>
              <a:t> PARKINSON’S</a:t>
            </a:r>
            <a:r>
              <a:rPr sz="2000" b="1" spc="-35">
                <a:latin typeface="Calibri"/>
                <a:cs typeface="Calibri"/>
              </a:rPr>
              <a:t> </a:t>
            </a:r>
            <a:r>
              <a:rPr sz="2000" b="1" spc="-10">
                <a:latin typeface="Calibri"/>
                <a:cs typeface="Calibri"/>
              </a:rPr>
              <a:t>DISEASE</a:t>
            </a:r>
            <a:endParaRPr sz="2000">
              <a:latin typeface="Calibri"/>
              <a:cs typeface="Calibri"/>
            </a:endParaRPr>
          </a:p>
        </p:txBody>
      </p:sp>
      <p:grpSp>
        <p:nvGrpSpPr>
          <p:cNvPr id="4" name="object 4"/>
          <p:cNvGrpSpPr/>
          <p:nvPr/>
        </p:nvGrpSpPr>
        <p:grpSpPr>
          <a:xfrm>
            <a:off x="0" y="0"/>
            <a:ext cx="12186285" cy="1173480"/>
            <a:chOff x="0" y="0"/>
            <a:chExt cx="12186285" cy="1173480"/>
          </a:xfrm>
          <a:solidFill>
            <a:srgbClr val="002060"/>
          </a:solidFill>
        </p:grpSpPr>
        <p:sp>
          <p:nvSpPr>
            <p:cNvPr id="6" name="object 6"/>
            <p:cNvSpPr/>
            <p:nvPr/>
          </p:nvSpPr>
          <p:spPr>
            <a:xfrm>
              <a:off x="0" y="0"/>
              <a:ext cx="12186285" cy="1173480"/>
            </a:xfrm>
            <a:custGeom>
              <a:avLst/>
              <a:gdLst/>
              <a:ahLst/>
              <a:cxnLst/>
              <a:rect l="l" t="t" r="r" b="b"/>
              <a:pathLst>
                <a:path w="12186285" h="1173480">
                  <a:moveTo>
                    <a:pt x="12185904" y="0"/>
                  </a:moveTo>
                  <a:lnTo>
                    <a:pt x="0" y="0"/>
                  </a:lnTo>
                  <a:lnTo>
                    <a:pt x="0" y="1173479"/>
                  </a:lnTo>
                  <a:lnTo>
                    <a:pt x="12185904" y="1173479"/>
                  </a:lnTo>
                  <a:lnTo>
                    <a:pt x="12185904" y="0"/>
                  </a:lnTo>
                  <a:close/>
                </a:path>
              </a:pathLst>
            </a:custGeom>
            <a:grpFill/>
            <a:ln>
              <a:solidFill>
                <a:srgbClr val="002060"/>
              </a:solidFill>
            </a:ln>
          </p:spPr>
          <p:txBody>
            <a:bodyPr wrap="square" lIns="0" tIns="0" rIns="0" bIns="0" rtlCol="0"/>
            <a:lstStyle/>
            <a:p>
              <a:endParaRPr/>
            </a:p>
          </p:txBody>
        </p:sp>
        <p:sp>
          <p:nvSpPr>
            <p:cNvPr id="7" name="object 7"/>
            <p:cNvSpPr/>
            <p:nvPr/>
          </p:nvSpPr>
          <p:spPr>
            <a:xfrm>
              <a:off x="0" y="0"/>
              <a:ext cx="12186285" cy="1173480"/>
            </a:xfrm>
            <a:custGeom>
              <a:avLst/>
              <a:gdLst/>
              <a:ahLst/>
              <a:cxnLst/>
              <a:rect l="l" t="t" r="r" b="b"/>
              <a:pathLst>
                <a:path w="12186285" h="1173480">
                  <a:moveTo>
                    <a:pt x="0" y="0"/>
                  </a:moveTo>
                  <a:lnTo>
                    <a:pt x="12185904" y="0"/>
                  </a:lnTo>
                  <a:lnTo>
                    <a:pt x="12185904" y="1173479"/>
                  </a:lnTo>
                  <a:lnTo>
                    <a:pt x="0" y="1173479"/>
                  </a:lnTo>
                </a:path>
              </a:pathLst>
            </a:custGeom>
            <a:grpFill/>
            <a:ln w="12192">
              <a:solidFill>
                <a:srgbClr val="002060"/>
              </a:solidFill>
            </a:ln>
          </p:spPr>
          <p:txBody>
            <a:bodyPr wrap="square" lIns="0" tIns="0" rIns="0" bIns="0" rtlCol="0"/>
            <a:lstStyle/>
            <a:p>
              <a:endParaRPr/>
            </a:p>
          </p:txBody>
        </p:sp>
      </p:grpSp>
      <p:sp>
        <p:nvSpPr>
          <p:cNvPr id="8" name="object 8"/>
          <p:cNvSpPr txBox="1"/>
          <p:nvPr/>
        </p:nvSpPr>
        <p:spPr>
          <a:xfrm>
            <a:off x="5944126" y="1451450"/>
            <a:ext cx="5824204" cy="4803238"/>
          </a:xfrm>
          <a:prstGeom prst="rect">
            <a:avLst/>
          </a:prstGeom>
        </p:spPr>
        <p:txBody>
          <a:bodyPr vert="horz" wrap="square" lIns="0" tIns="12065" rIns="0" bIns="0" rtlCol="0">
            <a:spAutoFit/>
          </a:bodyPr>
          <a:lstStyle/>
          <a:p>
            <a:pPr marL="12700" marR="363220">
              <a:lnSpc>
                <a:spcPct val="100000"/>
              </a:lnSpc>
              <a:spcBef>
                <a:spcPts val="95"/>
              </a:spcBef>
            </a:pPr>
            <a:r>
              <a:rPr sz="1600" b="1" dirty="0">
                <a:latin typeface="Helvetica Neue Light" panose="02000403000000020004"/>
                <a:cs typeface="Arial Narrow"/>
              </a:rPr>
              <a:t>DISEASE/INDICATION: </a:t>
            </a:r>
            <a:r>
              <a:rPr sz="1600" dirty="0">
                <a:latin typeface="Helvetica Neue Light" panose="02000403000000020004"/>
                <a:cs typeface="Arial Narrow"/>
              </a:rPr>
              <a:t>Intraoperative stroke monitoring for cardiac and carotid surgeries</a:t>
            </a:r>
          </a:p>
          <a:p>
            <a:pPr>
              <a:lnSpc>
                <a:spcPct val="100000"/>
              </a:lnSpc>
              <a:spcBef>
                <a:spcPts val="85"/>
              </a:spcBef>
            </a:pPr>
            <a:endParaRPr sz="1600" dirty="0">
              <a:latin typeface="Helvetica Neue Light" panose="02000403000000020004"/>
              <a:cs typeface="Arial Narrow"/>
            </a:endParaRPr>
          </a:p>
          <a:p>
            <a:pPr marL="12700" marR="5080" indent="-635">
              <a:lnSpc>
                <a:spcPct val="100000"/>
              </a:lnSpc>
            </a:pPr>
            <a:r>
              <a:rPr sz="1600" b="1" dirty="0">
                <a:latin typeface="Helvetica Neue Light" panose="02000403000000020004"/>
                <a:cs typeface="Arial Narrow"/>
              </a:rPr>
              <a:t>UNMET NEED</a:t>
            </a:r>
            <a:r>
              <a:rPr sz="1600" dirty="0">
                <a:latin typeface="Helvetica Neue Light" panose="02000403000000020004"/>
                <a:cs typeface="Arial Narrow"/>
              </a:rPr>
              <a:t>: 35,000 annual in-hospital strokes in adults and children occur in association with a procedure of heart, aorta, or neck.  Delay in stroke diagnosis is pervasive, sometimes hours or days. Intubation is associated with longer delays. In-hospital strokes treated less often than out-of-hospital strokes.</a:t>
            </a:r>
          </a:p>
          <a:p>
            <a:pPr>
              <a:lnSpc>
                <a:spcPct val="100000"/>
              </a:lnSpc>
              <a:spcBef>
                <a:spcPts val="80"/>
              </a:spcBef>
            </a:pPr>
            <a:endParaRPr sz="1600" dirty="0">
              <a:latin typeface="Helvetica Neue Light" panose="02000403000000020004"/>
              <a:cs typeface="Arial Narrow"/>
            </a:endParaRPr>
          </a:p>
          <a:p>
            <a:pPr marL="12700" marR="87630" indent="-635">
              <a:lnSpc>
                <a:spcPct val="100000"/>
              </a:lnSpc>
              <a:spcBef>
                <a:spcPts val="5"/>
              </a:spcBef>
            </a:pPr>
            <a:r>
              <a:rPr sz="1600" b="1" dirty="0">
                <a:latin typeface="Helvetica Neue Light" panose="02000403000000020004"/>
                <a:cs typeface="Arial Narrow"/>
              </a:rPr>
              <a:t>PRODUCT</a:t>
            </a:r>
            <a:r>
              <a:rPr sz="1600" dirty="0">
                <a:latin typeface="Helvetica Neue Light" panose="02000403000000020004"/>
                <a:cs typeface="Arial Narrow"/>
              </a:rPr>
              <a:t>: </a:t>
            </a:r>
            <a:r>
              <a:rPr sz="1600" dirty="0" err="1">
                <a:latin typeface="Helvetica Neue Light" panose="02000403000000020004"/>
                <a:cs typeface="Arial Narrow"/>
              </a:rPr>
              <a:t>NeuroSentry</a:t>
            </a:r>
            <a:r>
              <a:rPr sz="1600" dirty="0">
                <a:latin typeface="Helvetica Neue Light" panose="02000403000000020004"/>
                <a:cs typeface="Arial Narrow"/>
              </a:rPr>
              <a:t> is a turn-key software solution for EEG-based stroke detection</a:t>
            </a:r>
          </a:p>
          <a:p>
            <a:pPr>
              <a:lnSpc>
                <a:spcPct val="100000"/>
              </a:lnSpc>
              <a:spcBef>
                <a:spcPts val="80"/>
              </a:spcBef>
            </a:pPr>
            <a:endParaRPr sz="1600" dirty="0">
              <a:latin typeface="Helvetica Neue Light" panose="02000403000000020004"/>
              <a:cs typeface="Arial Narrow"/>
            </a:endParaRPr>
          </a:p>
          <a:p>
            <a:pPr marL="12700">
              <a:lnSpc>
                <a:spcPct val="100000"/>
              </a:lnSpc>
            </a:pPr>
            <a:r>
              <a:rPr sz="1600" b="1" dirty="0">
                <a:latin typeface="Helvetica Neue Light" panose="02000403000000020004"/>
                <a:cs typeface="Arial Narrow"/>
              </a:rPr>
              <a:t>COMPETITIVE ADVANTAGE:</a:t>
            </a:r>
          </a:p>
          <a:p>
            <a:pPr marL="299085" indent="-286385">
              <a:lnSpc>
                <a:spcPct val="100000"/>
              </a:lnSpc>
              <a:buFont typeface="Arial"/>
              <a:buChar char="•"/>
              <a:tabLst>
                <a:tab pos="299085" algn="l"/>
              </a:tabLst>
            </a:pPr>
            <a:r>
              <a:rPr sz="1600" dirty="0">
                <a:latin typeface="Helvetica Neue Light" panose="02000403000000020004"/>
                <a:cs typeface="Arial Narrow"/>
              </a:rPr>
              <a:t>Removes the need for an EEG expert</a:t>
            </a:r>
          </a:p>
          <a:p>
            <a:pPr marL="299085" indent="-286385">
              <a:lnSpc>
                <a:spcPct val="100000"/>
              </a:lnSpc>
              <a:spcBef>
                <a:spcPts val="600"/>
              </a:spcBef>
              <a:buFont typeface="Arial"/>
              <a:buChar char="•"/>
              <a:tabLst>
                <a:tab pos="299085" algn="l"/>
              </a:tabLst>
            </a:pPr>
            <a:r>
              <a:rPr sz="1600" dirty="0">
                <a:latin typeface="Helvetica Neue Light" panose="02000403000000020004"/>
                <a:cs typeface="Arial Narrow"/>
              </a:rPr>
              <a:t>Easily interpretable with minimal training requirement</a:t>
            </a:r>
          </a:p>
          <a:p>
            <a:pPr marL="299085" indent="-286385">
              <a:lnSpc>
                <a:spcPct val="100000"/>
              </a:lnSpc>
              <a:spcBef>
                <a:spcPts val="600"/>
              </a:spcBef>
              <a:buFont typeface="Arial"/>
              <a:buChar char="•"/>
              <a:tabLst>
                <a:tab pos="299085" algn="l"/>
              </a:tabLst>
            </a:pPr>
            <a:r>
              <a:rPr sz="1600" dirty="0">
                <a:latin typeface="Helvetica Neue Light" panose="02000403000000020004"/>
                <a:cs typeface="Arial Narrow"/>
              </a:rPr>
              <a:t>Can be adapted for any EEG hardware platform</a:t>
            </a:r>
          </a:p>
          <a:p>
            <a:pPr>
              <a:lnSpc>
                <a:spcPct val="100000"/>
              </a:lnSpc>
              <a:spcBef>
                <a:spcPts val="1285"/>
              </a:spcBef>
            </a:pPr>
            <a:endParaRPr sz="1600" dirty="0">
              <a:latin typeface="Helvetica Neue Light" panose="02000403000000020004"/>
              <a:cs typeface="Arial Narrow"/>
            </a:endParaRPr>
          </a:p>
          <a:p>
            <a:pPr marL="12700">
              <a:lnSpc>
                <a:spcPct val="100000"/>
              </a:lnSpc>
            </a:pPr>
            <a:r>
              <a:rPr sz="1600" b="1" dirty="0">
                <a:latin typeface="Helvetica Neue Light" panose="02000403000000020004"/>
                <a:cs typeface="Arial Narrow"/>
              </a:rPr>
              <a:t>DATA</a:t>
            </a:r>
            <a:r>
              <a:rPr sz="1600" dirty="0">
                <a:latin typeface="Helvetica Neue Light" panose="02000403000000020004"/>
                <a:cs typeface="Arial Narrow"/>
              </a:rPr>
              <a:t>: Preclinical validation completed</a:t>
            </a:r>
          </a:p>
        </p:txBody>
      </p:sp>
      <p:sp>
        <p:nvSpPr>
          <p:cNvPr id="9" name="object 9"/>
          <p:cNvSpPr txBox="1">
            <a:spLocks noGrp="1"/>
          </p:cNvSpPr>
          <p:nvPr>
            <p:ph type="title"/>
          </p:nvPr>
        </p:nvSpPr>
        <p:spPr>
          <a:xfrm>
            <a:off x="2975275" y="371462"/>
            <a:ext cx="7279328" cy="443711"/>
          </a:xfrm>
          <a:prstGeom prst="rect">
            <a:avLst/>
          </a:prstGeom>
        </p:spPr>
        <p:txBody>
          <a:bodyPr vert="horz" wrap="square" lIns="0" tIns="12700" rIns="0" bIns="0" rtlCol="0">
            <a:spAutoFit/>
          </a:bodyPr>
          <a:lstStyle/>
          <a:p>
            <a:pPr marL="12700">
              <a:lnSpc>
                <a:spcPct val="100000"/>
              </a:lnSpc>
              <a:spcBef>
                <a:spcPts val="100"/>
              </a:spcBef>
            </a:pPr>
            <a:r>
              <a:rPr sz="2600" i="1" dirty="0">
                <a:latin typeface="Helvetica Neue Light" panose="02000403000000020004"/>
                <a:cs typeface="Arial Narrow"/>
              </a:rPr>
              <a:t>Intuitive </a:t>
            </a:r>
            <a:r>
              <a:rPr sz="2800" i="1" dirty="0">
                <a:latin typeface="Helvetica Neue Light" panose="02000403000000020004"/>
                <a:cs typeface="Arial Narrow"/>
              </a:rPr>
              <a:t>EEG-based</a:t>
            </a:r>
            <a:r>
              <a:rPr sz="2600" i="1" dirty="0">
                <a:latin typeface="Helvetica Neue Light" panose="02000403000000020004"/>
                <a:cs typeface="Arial Narrow"/>
              </a:rPr>
              <a:t> stroke monitoring system</a:t>
            </a:r>
          </a:p>
        </p:txBody>
      </p:sp>
      <p:pic>
        <p:nvPicPr>
          <p:cNvPr id="11" name="object 11"/>
          <p:cNvPicPr/>
          <p:nvPr/>
        </p:nvPicPr>
        <p:blipFill>
          <a:blip r:embed="rId5" cstate="print"/>
          <a:stretch>
            <a:fillRect/>
          </a:stretch>
        </p:blipFill>
        <p:spPr>
          <a:xfrm>
            <a:off x="10328147" y="208788"/>
            <a:ext cx="1648967" cy="790955"/>
          </a:xfrm>
          <a:prstGeom prst="rect">
            <a:avLst/>
          </a:prstGeom>
        </p:spPr>
      </p:pic>
      <p:sp>
        <p:nvSpPr>
          <p:cNvPr id="12" name="object 12"/>
          <p:cNvSpPr/>
          <p:nvPr/>
        </p:nvSpPr>
        <p:spPr>
          <a:xfrm>
            <a:off x="10050780" y="149352"/>
            <a:ext cx="15875" cy="902969"/>
          </a:xfrm>
          <a:custGeom>
            <a:avLst/>
            <a:gdLst/>
            <a:ahLst/>
            <a:cxnLst/>
            <a:rect l="l" t="t" r="r" b="b"/>
            <a:pathLst>
              <a:path w="15875" h="902969">
                <a:moveTo>
                  <a:pt x="0" y="0"/>
                </a:moveTo>
                <a:lnTo>
                  <a:pt x="15481" y="902487"/>
                </a:lnTo>
              </a:path>
            </a:pathLst>
          </a:custGeom>
          <a:ln w="6095">
            <a:solidFill>
              <a:srgbClr val="FFFFFF"/>
            </a:solidFill>
          </a:ln>
        </p:spPr>
        <p:txBody>
          <a:bodyPr wrap="square" lIns="0" tIns="0" rIns="0" bIns="0" rtlCol="0"/>
          <a:lstStyle/>
          <a:p>
            <a:endParaRPr/>
          </a:p>
        </p:txBody>
      </p:sp>
      <p:sp>
        <p:nvSpPr>
          <p:cNvPr id="15" name="object 15"/>
          <p:cNvSpPr txBox="1"/>
          <p:nvPr/>
        </p:nvSpPr>
        <p:spPr>
          <a:xfrm>
            <a:off x="309238" y="362059"/>
            <a:ext cx="1950720" cy="474980"/>
          </a:xfrm>
          <a:prstGeom prst="rect">
            <a:avLst/>
          </a:prstGeom>
        </p:spPr>
        <p:txBody>
          <a:bodyPr vert="horz" wrap="square" lIns="0" tIns="12065" rIns="0" bIns="0" rtlCol="0">
            <a:spAutoFit/>
          </a:bodyPr>
          <a:lstStyle/>
          <a:p>
            <a:pPr marL="12700">
              <a:lnSpc>
                <a:spcPct val="100000"/>
              </a:lnSpc>
              <a:spcBef>
                <a:spcPts val="95"/>
              </a:spcBef>
            </a:pPr>
            <a:r>
              <a:rPr sz="2950" i="1" spc="120" dirty="0" err="1">
                <a:solidFill>
                  <a:srgbClr val="FFFFFF"/>
                </a:solidFill>
                <a:latin typeface="Arial Narrow"/>
                <a:cs typeface="Arial Narrow"/>
              </a:rPr>
              <a:t>NeuroSentry</a:t>
            </a:r>
            <a:endParaRPr sz="2950" dirty="0">
              <a:latin typeface="Arial Narrow"/>
              <a:cs typeface="Arial Narrow"/>
            </a:endParaRPr>
          </a:p>
        </p:txBody>
      </p:sp>
      <p:sp>
        <p:nvSpPr>
          <p:cNvPr id="16" name="object 16"/>
          <p:cNvSpPr txBox="1"/>
          <p:nvPr/>
        </p:nvSpPr>
        <p:spPr>
          <a:xfrm>
            <a:off x="545254" y="2906016"/>
            <a:ext cx="1889597" cy="905376"/>
          </a:xfrm>
          <a:prstGeom prst="rect">
            <a:avLst/>
          </a:prstGeom>
        </p:spPr>
        <p:txBody>
          <a:bodyPr vert="horz" wrap="square" lIns="0" tIns="12700" rIns="0" bIns="0" rtlCol="0">
            <a:spAutoFit/>
          </a:bodyPr>
          <a:lstStyle/>
          <a:p>
            <a:pPr marL="12700" marR="5080" indent="-3175" algn="ctr">
              <a:lnSpc>
                <a:spcPct val="100000"/>
              </a:lnSpc>
              <a:spcBef>
                <a:spcPts val="100"/>
              </a:spcBef>
            </a:pPr>
            <a:r>
              <a:rPr sz="1600" b="1" dirty="0">
                <a:latin typeface="Helvetica Neue Light" panose="02000403000000020004"/>
                <a:cs typeface="Arial Narrow"/>
              </a:rPr>
              <a:t>Mauro Cafarelli, MD </a:t>
            </a:r>
            <a:r>
              <a:rPr sz="1400" dirty="0">
                <a:latin typeface="Helvetica Neue Light" panose="02000403000000020004"/>
                <a:cs typeface="Arial Narrow"/>
              </a:rPr>
              <a:t>UCSF Assistant Professor, Neurologist-Intensivist</a:t>
            </a:r>
          </a:p>
        </p:txBody>
      </p:sp>
      <p:sp>
        <p:nvSpPr>
          <p:cNvPr id="17" name="object 17"/>
          <p:cNvSpPr txBox="1"/>
          <p:nvPr/>
        </p:nvSpPr>
        <p:spPr>
          <a:xfrm>
            <a:off x="3199604" y="2916892"/>
            <a:ext cx="1889597" cy="628377"/>
          </a:xfrm>
          <a:prstGeom prst="rect">
            <a:avLst/>
          </a:prstGeom>
        </p:spPr>
        <p:txBody>
          <a:bodyPr vert="horz" wrap="square" lIns="0" tIns="12700" rIns="0" bIns="0" rtlCol="0">
            <a:spAutoFit/>
          </a:bodyPr>
          <a:lstStyle/>
          <a:p>
            <a:pPr marL="12700" marR="5080" indent="-3175" algn="ctr">
              <a:lnSpc>
                <a:spcPct val="100000"/>
              </a:lnSpc>
              <a:spcBef>
                <a:spcPts val="100"/>
              </a:spcBef>
            </a:pPr>
            <a:r>
              <a:rPr sz="1600" b="1" dirty="0">
                <a:latin typeface="Helvetica Neue Light" panose="02000403000000020004"/>
                <a:cs typeface="Arial Narrow"/>
              </a:rPr>
              <a:t>Edilberto Amorin, MD </a:t>
            </a:r>
            <a:r>
              <a:rPr sz="1200" dirty="0">
                <a:latin typeface="Helvetica Neue Light" panose="02000403000000020004"/>
                <a:cs typeface="Arial Narrow"/>
              </a:rPr>
              <a:t>UCSF Assistant Professor, Neurologist-Intensivist</a:t>
            </a:r>
          </a:p>
        </p:txBody>
      </p:sp>
      <p:grpSp>
        <p:nvGrpSpPr>
          <p:cNvPr id="18" name="object 18"/>
          <p:cNvGrpSpPr/>
          <p:nvPr/>
        </p:nvGrpSpPr>
        <p:grpSpPr>
          <a:xfrm>
            <a:off x="902242" y="3973921"/>
            <a:ext cx="3758565" cy="2094230"/>
            <a:chOff x="912875" y="3771900"/>
            <a:chExt cx="3758565" cy="2094230"/>
          </a:xfrm>
        </p:grpSpPr>
        <p:pic>
          <p:nvPicPr>
            <p:cNvPr id="19" name="object 19"/>
            <p:cNvPicPr/>
            <p:nvPr/>
          </p:nvPicPr>
          <p:blipFill>
            <a:blip r:embed="rId6" cstate="print"/>
            <a:stretch>
              <a:fillRect/>
            </a:stretch>
          </p:blipFill>
          <p:spPr>
            <a:xfrm>
              <a:off x="1058224" y="3946193"/>
              <a:ext cx="3613220" cy="1919777"/>
            </a:xfrm>
            <a:prstGeom prst="rect">
              <a:avLst/>
            </a:prstGeom>
          </p:spPr>
        </p:pic>
        <p:sp>
          <p:nvSpPr>
            <p:cNvPr id="20" name="object 20"/>
            <p:cNvSpPr/>
            <p:nvPr/>
          </p:nvSpPr>
          <p:spPr>
            <a:xfrm>
              <a:off x="925067" y="3777995"/>
              <a:ext cx="262255" cy="312420"/>
            </a:xfrm>
            <a:custGeom>
              <a:avLst/>
              <a:gdLst/>
              <a:ahLst/>
              <a:cxnLst/>
              <a:rect l="l" t="t" r="r" b="b"/>
              <a:pathLst>
                <a:path w="262255" h="312420">
                  <a:moveTo>
                    <a:pt x="262128" y="0"/>
                  </a:moveTo>
                  <a:lnTo>
                    <a:pt x="0" y="0"/>
                  </a:lnTo>
                  <a:lnTo>
                    <a:pt x="0" y="312419"/>
                  </a:lnTo>
                  <a:lnTo>
                    <a:pt x="262128" y="312419"/>
                  </a:lnTo>
                  <a:lnTo>
                    <a:pt x="262128" y="0"/>
                  </a:lnTo>
                  <a:close/>
                </a:path>
              </a:pathLst>
            </a:custGeom>
            <a:solidFill>
              <a:srgbClr val="FFFFFF"/>
            </a:solidFill>
          </p:spPr>
          <p:txBody>
            <a:bodyPr wrap="square" lIns="0" tIns="0" rIns="0" bIns="0" rtlCol="0"/>
            <a:lstStyle/>
            <a:p>
              <a:endParaRPr/>
            </a:p>
          </p:txBody>
        </p:sp>
        <p:sp>
          <p:nvSpPr>
            <p:cNvPr id="21" name="object 21"/>
            <p:cNvSpPr/>
            <p:nvPr/>
          </p:nvSpPr>
          <p:spPr>
            <a:xfrm>
              <a:off x="925067" y="3777995"/>
              <a:ext cx="262255" cy="312420"/>
            </a:xfrm>
            <a:custGeom>
              <a:avLst/>
              <a:gdLst/>
              <a:ahLst/>
              <a:cxnLst/>
              <a:rect l="l" t="t" r="r" b="b"/>
              <a:pathLst>
                <a:path w="262255" h="312420">
                  <a:moveTo>
                    <a:pt x="0" y="0"/>
                  </a:moveTo>
                  <a:lnTo>
                    <a:pt x="262128" y="0"/>
                  </a:lnTo>
                  <a:lnTo>
                    <a:pt x="262128" y="312419"/>
                  </a:lnTo>
                  <a:lnTo>
                    <a:pt x="0" y="312419"/>
                  </a:lnTo>
                  <a:lnTo>
                    <a:pt x="0" y="0"/>
                  </a:lnTo>
                  <a:close/>
                </a:path>
              </a:pathLst>
            </a:custGeom>
            <a:ln w="12192">
              <a:solidFill>
                <a:srgbClr val="FFFFFF"/>
              </a:solidFill>
            </a:ln>
          </p:spPr>
          <p:txBody>
            <a:bodyPr wrap="square" lIns="0" tIns="0" rIns="0" bIns="0" rtlCol="0"/>
            <a:lstStyle/>
            <a:p>
              <a:endParaRPr/>
            </a:p>
          </p:txBody>
        </p:sp>
        <p:sp>
          <p:nvSpPr>
            <p:cNvPr id="22" name="object 22"/>
            <p:cNvSpPr/>
            <p:nvPr/>
          </p:nvSpPr>
          <p:spPr>
            <a:xfrm>
              <a:off x="918971" y="4558283"/>
              <a:ext cx="260985" cy="314325"/>
            </a:xfrm>
            <a:custGeom>
              <a:avLst/>
              <a:gdLst/>
              <a:ahLst/>
              <a:cxnLst/>
              <a:rect l="l" t="t" r="r" b="b"/>
              <a:pathLst>
                <a:path w="260984" h="314325">
                  <a:moveTo>
                    <a:pt x="260603" y="0"/>
                  </a:moveTo>
                  <a:lnTo>
                    <a:pt x="0" y="0"/>
                  </a:lnTo>
                  <a:lnTo>
                    <a:pt x="0" y="313944"/>
                  </a:lnTo>
                  <a:lnTo>
                    <a:pt x="260603" y="313944"/>
                  </a:lnTo>
                  <a:lnTo>
                    <a:pt x="260603" y="0"/>
                  </a:lnTo>
                  <a:close/>
                </a:path>
              </a:pathLst>
            </a:custGeom>
            <a:solidFill>
              <a:srgbClr val="FFFFFF"/>
            </a:solidFill>
          </p:spPr>
          <p:txBody>
            <a:bodyPr wrap="square" lIns="0" tIns="0" rIns="0" bIns="0" rtlCol="0"/>
            <a:lstStyle/>
            <a:p>
              <a:endParaRPr/>
            </a:p>
          </p:txBody>
        </p:sp>
        <p:sp>
          <p:nvSpPr>
            <p:cNvPr id="23" name="object 23"/>
            <p:cNvSpPr/>
            <p:nvPr/>
          </p:nvSpPr>
          <p:spPr>
            <a:xfrm>
              <a:off x="918971" y="4558283"/>
              <a:ext cx="260985" cy="314325"/>
            </a:xfrm>
            <a:custGeom>
              <a:avLst/>
              <a:gdLst/>
              <a:ahLst/>
              <a:cxnLst/>
              <a:rect l="l" t="t" r="r" b="b"/>
              <a:pathLst>
                <a:path w="260984" h="314325">
                  <a:moveTo>
                    <a:pt x="0" y="0"/>
                  </a:moveTo>
                  <a:lnTo>
                    <a:pt x="260603" y="0"/>
                  </a:lnTo>
                  <a:lnTo>
                    <a:pt x="260603" y="313944"/>
                  </a:lnTo>
                  <a:lnTo>
                    <a:pt x="0" y="313944"/>
                  </a:lnTo>
                  <a:lnTo>
                    <a:pt x="0" y="0"/>
                  </a:lnTo>
                  <a:close/>
                </a:path>
              </a:pathLst>
            </a:custGeom>
            <a:ln w="12191">
              <a:solidFill>
                <a:srgbClr val="FFFFFF"/>
              </a:solidFill>
            </a:ln>
          </p:spPr>
          <p:txBody>
            <a:bodyPr wrap="square" lIns="0" tIns="0" rIns="0" bIns="0" rtlCol="0"/>
            <a:lstStyle/>
            <a:p>
              <a:endParaRPr/>
            </a:p>
          </p:txBody>
        </p:sp>
      </p:grpSp>
      <p:cxnSp>
        <p:nvCxnSpPr>
          <p:cNvPr id="25" name="Straight Connector 24">
            <a:extLst>
              <a:ext uri="{FF2B5EF4-FFF2-40B4-BE49-F238E27FC236}">
                <a16:creationId xmlns:a16="http://schemas.microsoft.com/office/drawing/2014/main" id="{7F327E0A-83FA-8722-E277-46721795B670}"/>
              </a:ext>
            </a:extLst>
          </p:cNvPr>
          <p:cNvCxnSpPr/>
          <p:nvPr/>
        </p:nvCxnSpPr>
        <p:spPr>
          <a:xfrm>
            <a:off x="5616238"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B4F8F46F-867F-C0B6-50C6-08F9590A4CC4}"/>
              </a:ext>
            </a:extLst>
          </p:cNvPr>
          <p:cNvSpPr txBox="1"/>
          <p:nvPr/>
        </p:nvSpPr>
        <p:spPr>
          <a:xfrm>
            <a:off x="423670" y="6147856"/>
            <a:ext cx="4911350" cy="461665"/>
          </a:xfrm>
          <a:prstGeom prst="rect">
            <a:avLst/>
          </a:prstGeom>
          <a:noFill/>
        </p:spPr>
        <p:txBody>
          <a:bodyPr wrap="square" rtlCol="0">
            <a:spAutoFit/>
          </a:bodyPr>
          <a:lstStyle/>
          <a:p>
            <a:r>
              <a:rPr lang="en-US" sz="1200" dirty="0">
                <a:latin typeface="Helvetica Neue Light" panose="02000403000000020004"/>
                <a:cs typeface="Arial Narrow"/>
              </a:rPr>
              <a:t>Visualize and characterize stroke. In this image, COIN captures the onset of stroke while on heart-lung bypass.</a:t>
            </a:r>
          </a:p>
        </p:txBody>
      </p:sp>
    </p:spTree>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8" name="Google Shape;89;p1">
            <a:extLst>
              <a:ext uri="{FF2B5EF4-FFF2-40B4-BE49-F238E27FC236}">
                <a16:creationId xmlns:a16="http://schemas.microsoft.com/office/drawing/2014/main" id="{4EBF53FB-0340-3920-4F2F-BC242B516FEA}"/>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10" name="Picture 9">
            <a:extLst>
              <a:ext uri="{FF2B5EF4-FFF2-40B4-BE49-F238E27FC236}">
                <a16:creationId xmlns:a16="http://schemas.microsoft.com/office/drawing/2014/main" id="{BA1B5271-6F41-D9E5-B795-A76307D62A35}"/>
              </a:ext>
            </a:extLst>
          </p:cNvPr>
          <p:cNvPicPr>
            <a:picLocks noChangeAspect="1"/>
          </p:cNvPicPr>
          <p:nvPr/>
        </p:nvPicPr>
        <p:blipFill>
          <a:blip r:embed="rId3"/>
          <a:stretch>
            <a:fillRect/>
          </a:stretch>
        </p:blipFill>
        <p:spPr>
          <a:xfrm>
            <a:off x="482885" y="1239569"/>
            <a:ext cx="2072055" cy="2072055"/>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sp>
        <p:nvSpPr>
          <p:cNvPr id="15" name="TextBox 14">
            <a:extLst>
              <a:ext uri="{FF2B5EF4-FFF2-40B4-BE49-F238E27FC236}">
                <a16:creationId xmlns:a16="http://schemas.microsoft.com/office/drawing/2014/main" id="{DE875891-EB05-6FF9-4788-F4B099373304}"/>
              </a:ext>
            </a:extLst>
          </p:cNvPr>
          <p:cNvSpPr txBox="1"/>
          <p:nvPr/>
        </p:nvSpPr>
        <p:spPr>
          <a:xfrm>
            <a:off x="293306" y="3868228"/>
            <a:ext cx="5027029" cy="213924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2000" b="1" i="1" u="none" strike="noStrike" kern="1200" cap="none" spc="0" normalizeH="0" baseline="0" noProof="0">
                <a:ln>
                  <a:noFill/>
                </a:ln>
                <a:solidFill>
                  <a:srgbClr val="FF0000"/>
                </a:solidFill>
                <a:effectLst/>
                <a:uLnTx/>
                <a:uFillTx/>
                <a:latin typeface="Helvetica Neue Light" panose="02000403000000020004"/>
                <a:ea typeface="+mn-ea"/>
                <a:cs typeface="+mn-cs"/>
              </a:rPr>
              <a:t> </a:t>
            </a:r>
            <a:endParaRPr kumimoji="0" lang="en-US" sz="20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IBM Plex Serif Medium"/>
                <a:cs typeface="IBM Plex Serif Medium"/>
                <a:sym typeface="IBM Plex Serif Medium"/>
              </a:rPr>
              <a:t>Oncology clinical trial recruitment remains inefficient, with only 13% of US oncologists participating in research. </a:t>
            </a:r>
          </a:p>
          <a:p>
            <a:pPr marL="342900" marR="0" lvl="0" indent="-34290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IBM Plex Serif Medium"/>
                <a:cs typeface="IBM Plex Serif Medium"/>
                <a:sym typeface="IBM Plex Serif Medium"/>
              </a:rPr>
              <a:t>Inequities persist and &lt;7% eligible patients enroll on trials. </a:t>
            </a:r>
          </a:p>
        </p:txBody>
      </p:sp>
      <p:sp>
        <p:nvSpPr>
          <p:cNvPr id="3" name="TextBox 2">
            <a:extLst>
              <a:ext uri="{FF2B5EF4-FFF2-40B4-BE49-F238E27FC236}">
                <a16:creationId xmlns:a16="http://schemas.microsoft.com/office/drawing/2014/main" id="{48D40288-D275-EB70-149D-A93FA9B69D3C}"/>
              </a:ext>
            </a:extLst>
          </p:cNvPr>
          <p:cNvSpPr txBox="1"/>
          <p:nvPr/>
        </p:nvSpPr>
        <p:spPr>
          <a:xfrm>
            <a:off x="3602037" y="-20718"/>
            <a:ext cx="6455766" cy="120032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2400" b="1" i="1" u="none" strike="noStrike" kern="1200" cap="none" spc="0" normalizeH="0" baseline="0" noProof="0">
                <a:ln>
                  <a:noFill/>
                </a:ln>
                <a:solidFill>
                  <a:prstClr val="white"/>
                </a:solidFill>
                <a:effectLst/>
                <a:uLnTx/>
                <a:uFillTx/>
                <a:latin typeface="Helvetica Neue Light" panose="02000403000000020004"/>
                <a:ea typeface="+mn-ea"/>
                <a:cs typeface="+mn-cs"/>
              </a:rPr>
              <a:t>A technology company on a mission to advance health equity by expanding access to cancer precision medicine</a:t>
            </a:r>
            <a:endParaRPr kumimoji="0" lang="en-US" sz="2400" b="1" i="1" u="none" strike="noStrike" kern="1200" cap="none" spc="0" normalizeH="0" baseline="0" noProof="0">
              <a:ln>
                <a:noFill/>
              </a:ln>
              <a:solidFill>
                <a:prstClr val="white"/>
              </a:solidFill>
              <a:effectLst/>
              <a:uLnTx/>
              <a:uFillTx/>
              <a:latin typeface="Helvetica Neue Light" panose="02000403000000020004"/>
              <a:ea typeface="+mn-ea"/>
              <a:cs typeface="+mn-cs"/>
            </a:endParaRPr>
          </a:p>
        </p:txBody>
      </p:sp>
      <p:sp>
        <p:nvSpPr>
          <p:cNvPr id="4" name="TextBox 3">
            <a:extLst>
              <a:ext uri="{FF2B5EF4-FFF2-40B4-BE49-F238E27FC236}">
                <a16:creationId xmlns:a16="http://schemas.microsoft.com/office/drawing/2014/main" id="{022940F7-C63A-641C-EF68-ED2617AD2343}"/>
              </a:ext>
            </a:extLst>
          </p:cNvPr>
          <p:cNvSpPr txBox="1"/>
          <p:nvPr/>
        </p:nvSpPr>
        <p:spPr>
          <a:xfrm>
            <a:off x="5615436" y="3783116"/>
            <a:ext cx="4066116" cy="255454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endParaRPr kumimoji="0" lang="en-US" sz="2000" b="1"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IBM Plex Serif Medium"/>
                <a:cs typeface="IBM Plex Serif Medium"/>
                <a:sym typeface="IBM Plex Serif Medium"/>
              </a:rPr>
              <a:t>Healthcare provider network &gt;1500 physicians in the United States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sym typeface="IBM Plex Serif Medium"/>
              </a:rPr>
              <a:t>Partnership with Guardant Health in 2025</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sym typeface="IBM Plex Serif Medium"/>
              </a:rPr>
              <a:t>$10M Series A in 2025, $15M total funding</a:t>
            </a:r>
            <a:endParaRPr kumimoji="0" lang="en-US" sz="1800" b="0" i="0" u="none" strike="noStrike" kern="1200" cap="none" spc="0" normalizeH="0" baseline="0" noProof="0">
              <a:ln>
                <a:noFill/>
              </a:ln>
              <a:solidFill>
                <a:prstClr val="black"/>
              </a:solidFill>
              <a:effectLst/>
              <a:uLnTx/>
              <a:uFillTx/>
              <a:latin typeface="Helvetica Neue Light"/>
              <a:ea typeface="+mn-ea"/>
              <a:cs typeface="+mn-cs"/>
            </a:endParaRPr>
          </a:p>
        </p:txBody>
      </p:sp>
      <p:sp>
        <p:nvSpPr>
          <p:cNvPr id="9" name="TextBox 8">
            <a:extLst>
              <a:ext uri="{FF2B5EF4-FFF2-40B4-BE49-F238E27FC236}">
                <a16:creationId xmlns:a16="http://schemas.microsoft.com/office/drawing/2014/main" id="{B9129719-06A4-42EB-066B-398E30DEB753}"/>
              </a:ext>
            </a:extLst>
          </p:cNvPr>
          <p:cNvSpPr txBox="1"/>
          <p:nvPr/>
        </p:nvSpPr>
        <p:spPr>
          <a:xfrm>
            <a:off x="10939462" y="5051820"/>
            <a:ext cx="125491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800" b="1" i="0" u="none" strike="noStrike" kern="1200" cap="none" spc="0" normalizeH="0" baseline="0" noProof="0">
              <a:ln>
                <a:noFill/>
              </a:ln>
              <a:solidFill>
                <a:prstClr val="black"/>
              </a:solidFill>
              <a:effectLst/>
              <a:uLnTx/>
              <a:uFillTx/>
              <a:latin typeface="Aptos" panose="02110004020202020204"/>
              <a:ea typeface="+mn-ea"/>
              <a:cs typeface="Calibri"/>
            </a:endParaRP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4"/>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D3FB9A3-DDEF-F8D9-A7AD-0D0579105339}"/>
              </a:ext>
            </a:extLst>
          </p:cNvPr>
          <p:cNvSpPr txBox="1"/>
          <p:nvPr/>
        </p:nvSpPr>
        <p:spPr>
          <a:xfrm>
            <a:off x="2729817" y="1406889"/>
            <a:ext cx="2743200"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err="1">
                <a:ln>
                  <a:noFill/>
                </a:ln>
                <a:solidFill>
                  <a:prstClr val="black"/>
                </a:solidFill>
                <a:effectLst/>
                <a:uLnTx/>
                <a:uFillTx/>
                <a:latin typeface="Helvetica Neue Light"/>
                <a:ea typeface="+mn-ea"/>
                <a:cs typeface="+mn-cs"/>
              </a:rPr>
              <a:t>Hala</a:t>
            </a:r>
            <a:r>
              <a:rPr kumimoji="0" lang="en-US" sz="1800" b="1" i="0" u="none" strike="noStrike" kern="1200" cap="none" spc="0" normalizeH="0" baseline="0" noProof="0">
                <a:ln>
                  <a:noFill/>
                </a:ln>
                <a:solidFill>
                  <a:prstClr val="black"/>
                </a:solidFill>
                <a:effectLst/>
                <a:uLnTx/>
                <a:uFillTx/>
                <a:latin typeface="Helvetica Neue Light"/>
                <a:ea typeface="+mn-ea"/>
                <a:cs typeface="+mn-cs"/>
              </a:rPr>
              <a:t> </a:t>
            </a:r>
            <a:r>
              <a:rPr kumimoji="0" lang="en-US" sz="1800" b="1" i="0" u="none" strike="noStrike" kern="1200" cap="none" spc="0" normalizeH="0" baseline="0" noProof="0" err="1">
                <a:ln>
                  <a:noFill/>
                </a:ln>
                <a:solidFill>
                  <a:prstClr val="black"/>
                </a:solidFill>
                <a:effectLst/>
                <a:uLnTx/>
                <a:uFillTx/>
                <a:latin typeface="Helvetica Neue Light"/>
                <a:ea typeface="+mn-ea"/>
                <a:cs typeface="+mn-cs"/>
              </a:rPr>
              <a:t>Borno,MD</a:t>
            </a:r>
            <a:endParaRPr kumimoji="0" lang="en-US" sz="18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Helvetica Neue Light"/>
                <a:ea typeface="+mn-ea"/>
                <a:cs typeface="+mn-cs"/>
              </a:rPr>
              <a:t>CEO &amp; Founder,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UCSF Associate Professor Medical Oncologist</a:t>
            </a:r>
          </a:p>
        </p:txBody>
      </p:sp>
      <p:sp>
        <p:nvSpPr>
          <p:cNvPr id="26" name="TextBox 25">
            <a:extLst>
              <a:ext uri="{FF2B5EF4-FFF2-40B4-BE49-F238E27FC236}">
                <a16:creationId xmlns:a16="http://schemas.microsoft.com/office/drawing/2014/main" id="{22B59BEC-E4DC-C277-93D9-CBDAA321385C}"/>
              </a:ext>
            </a:extLst>
          </p:cNvPr>
          <p:cNvSpPr txBox="1"/>
          <p:nvPr/>
        </p:nvSpPr>
        <p:spPr>
          <a:xfrm>
            <a:off x="5607339" y="1431261"/>
            <a:ext cx="4066116" cy="22775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a:ea typeface="+mn-ea"/>
                <a:cs typeface="Segoe UI"/>
              </a:rPr>
              <a:t>SOLUTION:</a:t>
            </a:r>
            <a:r>
              <a:rPr kumimoji="0" lang="en-US" sz="2000" b="0" i="0" u="none" strike="noStrike" kern="1200" cap="none" spc="0" normalizeH="0" baseline="0" noProof="0">
                <a:ln>
                  <a:noFill/>
                </a:ln>
                <a:solidFill>
                  <a:prstClr val="black"/>
                </a:solidFill>
                <a:effectLst/>
                <a:uLnTx/>
                <a:uFillTx/>
                <a:latin typeface="Helvetica Neue Light"/>
                <a:ea typeface="+mn-ea"/>
                <a:cs typeface="Segoe UI"/>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IBM Plex Serif"/>
                <a:cs typeface="IBM Plex Serif"/>
                <a:sym typeface="IBM Plex Serif"/>
              </a:rPr>
              <a:t>Trial Library’s platform enables rapid healthcare provider decision support and patient navigation to accelerate oncology recruitment.</a:t>
            </a:r>
            <a:endParaRPr kumimoji="0" lang="en-US" sz="2000" b="0" i="0" u="none" strike="noStrike" kern="1200" cap="none" spc="0" normalizeH="0" baseline="0" noProof="0">
              <a:ln>
                <a:noFill/>
              </a:ln>
              <a:solidFill>
                <a:prstClr val="black"/>
              </a:solidFill>
              <a:effectLst/>
              <a:uLnTx/>
              <a:uFillTx/>
              <a:latin typeface="Helvetica Neue Light" panose="02000403000000020004"/>
              <a:ea typeface="IBM Plex Serif Medium"/>
              <a:cs typeface="IBM Plex Serif Medium"/>
              <a:sym typeface="IBM Plex Serif Medium"/>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a:ln>
                <a:noFill/>
              </a:ln>
              <a:solidFill>
                <a:prstClr val="black"/>
              </a:solidFill>
              <a:effectLst/>
              <a:uLnTx/>
              <a:uFillTx/>
              <a:latin typeface="Helvetica Neue Light"/>
              <a:ea typeface="+mn-ea"/>
              <a:cs typeface="Segoe UI"/>
            </a:endParaRPr>
          </a:p>
        </p:txBody>
      </p:sp>
      <p:sp>
        <p:nvSpPr>
          <p:cNvPr id="6" name="TextBox 5">
            <a:extLst>
              <a:ext uri="{FF2B5EF4-FFF2-40B4-BE49-F238E27FC236}">
                <a16:creationId xmlns:a16="http://schemas.microsoft.com/office/drawing/2014/main" id="{B1E60BEF-AD7A-CF4C-9ADB-82A0F07E801E}"/>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pic>
        <p:nvPicPr>
          <p:cNvPr id="5" name="Picture 4">
            <a:extLst>
              <a:ext uri="{FF2B5EF4-FFF2-40B4-BE49-F238E27FC236}">
                <a16:creationId xmlns:a16="http://schemas.microsoft.com/office/drawing/2014/main" id="{68BC70E8-9C3A-4E1E-8313-D9711AC3DC07}"/>
              </a:ext>
            </a:extLst>
          </p:cNvPr>
          <p:cNvPicPr>
            <a:picLocks noChangeAspect="1"/>
          </p:cNvPicPr>
          <p:nvPr/>
        </p:nvPicPr>
        <p:blipFill>
          <a:blip r:embed="rId5"/>
          <a:stretch>
            <a:fillRect/>
          </a:stretch>
        </p:blipFill>
        <p:spPr>
          <a:xfrm>
            <a:off x="115514" y="173182"/>
            <a:ext cx="3215465" cy="803019"/>
          </a:xfrm>
          <a:prstGeom prst="rect">
            <a:avLst/>
          </a:prstGeom>
          <a:solidFill>
            <a:schemeClr val="bg1"/>
          </a:solidFill>
        </p:spPr>
      </p:pic>
      <p:pic>
        <p:nvPicPr>
          <p:cNvPr id="14" name="Picture 13">
            <a:extLst>
              <a:ext uri="{FF2B5EF4-FFF2-40B4-BE49-F238E27FC236}">
                <a16:creationId xmlns:a16="http://schemas.microsoft.com/office/drawing/2014/main" id="{454A6A04-BFEA-4E5B-A67C-F51701CD29A9}"/>
              </a:ext>
            </a:extLst>
          </p:cNvPr>
          <p:cNvPicPr>
            <a:picLocks noChangeAspect="1"/>
          </p:cNvPicPr>
          <p:nvPr/>
        </p:nvPicPr>
        <p:blipFill>
          <a:blip r:embed="rId6"/>
          <a:stretch>
            <a:fillRect/>
          </a:stretch>
        </p:blipFill>
        <p:spPr>
          <a:xfrm>
            <a:off x="9858130" y="1297436"/>
            <a:ext cx="2194750" cy="4334632"/>
          </a:xfrm>
          <a:prstGeom prst="rect">
            <a:avLst/>
          </a:prstGeom>
        </p:spPr>
      </p:pic>
      <p:pic>
        <p:nvPicPr>
          <p:cNvPr id="17" name="Picture 16">
            <a:extLst>
              <a:ext uri="{FF2B5EF4-FFF2-40B4-BE49-F238E27FC236}">
                <a16:creationId xmlns:a16="http://schemas.microsoft.com/office/drawing/2014/main" id="{7619595C-0404-173D-6F14-BBD9FA0542EB}"/>
              </a:ext>
            </a:extLst>
          </p:cNvPr>
          <p:cNvPicPr>
            <a:picLocks noChangeAspect="1"/>
          </p:cNvPicPr>
          <p:nvPr/>
        </p:nvPicPr>
        <p:blipFill>
          <a:blip r:embed="rId7"/>
          <a:stretch>
            <a:fillRect/>
          </a:stretch>
        </p:blipFill>
        <p:spPr>
          <a:xfrm>
            <a:off x="11319345" y="5958730"/>
            <a:ext cx="872654" cy="872654"/>
          </a:xfrm>
          <a:prstGeom prst="rect">
            <a:avLst/>
          </a:prstGeom>
        </p:spPr>
      </p:pic>
      <p:sp>
        <p:nvSpPr>
          <p:cNvPr id="20" name="TextBox 19">
            <a:extLst>
              <a:ext uri="{FF2B5EF4-FFF2-40B4-BE49-F238E27FC236}">
                <a16:creationId xmlns:a16="http://schemas.microsoft.com/office/drawing/2014/main" id="{1CFE0B81-5E4F-3EC0-0F16-9DFB631F1BB5}"/>
              </a:ext>
            </a:extLst>
          </p:cNvPr>
          <p:cNvSpPr txBox="1"/>
          <p:nvPr/>
        </p:nvSpPr>
        <p:spPr>
          <a:xfrm>
            <a:off x="10194075" y="6116029"/>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cxnSp>
        <p:nvCxnSpPr>
          <p:cNvPr id="11" name="Straight Connector 10">
            <a:extLst>
              <a:ext uri="{FF2B5EF4-FFF2-40B4-BE49-F238E27FC236}">
                <a16:creationId xmlns:a16="http://schemas.microsoft.com/office/drawing/2014/main" id="{389BF0C7-39F8-A99E-9DCA-7318E9EBC6FE}"/>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7634822"/>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4" name="Google Shape;89;p1">
            <a:extLst>
              <a:ext uri="{FF2B5EF4-FFF2-40B4-BE49-F238E27FC236}">
                <a16:creationId xmlns:a16="http://schemas.microsoft.com/office/drawing/2014/main" id="{E7E05EB0-E79A-7CB2-8717-404817B14C62}"/>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36" name="Google Shape;136;p25"/>
          <p:cNvSpPr txBox="1"/>
          <p:nvPr/>
        </p:nvSpPr>
        <p:spPr>
          <a:xfrm>
            <a:off x="5952839" y="1338250"/>
            <a:ext cx="5963242" cy="258406"/>
          </a:xfrm>
          <a:prstGeom prst="rect">
            <a:avLst/>
          </a:prstGeom>
          <a:noFill/>
          <a:ln>
            <a:noFill/>
          </a:ln>
        </p:spPr>
        <p:txBody>
          <a:bodyPr spcFirstLastPara="1" wrap="square" lIns="0" tIns="12067" rIns="0" bIns="0" anchor="t" anchorCtr="0">
            <a:spAutoFit/>
          </a:bodyPr>
          <a:lstStyle/>
          <a:p>
            <a:pPr marL="16933" algn="just" defTabSz="1219170">
              <a:buClr>
                <a:srgbClr val="000000"/>
              </a:buClr>
            </a:pPr>
            <a:r>
              <a:rPr lang="en-GB" sz="1600" b="1" kern="0" dirty="0">
                <a:latin typeface="Helvetica Neue Light" panose="02000403000000020004"/>
                <a:ea typeface="Arial"/>
                <a:cs typeface="Arial"/>
                <a:sym typeface="Arial"/>
              </a:rPr>
              <a:t>DISEASE/INDICATION: </a:t>
            </a:r>
            <a:r>
              <a:rPr lang="en-US" sz="1600" kern="0" dirty="0">
                <a:solidFill>
                  <a:srgbClr val="000000"/>
                </a:solidFill>
                <a:latin typeface="Helvetica Neue Light" panose="02000403000000020004"/>
                <a:cs typeface="Arial"/>
                <a:sym typeface="Arial"/>
              </a:rPr>
              <a:t>Breast Cancer</a:t>
            </a:r>
            <a:endParaRPr sz="1600" kern="0" dirty="0">
              <a:solidFill>
                <a:srgbClr val="000000"/>
              </a:solidFill>
              <a:latin typeface="Helvetica Neue Light" panose="02000403000000020004"/>
              <a:cs typeface="Arial"/>
              <a:sym typeface="Arial"/>
            </a:endParaRPr>
          </a:p>
        </p:txBody>
      </p:sp>
      <p:sp>
        <p:nvSpPr>
          <p:cNvPr id="137" name="Google Shape;137;p25"/>
          <p:cNvSpPr txBox="1"/>
          <p:nvPr/>
        </p:nvSpPr>
        <p:spPr>
          <a:xfrm>
            <a:off x="5966193" y="1722246"/>
            <a:ext cx="5963242" cy="1735734"/>
          </a:xfrm>
          <a:prstGeom prst="rect">
            <a:avLst/>
          </a:prstGeom>
          <a:noFill/>
          <a:ln>
            <a:noFill/>
          </a:ln>
        </p:spPr>
        <p:txBody>
          <a:bodyPr spcFirstLastPara="1" wrap="square" lIns="0" tIns="12067" rIns="0" bIns="0" anchor="t" anchorCtr="0">
            <a:spAutoFit/>
          </a:bodyPr>
          <a:lstStyle/>
          <a:p>
            <a:pPr marL="16933" defTabSz="1219170">
              <a:buClr>
                <a:srgbClr val="000000"/>
              </a:buClr>
            </a:pPr>
            <a:r>
              <a:rPr lang="en-GB" sz="1600" b="1" kern="0" dirty="0">
                <a:latin typeface="Helvetica Neue Light" panose="02000403000000020004"/>
                <a:ea typeface="Arial"/>
                <a:cs typeface="Arial"/>
                <a:sym typeface="Arial"/>
              </a:rPr>
              <a:t>UNMET NEED: </a:t>
            </a:r>
            <a:r>
              <a:rPr lang="en-US" sz="1600" kern="0" dirty="0">
                <a:solidFill>
                  <a:srgbClr val="000000"/>
                </a:solidFill>
                <a:latin typeface="Helvetica Neue Light" panose="02000403000000020004"/>
                <a:cs typeface="Arial"/>
                <a:sym typeface="Arial"/>
              </a:rPr>
              <a:t>Breast cancer experts don’t all agree on how often a woman should get a mammogram and at what age they should begin screening. The WISDOM Study is designed to provide those answers. It will determine which of two methods is more effective at finding breast cancer and safer for women: routine annual screenings starting at age 40 or screenings that are based on a woman’s personal risk factors for breast cancer</a:t>
            </a:r>
            <a:endParaRPr sz="1600" kern="0" dirty="0">
              <a:solidFill>
                <a:srgbClr val="000000"/>
              </a:solidFill>
              <a:latin typeface="Helvetica Neue Light" panose="02000403000000020004"/>
              <a:cs typeface="Arial"/>
              <a:sym typeface="Arial"/>
            </a:endParaRPr>
          </a:p>
        </p:txBody>
      </p:sp>
      <p:sp>
        <p:nvSpPr>
          <p:cNvPr id="138" name="Google Shape;138;p25"/>
          <p:cNvSpPr txBox="1"/>
          <p:nvPr/>
        </p:nvSpPr>
        <p:spPr>
          <a:xfrm>
            <a:off x="5975135" y="3596482"/>
            <a:ext cx="6120933" cy="750849"/>
          </a:xfrm>
          <a:prstGeom prst="rect">
            <a:avLst/>
          </a:prstGeom>
          <a:noFill/>
          <a:ln>
            <a:noFill/>
          </a:ln>
        </p:spPr>
        <p:txBody>
          <a:bodyPr spcFirstLastPara="1" wrap="square" lIns="0" tIns="12067" rIns="0" bIns="0" anchor="t" anchorCtr="0">
            <a:spAutoFit/>
          </a:bodyPr>
          <a:lstStyle/>
          <a:p>
            <a:pPr marL="16933" defTabSz="1219170">
              <a:buClr>
                <a:srgbClr val="000000"/>
              </a:buClr>
            </a:pPr>
            <a:r>
              <a:rPr lang="en-GB" sz="1600" b="1" kern="0" dirty="0">
                <a:latin typeface="Helvetica Neue Light" panose="02000403000000020004"/>
                <a:ea typeface="Arial"/>
                <a:cs typeface="Arial"/>
                <a:sym typeface="Arial"/>
              </a:rPr>
              <a:t>PRODUCT: </a:t>
            </a:r>
            <a:r>
              <a:rPr lang="en-GB" sz="1600" kern="0" dirty="0">
                <a:solidFill>
                  <a:srgbClr val="000000"/>
                </a:solidFill>
                <a:latin typeface="Helvetica Neue Light" panose="02000403000000020004"/>
                <a:ea typeface="Arial"/>
                <a:cs typeface="Arial"/>
                <a:sym typeface="Arial"/>
              </a:rPr>
              <a:t>Investigators have developed a complex breast cancer screening and risk stratification protocol and associated web portal that represents a paradigm shift in breast cancer screening.</a:t>
            </a:r>
            <a:endParaRPr sz="1600" kern="0" dirty="0">
              <a:solidFill>
                <a:srgbClr val="000000"/>
              </a:solidFill>
              <a:latin typeface="Helvetica Neue Light" panose="02000403000000020004"/>
              <a:cs typeface="Arial"/>
              <a:sym typeface="Arial"/>
            </a:endParaRPr>
          </a:p>
        </p:txBody>
      </p:sp>
      <p:sp>
        <p:nvSpPr>
          <p:cNvPr id="139" name="Google Shape;139;p25"/>
          <p:cNvSpPr txBox="1"/>
          <p:nvPr/>
        </p:nvSpPr>
        <p:spPr>
          <a:xfrm>
            <a:off x="5971318" y="4437354"/>
            <a:ext cx="6093940" cy="2228176"/>
          </a:xfrm>
          <a:prstGeom prst="rect">
            <a:avLst/>
          </a:prstGeom>
          <a:noFill/>
          <a:ln>
            <a:noFill/>
          </a:ln>
        </p:spPr>
        <p:txBody>
          <a:bodyPr spcFirstLastPara="1" wrap="square" lIns="0" tIns="12067" rIns="0" bIns="0" anchor="t" anchorCtr="0">
            <a:spAutoFit/>
          </a:bodyPr>
          <a:lstStyle/>
          <a:p>
            <a:pPr marL="16933" defTabSz="1219170">
              <a:buClr>
                <a:srgbClr val="000000"/>
              </a:buClr>
            </a:pPr>
            <a:r>
              <a:rPr lang="en-GB" sz="1600" b="1" kern="0" dirty="0">
                <a:latin typeface="Helvetica Neue Light" panose="02000403000000020004"/>
                <a:ea typeface="Arial"/>
                <a:cs typeface="Arial"/>
                <a:sym typeface="Arial"/>
              </a:rPr>
              <a:t>DIFFERENTIATION: </a:t>
            </a:r>
            <a:r>
              <a:rPr lang="en-US" sz="1600" kern="0" dirty="0">
                <a:solidFill>
                  <a:srgbClr val="000000"/>
                </a:solidFill>
                <a:latin typeface="Helvetica Neue Light" panose="02000403000000020004"/>
                <a:ea typeface="Arial"/>
                <a:cs typeface="Arial"/>
                <a:sym typeface="Arial"/>
              </a:rPr>
              <a:t>WISDOM Study results demonstrate that risk- based screen is as effective as routine annual mammograms in detecting breast cancer. In addition, breast cancer screening, stratified by a woman’s individual 5-yr risk, is safer and easier to implement for wider patient population. The goal now is to further improve our risk assessment and screening recommendations, better understand how to communicate risk to our patients to promote informed shared-decision-making and continue to drive healthcare value. </a:t>
            </a:r>
            <a:endParaRPr lang="en-GB" sz="1333" b="1" kern="0" dirty="0">
              <a:solidFill>
                <a:srgbClr val="2F5496"/>
              </a:solidFill>
              <a:latin typeface="Helvetica Neue Light" panose="02000403000000020004"/>
              <a:ea typeface="Arial"/>
              <a:cs typeface="Arial"/>
              <a:sym typeface="Arial"/>
            </a:endParaRPr>
          </a:p>
        </p:txBody>
      </p:sp>
      <p:sp>
        <p:nvSpPr>
          <p:cNvPr id="140" name="Google Shape;140;p25"/>
          <p:cNvSpPr txBox="1">
            <a:spLocks noGrp="1"/>
          </p:cNvSpPr>
          <p:nvPr>
            <p:ph type="title"/>
          </p:nvPr>
        </p:nvSpPr>
        <p:spPr>
          <a:xfrm>
            <a:off x="2737177" y="360433"/>
            <a:ext cx="6955616" cy="523180"/>
          </a:xfrm>
          <a:prstGeom prst="rect">
            <a:avLst/>
          </a:prstGeom>
          <a:noFill/>
          <a:ln>
            <a:noFill/>
          </a:ln>
        </p:spPr>
        <p:txBody>
          <a:bodyPr spcFirstLastPara="1" wrap="square" lIns="91433" tIns="45700" rIns="91433" bIns="45700" anchor="t" anchorCtr="0">
            <a:spAutoFit/>
          </a:bodyPr>
          <a:lstStyle/>
          <a:p>
            <a:pPr algn="ctr">
              <a:lnSpc>
                <a:spcPct val="100000"/>
              </a:lnSpc>
              <a:buClr>
                <a:schemeClr val="lt1"/>
              </a:buClr>
              <a:buSzPts val="1800"/>
            </a:pPr>
            <a:r>
              <a:rPr lang="en-GB" sz="2800" b="1" i="1" dirty="0">
                <a:solidFill>
                  <a:schemeClr val="lt1"/>
                </a:solidFill>
                <a:latin typeface="Helvetica Neue Light"/>
                <a:ea typeface="Arial"/>
                <a:cs typeface="Arial"/>
                <a:sym typeface="Arial"/>
              </a:rPr>
              <a:t>WISDOM Smarter Breast Cancer Screening</a:t>
            </a:r>
            <a:endParaRPr sz="2800" b="1" i="1" dirty="0">
              <a:latin typeface="Helvetica Neue Light"/>
            </a:endParaRPr>
          </a:p>
        </p:txBody>
      </p:sp>
      <p:grpSp>
        <p:nvGrpSpPr>
          <p:cNvPr id="141" name="Google Shape;141;p25"/>
          <p:cNvGrpSpPr/>
          <p:nvPr/>
        </p:nvGrpSpPr>
        <p:grpSpPr>
          <a:xfrm>
            <a:off x="10050779" y="149353"/>
            <a:ext cx="1926335" cy="902969"/>
            <a:chOff x="10050779" y="149352"/>
            <a:chExt cx="1926335" cy="902969"/>
          </a:xfrm>
        </p:grpSpPr>
        <p:pic>
          <p:nvPicPr>
            <p:cNvPr id="142" name="Google Shape;142;p25"/>
            <p:cNvPicPr preferRelativeResize="0"/>
            <p:nvPr/>
          </p:nvPicPr>
          <p:blipFill rotWithShape="1">
            <a:blip r:embed="rId3">
              <a:alphaModFix/>
            </a:blip>
            <a:srcRect/>
            <a:stretch/>
          </p:blipFill>
          <p:spPr>
            <a:xfrm>
              <a:off x="10328147" y="208788"/>
              <a:ext cx="1648967" cy="790955"/>
            </a:xfrm>
            <a:prstGeom prst="rect">
              <a:avLst/>
            </a:prstGeom>
            <a:noFill/>
            <a:ln>
              <a:noFill/>
            </a:ln>
          </p:spPr>
        </p:pic>
        <p:sp>
          <p:nvSpPr>
            <p:cNvPr id="143" name="Google Shape;143;p25"/>
            <p:cNvSpPr/>
            <p:nvPr/>
          </p:nvSpPr>
          <p:spPr>
            <a:xfrm>
              <a:off x="10050779" y="149352"/>
              <a:ext cx="15875" cy="902969"/>
            </a:xfrm>
            <a:custGeom>
              <a:avLst/>
              <a:gdLst/>
              <a:ahLst/>
              <a:cxnLst/>
              <a:rect l="l" t="t" r="r" b="b"/>
              <a:pathLst>
                <a:path w="15875" h="902969" extrusionOk="0">
                  <a:moveTo>
                    <a:pt x="0" y="0"/>
                  </a:moveTo>
                  <a:lnTo>
                    <a:pt x="15481" y="902487"/>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defTabSz="1219170">
                <a:buClr>
                  <a:srgbClr val="000000"/>
                </a:buClr>
              </a:pPr>
              <a:endParaRPr sz="1867" kern="0">
                <a:solidFill>
                  <a:srgbClr val="000000"/>
                </a:solidFill>
                <a:latin typeface="Calibri"/>
                <a:ea typeface="Calibri"/>
                <a:cs typeface="Calibri"/>
                <a:sym typeface="Calibri"/>
              </a:endParaRPr>
            </a:p>
          </p:txBody>
        </p:sp>
      </p:grpSp>
      <p:sp>
        <p:nvSpPr>
          <p:cNvPr id="144" name="Google Shape;144;p25"/>
          <p:cNvSpPr txBox="1"/>
          <p:nvPr/>
        </p:nvSpPr>
        <p:spPr>
          <a:xfrm>
            <a:off x="63258" y="2698432"/>
            <a:ext cx="1933192" cy="474489"/>
          </a:xfrm>
          <a:prstGeom prst="rect">
            <a:avLst/>
          </a:prstGeom>
          <a:noFill/>
          <a:ln>
            <a:noFill/>
          </a:ln>
        </p:spPr>
        <p:txBody>
          <a:bodyPr spcFirstLastPara="1" wrap="square" lIns="0" tIns="12700" rIns="0" bIns="0" anchor="t" anchorCtr="0">
            <a:spAutoFit/>
          </a:bodyPr>
          <a:lstStyle/>
          <a:p>
            <a:pPr algn="ctr" defTabSz="1219170">
              <a:buClr>
                <a:srgbClr val="000000"/>
              </a:buClr>
            </a:pPr>
            <a:r>
              <a:rPr lang="en-GB" sz="1600" b="1" kern="0" dirty="0">
                <a:solidFill>
                  <a:srgbClr val="000000"/>
                </a:solidFill>
                <a:latin typeface="Helvetica Neue Light" panose="02000403000000020004"/>
                <a:cs typeface="Arial"/>
                <a:sym typeface="Arial"/>
              </a:rPr>
              <a:t>Laura Esserman, MD</a:t>
            </a:r>
            <a:endParaRPr sz="1600" b="1" kern="0" dirty="0">
              <a:solidFill>
                <a:srgbClr val="000000"/>
              </a:solidFill>
              <a:latin typeface="Helvetica Neue Light" panose="02000403000000020004"/>
              <a:ea typeface="Arial"/>
              <a:cs typeface="Arial"/>
              <a:sym typeface="Arial"/>
            </a:endParaRPr>
          </a:p>
          <a:p>
            <a:pPr algn="ctr" defTabSz="1219170">
              <a:buClr>
                <a:srgbClr val="000000"/>
              </a:buClr>
            </a:pPr>
            <a:r>
              <a:rPr lang="en-GB" sz="1400" kern="0" dirty="0">
                <a:solidFill>
                  <a:srgbClr val="000000"/>
                </a:solidFill>
                <a:latin typeface="Helvetica Neue Light" panose="02000403000000020004"/>
                <a:cs typeface="Arial"/>
                <a:sym typeface="Arial"/>
              </a:rPr>
              <a:t>UCSF Professor, Surgery </a:t>
            </a:r>
            <a:endParaRPr sz="1400" kern="0" dirty="0">
              <a:solidFill>
                <a:srgbClr val="000000"/>
              </a:solidFill>
              <a:latin typeface="Helvetica Neue Light" panose="02000403000000020004"/>
              <a:ea typeface="Arial"/>
              <a:cs typeface="Arial"/>
              <a:sym typeface="Arial"/>
            </a:endParaRPr>
          </a:p>
        </p:txBody>
      </p:sp>
      <p:grpSp>
        <p:nvGrpSpPr>
          <p:cNvPr id="145" name="Google Shape;145;p25"/>
          <p:cNvGrpSpPr/>
          <p:nvPr/>
        </p:nvGrpSpPr>
        <p:grpSpPr>
          <a:xfrm>
            <a:off x="1152143" y="4008119"/>
            <a:ext cx="170815" cy="230504"/>
            <a:chOff x="1152143" y="4008119"/>
            <a:chExt cx="170815" cy="230504"/>
          </a:xfrm>
        </p:grpSpPr>
        <p:sp>
          <p:nvSpPr>
            <p:cNvPr id="146" name="Google Shape;146;p25"/>
            <p:cNvSpPr/>
            <p:nvPr/>
          </p:nvSpPr>
          <p:spPr>
            <a:xfrm>
              <a:off x="1152143" y="4008119"/>
              <a:ext cx="170815" cy="230504"/>
            </a:xfrm>
            <a:custGeom>
              <a:avLst/>
              <a:gdLst/>
              <a:ahLst/>
              <a:cxnLst/>
              <a:rect l="l" t="t" r="r" b="b"/>
              <a:pathLst>
                <a:path w="170815" h="230504" extrusionOk="0">
                  <a:moveTo>
                    <a:pt x="170687" y="0"/>
                  </a:moveTo>
                  <a:lnTo>
                    <a:pt x="0" y="0"/>
                  </a:lnTo>
                  <a:lnTo>
                    <a:pt x="0" y="230123"/>
                  </a:lnTo>
                  <a:lnTo>
                    <a:pt x="170687" y="230123"/>
                  </a:lnTo>
                  <a:lnTo>
                    <a:pt x="170687" y="0"/>
                  </a:lnTo>
                  <a:close/>
                </a:path>
              </a:pathLst>
            </a:custGeom>
            <a:solidFill>
              <a:srgbClr val="FFFFFF"/>
            </a:solidFill>
            <a:ln>
              <a:noFill/>
            </a:ln>
          </p:spPr>
          <p:txBody>
            <a:bodyPr spcFirstLastPara="1" wrap="square" lIns="0" tIns="0" rIns="0" bIns="0" anchor="t" anchorCtr="0">
              <a:noAutofit/>
            </a:bodyPr>
            <a:lstStyle/>
            <a:p>
              <a:pPr defTabSz="1219170">
                <a:buClr>
                  <a:srgbClr val="000000"/>
                </a:buClr>
              </a:pPr>
              <a:endParaRPr sz="1867" kern="0">
                <a:solidFill>
                  <a:srgbClr val="000000"/>
                </a:solidFill>
                <a:latin typeface="Calibri"/>
                <a:ea typeface="Calibri"/>
                <a:cs typeface="Calibri"/>
                <a:sym typeface="Calibri"/>
              </a:endParaRPr>
            </a:p>
          </p:txBody>
        </p:sp>
        <p:sp>
          <p:nvSpPr>
            <p:cNvPr id="147" name="Google Shape;147;p25"/>
            <p:cNvSpPr/>
            <p:nvPr/>
          </p:nvSpPr>
          <p:spPr>
            <a:xfrm>
              <a:off x="1152143" y="4008119"/>
              <a:ext cx="170815" cy="230504"/>
            </a:xfrm>
            <a:custGeom>
              <a:avLst/>
              <a:gdLst/>
              <a:ahLst/>
              <a:cxnLst/>
              <a:rect l="l" t="t" r="r" b="b"/>
              <a:pathLst>
                <a:path w="170815" h="230504" extrusionOk="0">
                  <a:moveTo>
                    <a:pt x="0" y="0"/>
                  </a:moveTo>
                  <a:lnTo>
                    <a:pt x="170687" y="0"/>
                  </a:lnTo>
                  <a:lnTo>
                    <a:pt x="170687" y="230123"/>
                  </a:lnTo>
                  <a:lnTo>
                    <a:pt x="0" y="230123"/>
                  </a:lnTo>
                  <a:lnTo>
                    <a:pt x="0" y="0"/>
                  </a:lnTo>
                  <a:close/>
                </a:path>
              </a:pathLst>
            </a:custGeom>
            <a:noFill/>
            <a:ln w="12175" cap="flat" cmpd="sng">
              <a:solidFill>
                <a:srgbClr val="FFFFFF"/>
              </a:solidFill>
              <a:prstDash val="solid"/>
              <a:round/>
              <a:headEnd type="none" w="sm" len="sm"/>
              <a:tailEnd type="none" w="sm" len="sm"/>
            </a:ln>
          </p:spPr>
          <p:txBody>
            <a:bodyPr spcFirstLastPara="1" wrap="square" lIns="0" tIns="0" rIns="0" bIns="0" anchor="t" anchorCtr="0">
              <a:noAutofit/>
            </a:bodyPr>
            <a:lstStyle/>
            <a:p>
              <a:pPr defTabSz="1219170">
                <a:buClr>
                  <a:srgbClr val="000000"/>
                </a:buClr>
              </a:pPr>
              <a:endParaRPr sz="1867" kern="0">
                <a:solidFill>
                  <a:srgbClr val="000000"/>
                </a:solidFill>
                <a:latin typeface="Calibri"/>
                <a:ea typeface="Calibri"/>
                <a:cs typeface="Calibri"/>
                <a:sym typeface="Calibri"/>
              </a:endParaRPr>
            </a:p>
          </p:txBody>
        </p:sp>
      </p:grpSp>
      <p:pic>
        <p:nvPicPr>
          <p:cNvPr id="1026" name="Picture 2" descr="NIH/NCI R01 Grant ...">
            <a:extLst>
              <a:ext uri="{FF2B5EF4-FFF2-40B4-BE49-F238E27FC236}">
                <a16:creationId xmlns:a16="http://schemas.microsoft.com/office/drawing/2014/main" id="{DD5CB122-CDD7-2BBF-7FD6-2A109C2843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42" y="-10039"/>
            <a:ext cx="2398833" cy="118813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13FF3B0-40D3-CDDD-736F-873E2B7F1F07}"/>
              </a:ext>
            </a:extLst>
          </p:cNvPr>
          <p:cNvPicPr>
            <a:picLocks noChangeAspect="1"/>
          </p:cNvPicPr>
          <p:nvPr/>
        </p:nvPicPr>
        <p:blipFill>
          <a:blip r:embed="rId5"/>
          <a:stretch>
            <a:fillRect/>
          </a:stretch>
        </p:blipFill>
        <p:spPr>
          <a:xfrm>
            <a:off x="404342" y="1376064"/>
            <a:ext cx="1279784" cy="1188137"/>
          </a:xfrm>
          <a:prstGeom prst="rect">
            <a:avLst/>
          </a:prstGeom>
          <a:ln w="25400" cap="sq">
            <a:solidFill>
              <a:srgbClr val="002060"/>
            </a:solidFill>
            <a:prstDash val="solid"/>
            <a:miter lim="800000"/>
          </a:ln>
          <a:effectLst/>
        </p:spPr>
      </p:pic>
      <p:sp>
        <p:nvSpPr>
          <p:cNvPr id="3" name="Google Shape;144;p25">
            <a:extLst>
              <a:ext uri="{FF2B5EF4-FFF2-40B4-BE49-F238E27FC236}">
                <a16:creationId xmlns:a16="http://schemas.microsoft.com/office/drawing/2014/main" id="{3C0F60CE-F052-000A-0AE6-138710D296B5}"/>
              </a:ext>
            </a:extLst>
          </p:cNvPr>
          <p:cNvSpPr txBox="1"/>
          <p:nvPr/>
        </p:nvSpPr>
        <p:spPr>
          <a:xfrm>
            <a:off x="2134675" y="2701420"/>
            <a:ext cx="1933189" cy="689932"/>
          </a:xfrm>
          <a:prstGeom prst="rect">
            <a:avLst/>
          </a:prstGeom>
          <a:noFill/>
          <a:ln>
            <a:noFill/>
          </a:ln>
        </p:spPr>
        <p:txBody>
          <a:bodyPr spcFirstLastPara="1" wrap="square" lIns="0" tIns="12700" rIns="0" bIns="0" anchor="t" anchorCtr="0">
            <a:spAutoFit/>
          </a:bodyPr>
          <a:lstStyle/>
          <a:p>
            <a:pPr defTabSz="1219170">
              <a:buClr>
                <a:srgbClr val="000000"/>
              </a:buClr>
            </a:pPr>
            <a:r>
              <a:rPr lang="en-GB" sz="1600" b="1" kern="0" dirty="0">
                <a:solidFill>
                  <a:srgbClr val="000000"/>
                </a:solidFill>
                <a:latin typeface="Helvetica Neue Light" panose="02000403000000020004"/>
                <a:cs typeface="Arial"/>
                <a:sym typeface="Arial"/>
              </a:rPr>
              <a:t>Laura </a:t>
            </a:r>
            <a:r>
              <a:rPr lang="en-GB" sz="1600" b="1" kern="0" dirty="0" err="1">
                <a:solidFill>
                  <a:srgbClr val="000000"/>
                </a:solidFill>
                <a:latin typeface="Helvetica Neue Light" panose="02000403000000020004"/>
                <a:cs typeface="Arial"/>
                <a:sym typeface="Arial"/>
              </a:rPr>
              <a:t>van’t</a:t>
            </a:r>
            <a:r>
              <a:rPr lang="en-GB" sz="1600" b="1" kern="0" dirty="0">
                <a:solidFill>
                  <a:srgbClr val="000000"/>
                </a:solidFill>
                <a:latin typeface="Helvetica Neue Light" panose="02000403000000020004"/>
                <a:cs typeface="Arial"/>
                <a:sym typeface="Arial"/>
              </a:rPr>
              <a:t> Veer, PhD</a:t>
            </a:r>
            <a:endParaRPr sz="1600" b="1" kern="0" dirty="0">
              <a:solidFill>
                <a:srgbClr val="000000"/>
              </a:solidFill>
              <a:latin typeface="Helvetica Neue Light" panose="02000403000000020004"/>
              <a:ea typeface="Arial"/>
              <a:cs typeface="Arial"/>
              <a:sym typeface="Arial"/>
            </a:endParaRPr>
          </a:p>
          <a:p>
            <a:pPr defTabSz="1219170">
              <a:buClr>
                <a:srgbClr val="000000"/>
              </a:buClr>
            </a:pPr>
            <a:r>
              <a:rPr lang="en-GB" sz="1400" kern="0" dirty="0">
                <a:solidFill>
                  <a:srgbClr val="000000"/>
                </a:solidFill>
                <a:latin typeface="Helvetica Neue Light" panose="02000403000000020004"/>
                <a:cs typeface="Arial"/>
                <a:sym typeface="Arial"/>
              </a:rPr>
              <a:t>UCSF Chair, Cancer Research</a:t>
            </a:r>
            <a:endParaRPr sz="1400" kern="0" dirty="0">
              <a:solidFill>
                <a:srgbClr val="000000"/>
              </a:solidFill>
              <a:latin typeface="Helvetica Neue Light" panose="02000403000000020004"/>
              <a:ea typeface="Arial"/>
              <a:cs typeface="Arial"/>
              <a:sym typeface="Arial"/>
            </a:endParaRPr>
          </a:p>
        </p:txBody>
      </p:sp>
      <p:pic>
        <p:nvPicPr>
          <p:cNvPr id="5" name="Picture 4" descr="A group of colorful rectangular boxes with text">
            <a:extLst>
              <a:ext uri="{FF2B5EF4-FFF2-40B4-BE49-F238E27FC236}">
                <a16:creationId xmlns:a16="http://schemas.microsoft.com/office/drawing/2014/main" id="{A3F370C5-7374-E76E-5907-E1B1BA0037D8}"/>
              </a:ext>
            </a:extLst>
          </p:cNvPr>
          <p:cNvPicPr>
            <a:picLocks noChangeAspect="1"/>
          </p:cNvPicPr>
          <p:nvPr/>
        </p:nvPicPr>
        <p:blipFill>
          <a:blip r:embed="rId6"/>
          <a:stretch>
            <a:fillRect/>
          </a:stretch>
        </p:blipFill>
        <p:spPr>
          <a:xfrm>
            <a:off x="582040" y="3640211"/>
            <a:ext cx="4670507" cy="2607851"/>
          </a:xfrm>
          <a:prstGeom prst="rect">
            <a:avLst/>
          </a:prstGeom>
        </p:spPr>
      </p:pic>
      <p:pic>
        <p:nvPicPr>
          <p:cNvPr id="1028" name="Picture 4" descr="Laura Vant Veer - 2024sv - PMWC Precision Medicine World Conference">
            <a:extLst>
              <a:ext uri="{FF2B5EF4-FFF2-40B4-BE49-F238E27FC236}">
                <a16:creationId xmlns:a16="http://schemas.microsoft.com/office/drawing/2014/main" id="{66C74E27-3AAA-C5A0-2DBE-21C4F263158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95711" y="1376064"/>
            <a:ext cx="1203841" cy="1203841"/>
          </a:xfrm>
          <a:prstGeom prst="rect">
            <a:avLst/>
          </a:prstGeom>
          <a:ln w="25400" cap="sq">
            <a:solidFill>
              <a:srgbClr val="002060"/>
            </a:solidFill>
            <a:prstDash val="solid"/>
            <a:miter lim="800000"/>
          </a:ln>
          <a:effectLst/>
          <a:extLst>
            <a:ext uri="{909E8E84-426E-40DD-AFC4-6F175D3DCCD1}">
              <a14:hiddenFill xmlns:a14="http://schemas.microsoft.com/office/drawing/2010/main">
                <a:solidFill>
                  <a:srgbClr val="FFFFFF"/>
                </a:solidFill>
              </a14:hiddenFill>
            </a:ext>
          </a:extLst>
        </p:spPr>
      </p:pic>
      <p:sp>
        <p:nvSpPr>
          <p:cNvPr id="6" name="Google Shape;144;p25">
            <a:extLst>
              <a:ext uri="{FF2B5EF4-FFF2-40B4-BE49-F238E27FC236}">
                <a16:creationId xmlns:a16="http://schemas.microsoft.com/office/drawing/2014/main" id="{86878B21-C4CB-AB0E-B471-E69D450F9940}"/>
              </a:ext>
            </a:extLst>
          </p:cNvPr>
          <p:cNvSpPr txBox="1"/>
          <p:nvPr/>
        </p:nvSpPr>
        <p:spPr>
          <a:xfrm>
            <a:off x="4274527" y="2687416"/>
            <a:ext cx="1550791" cy="689932"/>
          </a:xfrm>
          <a:prstGeom prst="rect">
            <a:avLst/>
          </a:prstGeom>
          <a:noFill/>
          <a:ln>
            <a:noFill/>
          </a:ln>
        </p:spPr>
        <p:txBody>
          <a:bodyPr spcFirstLastPara="1" wrap="square" lIns="0" tIns="12700" rIns="0" bIns="0" anchor="t" anchorCtr="0">
            <a:spAutoFit/>
          </a:bodyPr>
          <a:lstStyle/>
          <a:p>
            <a:pPr defTabSz="1219170">
              <a:buClr>
                <a:srgbClr val="000000"/>
              </a:buClr>
            </a:pPr>
            <a:r>
              <a:rPr lang="en-US" sz="1600" b="1" kern="0" dirty="0">
                <a:solidFill>
                  <a:srgbClr val="000000"/>
                </a:solidFill>
                <a:latin typeface="Helvetica Neue Light" panose="02000403000000020004"/>
                <a:cs typeface="Arial"/>
                <a:sym typeface="Arial"/>
              </a:rPr>
              <a:t>Allison Fiscalini</a:t>
            </a:r>
            <a:endParaRPr sz="1600" b="1" kern="0" dirty="0">
              <a:solidFill>
                <a:srgbClr val="000000"/>
              </a:solidFill>
              <a:latin typeface="Helvetica Neue Light" panose="02000403000000020004"/>
              <a:ea typeface="Arial"/>
              <a:cs typeface="Arial"/>
              <a:sym typeface="Arial"/>
            </a:endParaRPr>
          </a:p>
          <a:p>
            <a:pPr defTabSz="1219170">
              <a:buClr>
                <a:srgbClr val="000000"/>
              </a:buClr>
            </a:pPr>
            <a:r>
              <a:rPr lang="en-GB" sz="1400" kern="0" dirty="0">
                <a:solidFill>
                  <a:srgbClr val="000000"/>
                </a:solidFill>
                <a:latin typeface="Helvetica Neue Light" panose="02000403000000020004"/>
                <a:cs typeface="Arial"/>
                <a:sym typeface="Arial"/>
              </a:rPr>
              <a:t>Director, Athena Breast Program</a:t>
            </a:r>
            <a:endParaRPr sz="1400" kern="0" dirty="0">
              <a:solidFill>
                <a:srgbClr val="000000"/>
              </a:solidFill>
              <a:latin typeface="Helvetica Neue Light" panose="02000403000000020004"/>
              <a:ea typeface="Arial"/>
              <a:cs typeface="Arial"/>
              <a:sym typeface="Arial"/>
            </a:endParaRPr>
          </a:p>
        </p:txBody>
      </p:sp>
      <p:pic>
        <p:nvPicPr>
          <p:cNvPr id="7" name="Picture 6">
            <a:extLst>
              <a:ext uri="{FF2B5EF4-FFF2-40B4-BE49-F238E27FC236}">
                <a16:creationId xmlns:a16="http://schemas.microsoft.com/office/drawing/2014/main" id="{0A4E77B0-E85E-DD31-5909-05D920A09A77}"/>
              </a:ext>
            </a:extLst>
          </p:cNvPr>
          <p:cNvPicPr>
            <a:picLocks noChangeAspect="1"/>
          </p:cNvPicPr>
          <p:nvPr/>
        </p:nvPicPr>
        <p:blipFill>
          <a:blip r:embed="rId8"/>
          <a:stretch>
            <a:fillRect/>
          </a:stretch>
        </p:blipFill>
        <p:spPr>
          <a:xfrm>
            <a:off x="4364438" y="1376064"/>
            <a:ext cx="1232347" cy="1232347"/>
          </a:xfrm>
          <a:prstGeom prst="rect">
            <a:avLst/>
          </a:prstGeom>
          <a:ln w="25400" cap="sq">
            <a:solidFill>
              <a:srgbClr val="002060"/>
            </a:solidFill>
            <a:prstDash val="solid"/>
            <a:miter lim="800000"/>
          </a:ln>
          <a:effectLst/>
        </p:spPr>
      </p:pic>
      <p:cxnSp>
        <p:nvCxnSpPr>
          <p:cNvPr id="8" name="Straight Connector 7">
            <a:extLst>
              <a:ext uri="{FF2B5EF4-FFF2-40B4-BE49-F238E27FC236}">
                <a16:creationId xmlns:a16="http://schemas.microsoft.com/office/drawing/2014/main" id="{FA90B770-7DCC-6813-0B3C-0C26093F0F4A}"/>
              </a:ext>
            </a:extLst>
          </p:cNvPr>
          <p:cNvCxnSpPr/>
          <p:nvPr/>
        </p:nvCxnSpPr>
        <p:spPr>
          <a:xfrm>
            <a:off x="5790825"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0E12485-51D4-D3A4-2E17-1538B9ABBDF9}"/>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dirty="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Helvetica Neue Light"/>
              <a:ea typeface="+mn-ea"/>
              <a:cs typeface="Calibri"/>
            </a:endParaRPr>
          </a:p>
        </p:txBody>
      </p:sp>
    </p:spTree>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2" name="Picture 1">
            <a:extLst>
              <a:ext uri="{FF2B5EF4-FFF2-40B4-BE49-F238E27FC236}">
                <a16:creationId xmlns:a16="http://schemas.microsoft.com/office/drawing/2014/main" id="{B5951DB3-23D7-DFC5-2E85-75A81E2302EC}"/>
              </a:ext>
            </a:extLst>
          </p:cNvPr>
          <p:cNvPicPr>
            <a:picLocks noChangeAspect="1"/>
          </p:cNvPicPr>
          <p:nvPr/>
        </p:nvPicPr>
        <p:blipFill rotWithShape="1">
          <a:blip r:embed="rId3"/>
          <a:srcRect b="20636"/>
          <a:stretch/>
        </p:blipFill>
        <p:spPr>
          <a:xfrm>
            <a:off x="508851" y="1257808"/>
            <a:ext cx="1982799" cy="2092390"/>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sp>
        <p:nvSpPr>
          <p:cNvPr id="89" name="Google Shape;89;p1"/>
          <p:cNvSpPr/>
          <p:nvPr/>
        </p:nvSpPr>
        <p:spPr>
          <a:xfrm rot="5400000">
            <a:off x="5503400" y="-5509347"/>
            <a:ext cx="1173298"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91" name="Google Shape;91;p1"/>
          <p:cNvSpPr txBox="1"/>
          <p:nvPr/>
        </p:nvSpPr>
        <p:spPr>
          <a:xfrm>
            <a:off x="293300" y="3545500"/>
            <a:ext cx="5027100" cy="29244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200"/>
              <a:buFont typeface="Arial"/>
              <a:buNone/>
              <a:tabLst/>
              <a:defRPr/>
            </a:pPr>
            <a:r>
              <a:rPr kumimoji="0" lang="en-US" sz="2000" b="1" i="0"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rPr>
              <a:t>PROBLEM:</a:t>
            </a:r>
            <a:r>
              <a:rPr kumimoji="0" lang="en-US" sz="2000" b="1" i="1" u="none" strike="noStrike" kern="1200" cap="none" spc="0" normalizeH="0" baseline="0" noProof="0" dirty="0">
                <a:ln>
                  <a:noFill/>
                </a:ln>
                <a:solidFill>
                  <a:srgbClr val="FF0000"/>
                </a:solidFill>
                <a:effectLst/>
                <a:uLnTx/>
                <a:uFillTx/>
                <a:latin typeface="Helvetica Neue Light"/>
                <a:ea typeface="Helvetica Neue Light"/>
                <a:cs typeface="Helvetica Neue Light"/>
                <a:sym typeface="Helvetica Neue Light"/>
              </a:rPr>
              <a:t> </a:t>
            </a:r>
            <a:endParaRPr kumimoji="0" sz="2000" b="0" i="0"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endParaRPr>
          </a:p>
          <a:p>
            <a:pPr marL="342900" marR="0" lvl="0" indent="-317500" algn="l" defTabSz="914400" rtl="0" eaLnBrk="1" fontAlgn="auto" latinLnBrk="0" hangingPunct="1">
              <a:lnSpc>
                <a:spcPct val="100000"/>
              </a:lnSpc>
              <a:spcBef>
                <a:spcPts val="0"/>
              </a:spcBef>
              <a:spcAft>
                <a:spcPts val="0"/>
              </a:spcAft>
              <a:buClr>
                <a:srgbClr val="404040"/>
              </a:buClr>
              <a:buSzPts val="1800"/>
              <a:buFont typeface="Helvetica Neue"/>
              <a:buChar char="•"/>
              <a:tabLst/>
              <a:defRPr/>
            </a:pPr>
            <a:r>
              <a:rPr kumimoji="0" lang="en-US" sz="18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rPr>
              <a:t>1 in 10 people have a rare/genetic disease - 50% are children, 30% of them will die before their 5th birthday.</a:t>
            </a:r>
            <a:endParaRPr kumimoji="0" sz="18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endParaRPr>
          </a:p>
          <a:p>
            <a:pPr marL="342900" marR="0" lvl="0" indent="-317500" algn="l" defTabSz="914400" rtl="0" eaLnBrk="1" fontAlgn="auto" latinLnBrk="0" hangingPunct="1">
              <a:lnSpc>
                <a:spcPct val="100000"/>
              </a:lnSpc>
              <a:spcBef>
                <a:spcPts val="0"/>
              </a:spcBef>
              <a:spcAft>
                <a:spcPts val="0"/>
              </a:spcAft>
              <a:buClr>
                <a:srgbClr val="404040"/>
              </a:buClr>
              <a:buSzPts val="1800"/>
              <a:buFont typeface="Helvetica Neue"/>
              <a:buChar char="•"/>
              <a:tabLst/>
              <a:defRPr/>
            </a:pPr>
            <a:r>
              <a:rPr kumimoji="0" lang="en-US" sz="18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rPr>
              <a:t>Takes 12-15 years to get diagnosed</a:t>
            </a:r>
            <a:endParaRPr kumimoji="0" sz="18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endParaRPr>
          </a:p>
          <a:p>
            <a:pPr marL="342900" marR="0" lvl="0" indent="-317500" algn="l" defTabSz="914400" rtl="0" eaLnBrk="1" fontAlgn="auto" latinLnBrk="0" hangingPunct="1">
              <a:lnSpc>
                <a:spcPct val="100000"/>
              </a:lnSpc>
              <a:spcBef>
                <a:spcPts val="0"/>
              </a:spcBef>
              <a:spcAft>
                <a:spcPts val="0"/>
              </a:spcAft>
              <a:buClr>
                <a:srgbClr val="404040"/>
              </a:buClr>
              <a:buSzPts val="1800"/>
              <a:buFont typeface="Helvetica Neue"/>
              <a:buChar char="•"/>
              <a:tabLst/>
              <a:defRPr/>
            </a:pPr>
            <a:r>
              <a:rPr kumimoji="0" lang="en-US" sz="18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rPr>
              <a:t>It costs $30k/year/patient </a:t>
            </a:r>
            <a:r>
              <a:rPr kumimoji="0" lang="en-US" sz="1800" b="1" i="0" u="none" strike="noStrike" kern="1200" cap="none" spc="0" normalizeH="0" baseline="0" noProof="0" dirty="0">
                <a:ln>
                  <a:noFill/>
                </a:ln>
                <a:solidFill>
                  <a:prstClr val="black"/>
                </a:solidFill>
                <a:effectLst/>
                <a:uLnTx/>
                <a:uFillTx/>
                <a:latin typeface="Helvetica Neue Light" panose="020B0604020202020204" charset="0"/>
                <a:ea typeface="Helvetica Neue"/>
                <a:cs typeface="Helvetica Neue"/>
                <a:sym typeface="Helvetica Neue"/>
              </a:rPr>
              <a:t>more</a:t>
            </a:r>
            <a:r>
              <a:rPr kumimoji="0" lang="en-US" sz="18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rPr>
              <a:t> to manage an RG pt compared to an average chronic disease patient (heart disease, AD, </a:t>
            </a:r>
            <a:r>
              <a:rPr kumimoji="0" lang="en-US" sz="1800" b="0" i="0" u="none" strike="noStrike" kern="1200" cap="none" spc="0" normalizeH="0" baseline="0" noProof="0" dirty="0" err="1">
                <a:ln>
                  <a:noFill/>
                </a:ln>
                <a:solidFill>
                  <a:prstClr val="black"/>
                </a:solidFill>
                <a:effectLst/>
                <a:uLnTx/>
                <a:uFillTx/>
                <a:latin typeface="Helvetica Neue Light" panose="020B0604020202020204" charset="0"/>
                <a:ea typeface="Helvetica Neue Light"/>
                <a:cs typeface="Helvetica Neue Light"/>
                <a:sym typeface="Helvetica Neue Light"/>
              </a:rPr>
              <a:t>etc</a:t>
            </a:r>
            <a:r>
              <a:rPr kumimoji="0" lang="en-US" sz="18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rPr>
              <a:t>).</a:t>
            </a:r>
            <a:endParaRPr kumimoji="0" sz="18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endParaRPr>
          </a:p>
          <a:p>
            <a:pPr marL="342900" marR="0" lvl="0" indent="-317500" algn="l" defTabSz="914400" rtl="0" eaLnBrk="1" fontAlgn="auto" latinLnBrk="0" hangingPunct="1">
              <a:lnSpc>
                <a:spcPct val="100000"/>
              </a:lnSpc>
              <a:spcBef>
                <a:spcPts val="0"/>
              </a:spcBef>
              <a:spcAft>
                <a:spcPts val="0"/>
              </a:spcAft>
              <a:buClr>
                <a:srgbClr val="404040"/>
              </a:buClr>
              <a:buSzPts val="1800"/>
              <a:buFont typeface="Helvetica Neue"/>
              <a:buChar char="•"/>
              <a:tabLst/>
              <a:defRPr/>
            </a:pPr>
            <a:r>
              <a:rPr kumimoji="0" lang="en-US" sz="18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rPr>
              <a:t>Lack of specialty access and knowledge of EBM care as major reasons.</a:t>
            </a:r>
            <a:endParaRPr kumimoji="0" sz="2200" b="0" i="1" u="none" strike="noStrike" kern="1200" cap="none" spc="0" normalizeH="0" baseline="0" noProof="0" dirty="0">
              <a:ln>
                <a:noFill/>
              </a:ln>
              <a:solidFill>
                <a:srgbClr val="404040"/>
              </a:solidFill>
              <a:effectLst/>
              <a:uLnTx/>
              <a:uFillTx/>
              <a:latin typeface="Helvetica Neue Light" panose="020B0604020202020204" charset="0"/>
              <a:ea typeface="Helvetica Neue Light"/>
              <a:cs typeface="Helvetica Neue Light"/>
              <a:sym typeface="Helvetica Neue Light"/>
            </a:endParaRPr>
          </a:p>
        </p:txBody>
      </p:sp>
      <p:sp>
        <p:nvSpPr>
          <p:cNvPr id="92" name="Google Shape;92;p1"/>
          <p:cNvSpPr txBox="1"/>
          <p:nvPr/>
        </p:nvSpPr>
        <p:spPr>
          <a:xfrm>
            <a:off x="1905000" y="344648"/>
            <a:ext cx="7851300" cy="49240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600" b="1" i="1" u="none" strike="noStrike" kern="1200" cap="none" spc="0" normalizeH="0" baseline="0" noProof="0" dirty="0">
                <a:ln>
                  <a:noFill/>
                </a:ln>
                <a:solidFill>
                  <a:prstClr val="white"/>
                </a:solidFill>
                <a:effectLst/>
                <a:uLnTx/>
                <a:uFillTx/>
                <a:latin typeface="Helvetica Neue Light" panose="020B0604020202020204" charset="0"/>
                <a:ea typeface="Arial"/>
                <a:cs typeface="Arial"/>
                <a:sym typeface="Arial"/>
              </a:rPr>
              <a:t>Your AI Assistant for Rare and Genetic Disease</a:t>
            </a:r>
            <a:endParaRPr kumimoji="0" sz="2600" b="1" i="1" u="none" strike="noStrike" kern="1200" cap="none" spc="0" normalizeH="0" baseline="0" noProof="0" dirty="0">
              <a:ln>
                <a:noFill/>
              </a:ln>
              <a:solidFill>
                <a:prstClr val="white"/>
              </a:solidFill>
              <a:effectLst/>
              <a:uLnTx/>
              <a:uFillTx/>
              <a:latin typeface="Helvetica Neue Light" panose="020B0604020202020204" charset="0"/>
              <a:ea typeface="Arial"/>
              <a:cs typeface="Arial"/>
              <a:sym typeface="Arial"/>
            </a:endParaRPr>
          </a:p>
        </p:txBody>
      </p:sp>
      <p:sp>
        <p:nvSpPr>
          <p:cNvPr id="93" name="Google Shape;93;p1"/>
          <p:cNvSpPr txBox="1"/>
          <p:nvPr/>
        </p:nvSpPr>
        <p:spPr>
          <a:xfrm>
            <a:off x="5607252" y="4800600"/>
            <a:ext cx="4941600" cy="178506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1" i="0"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rPr>
              <a:t>TRACTION: </a:t>
            </a:r>
            <a:endParaRPr kumimoji="0" sz="2000" b="1" i="0"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endParaRPr>
          </a:p>
          <a:p>
            <a:pPr marL="285750" marR="0" lvl="0" indent="-285750" algn="l" defTabSz="914400" rtl="0" eaLnBrk="1" fontAlgn="auto" latinLnBrk="0" hangingPunct="1">
              <a:lnSpc>
                <a:spcPct val="100000"/>
              </a:lnSpc>
              <a:spcBef>
                <a:spcPts val="0"/>
              </a:spcBef>
              <a:spcAft>
                <a:spcPts val="0"/>
              </a:spcAft>
              <a:buClr>
                <a:prstClr val="black"/>
              </a:buClr>
              <a:buSzPts val="1600"/>
              <a:buFont typeface="Helvetica Neue Light"/>
              <a:buChar char="•"/>
              <a:tabLst/>
              <a:defRPr/>
            </a:pPr>
            <a:r>
              <a:rPr kumimoji="0" lang="en-US" sz="1800" b="0" i="0"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rPr>
              <a:t>UCSF Innovations Ventures company</a:t>
            </a:r>
            <a:endParaRPr kumimoji="0" sz="1800" b="0" i="0"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endParaRPr>
          </a:p>
          <a:p>
            <a:pPr marL="285750" marR="0" lvl="0" indent="-285750" algn="l" defTabSz="914400" rtl="0" eaLnBrk="1" fontAlgn="auto" latinLnBrk="0" hangingPunct="1">
              <a:lnSpc>
                <a:spcPct val="100000"/>
              </a:lnSpc>
              <a:spcBef>
                <a:spcPts val="0"/>
              </a:spcBef>
              <a:spcAft>
                <a:spcPts val="0"/>
              </a:spcAft>
              <a:buClr>
                <a:prstClr val="black"/>
              </a:buClr>
              <a:buSzPts val="1600"/>
              <a:buFont typeface="Helvetica Neue Light"/>
              <a:buChar char="•"/>
              <a:tabLst/>
              <a:defRPr/>
            </a:pPr>
            <a:r>
              <a:rPr kumimoji="0" lang="en-US" sz="1800" b="0" i="0"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rPr>
              <a:t>3 patents with associated publications</a:t>
            </a:r>
            <a:endParaRPr kumimoji="0" sz="1800" b="0" i="0"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endParaRPr>
          </a:p>
          <a:p>
            <a:pPr marL="285750" marR="0" lvl="0" indent="-285750" algn="l" defTabSz="914400" rtl="0" eaLnBrk="1" fontAlgn="auto" latinLnBrk="0" hangingPunct="1">
              <a:lnSpc>
                <a:spcPct val="100000"/>
              </a:lnSpc>
              <a:spcBef>
                <a:spcPts val="0"/>
              </a:spcBef>
              <a:spcAft>
                <a:spcPts val="0"/>
              </a:spcAft>
              <a:buClr>
                <a:prstClr val="black"/>
              </a:buClr>
              <a:buSzPts val="1600"/>
              <a:buFont typeface="Helvetica Neue Light"/>
              <a:buChar char="•"/>
              <a:tabLst/>
              <a:defRPr/>
            </a:pPr>
            <a:r>
              <a:rPr kumimoji="0" lang="en-US" sz="1800" b="0" i="0"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rPr>
              <a:t>First pharma customer for $100k/year</a:t>
            </a:r>
          </a:p>
          <a:p>
            <a:pPr marL="285750" marR="0" lvl="0" indent="-285750" algn="l" defTabSz="914400" rtl="0" eaLnBrk="1" fontAlgn="auto" latinLnBrk="0" hangingPunct="1">
              <a:lnSpc>
                <a:spcPct val="100000"/>
              </a:lnSpc>
              <a:spcBef>
                <a:spcPts val="0"/>
              </a:spcBef>
              <a:spcAft>
                <a:spcPts val="0"/>
              </a:spcAft>
              <a:buClr>
                <a:prstClr val="black"/>
              </a:buClr>
              <a:buSzPts val="1600"/>
              <a:buFont typeface="Helvetica Neue Light"/>
              <a:buChar char="•"/>
              <a:tabLst/>
              <a:defRPr/>
            </a:pPr>
            <a:r>
              <a:rPr kumimoji="0" lang="en-US" sz="1800" b="0" i="0"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rPr>
              <a:t>NSF Phase I SBIR grant for $275k</a:t>
            </a:r>
            <a:endParaRPr kumimoji="0" sz="1800" b="0" i="0"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endParaRPr>
          </a:p>
          <a:p>
            <a:pPr marL="285750" marR="0" lvl="0" indent="-285750" algn="l" defTabSz="914400" rtl="0" eaLnBrk="1" fontAlgn="auto" latinLnBrk="0" hangingPunct="1">
              <a:lnSpc>
                <a:spcPct val="100000"/>
              </a:lnSpc>
              <a:spcBef>
                <a:spcPts val="0"/>
              </a:spcBef>
              <a:spcAft>
                <a:spcPts val="0"/>
              </a:spcAft>
              <a:buClr>
                <a:prstClr val="black"/>
              </a:buClr>
              <a:buSzPts val="1600"/>
              <a:buFont typeface="Helvetica Neue Light"/>
              <a:buChar char="•"/>
              <a:tabLst/>
              <a:defRPr/>
            </a:pPr>
            <a:r>
              <a:rPr kumimoji="0" lang="en-US" sz="1800" b="0" i="0"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rPr>
              <a:t>Acceptance to Nucleate &amp; Equalize</a:t>
            </a:r>
            <a:endParaRPr kumimoji="0" sz="1800" b="0" i="0"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endParaRPr>
          </a:p>
        </p:txBody>
      </p:sp>
      <p:pic>
        <p:nvPicPr>
          <p:cNvPr id="95" name="Google Shape;95;p1" descr="A white letters on a black background&#10;&#10;Description automatically generated"/>
          <p:cNvPicPr preferRelativeResize="0"/>
          <p:nvPr/>
        </p:nvPicPr>
        <p:blipFill rotWithShape="1">
          <a:blip r:embed="rId4">
            <a:alphaModFix/>
          </a:blip>
          <a:srcRect/>
          <a:stretch/>
        </p:blipFill>
        <p:spPr>
          <a:xfrm>
            <a:off x="10328671" y="208358"/>
            <a:ext cx="1649017" cy="791767"/>
          </a:xfrm>
          <a:prstGeom prst="rect">
            <a:avLst/>
          </a:prstGeom>
          <a:noFill/>
          <a:ln>
            <a:noFill/>
          </a:ln>
        </p:spPr>
      </p:pic>
      <p:cxnSp>
        <p:nvCxnSpPr>
          <p:cNvPr id="96" name="Google Shape;96;p1"/>
          <p:cNvCxnSpPr/>
          <p:nvPr/>
        </p:nvCxnSpPr>
        <p:spPr>
          <a:xfrm>
            <a:off x="10050064" y="150019"/>
            <a:ext cx="15478" cy="902493"/>
          </a:xfrm>
          <a:prstGeom prst="straightConnector1">
            <a:avLst/>
          </a:prstGeom>
          <a:noFill/>
          <a:ln w="9525" cap="flat" cmpd="sng">
            <a:solidFill>
              <a:schemeClr val="lt1"/>
            </a:solidFill>
            <a:prstDash val="solid"/>
            <a:miter lim="800000"/>
            <a:headEnd type="none" w="sm" len="sm"/>
            <a:tailEnd type="none" w="sm" len="sm"/>
          </a:ln>
        </p:spPr>
      </p:cxnSp>
      <p:sp>
        <p:nvSpPr>
          <p:cNvPr id="97" name="Google Shape;97;p1"/>
          <p:cNvSpPr txBox="1"/>
          <p:nvPr/>
        </p:nvSpPr>
        <p:spPr>
          <a:xfrm>
            <a:off x="2727095" y="1383725"/>
            <a:ext cx="2743200" cy="246217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rPr>
              <a:t>Kat </a:t>
            </a:r>
            <a:r>
              <a:rPr kumimoji="0" lang="en-US" sz="1800" b="1" i="0" u="none" strike="noStrike" kern="1200" cap="none" spc="0" normalizeH="0" baseline="0" noProof="0" dirty="0" err="1">
                <a:ln>
                  <a:noFill/>
                </a:ln>
                <a:solidFill>
                  <a:prstClr val="black"/>
                </a:solidFill>
                <a:effectLst/>
                <a:uLnTx/>
                <a:uFillTx/>
                <a:latin typeface="Helvetica Neue Light" panose="020B0604020202020204" charset="0"/>
                <a:ea typeface="Helvetica Neue Light"/>
                <a:cs typeface="Helvetica Neue Light"/>
                <a:sym typeface="Helvetica Neue Light"/>
              </a:rPr>
              <a:t>Schmolly</a:t>
            </a:r>
            <a:r>
              <a:rPr kumimoji="0" lang="en-US" sz="1800" b="1"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rPr>
              <a:t>, MD</a:t>
            </a:r>
            <a:endParaRPr kumimoji="0" sz="18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rPr>
              <a:t>Founder &amp; CEO </a:t>
            </a:r>
            <a:r>
              <a:rPr kumimoji="0" lang="en-US" sz="1800" b="1" i="0" u="none" strike="noStrike" kern="1200" cap="none" spc="0" normalizeH="0" baseline="0" noProof="0" dirty="0" err="1">
                <a:ln>
                  <a:noFill/>
                </a:ln>
                <a:solidFill>
                  <a:prstClr val="black"/>
                </a:solidFill>
                <a:effectLst/>
                <a:uLnTx/>
                <a:uFillTx/>
                <a:latin typeface="Helvetica Neue Light" panose="020B0604020202020204" charset="0"/>
                <a:ea typeface="Helvetica Neue"/>
                <a:cs typeface="Helvetica Neue"/>
                <a:sym typeface="Helvetica Neue"/>
              </a:rPr>
              <a:t>zebraMD</a:t>
            </a:r>
            <a:r>
              <a:rPr kumimoji="0" lang="en-US" sz="1800" b="1" i="0" u="none" strike="noStrike" kern="1200" cap="none" spc="0" normalizeH="0" baseline="0" noProof="0" dirty="0">
                <a:ln>
                  <a:noFill/>
                </a:ln>
                <a:solidFill>
                  <a:prstClr val="black"/>
                </a:solidFill>
                <a:effectLst/>
                <a:uLnTx/>
                <a:uFillTx/>
                <a:latin typeface="Helvetica Neue Light" panose="020B0604020202020204" charset="0"/>
                <a:ea typeface="Helvetica Neue"/>
                <a:cs typeface="Helvetica Neue"/>
                <a:sym typeface="Helvetica Neue"/>
              </a:rPr>
              <a:t> </a:t>
            </a:r>
            <a:endParaRPr kumimoji="0" sz="1800" b="1" i="0" u="none" strike="noStrike" kern="1200" cap="none" spc="0" normalizeH="0" baseline="0" noProof="0" dirty="0">
              <a:ln>
                <a:noFill/>
              </a:ln>
              <a:solidFill>
                <a:prstClr val="black"/>
              </a:solidFill>
              <a:effectLst/>
              <a:uLnTx/>
              <a:uFillTx/>
              <a:latin typeface="Helvetica Neue Light" panose="020B0604020202020204" charset="0"/>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6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rPr>
              <a:t>Affiliate researcher at the UCSF Real World Evidence Lab</a:t>
            </a:r>
            <a:endParaRPr kumimoji="0" sz="16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6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rPr>
              <a:t>UCSF Innovator</a:t>
            </a:r>
            <a:endParaRPr kumimoji="0" sz="16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endParaRPr>
          </a:p>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endParaRPr>
          </a:p>
        </p:txBody>
      </p:sp>
      <p:sp>
        <p:nvSpPr>
          <p:cNvPr id="98" name="Google Shape;98;p1"/>
          <p:cNvSpPr txBox="1"/>
          <p:nvPr/>
        </p:nvSpPr>
        <p:spPr>
          <a:xfrm>
            <a:off x="5555301" y="1828800"/>
            <a:ext cx="4712100" cy="264683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200"/>
              <a:buFont typeface="Arial"/>
              <a:buNone/>
              <a:tabLst/>
              <a:defRPr/>
            </a:pPr>
            <a:r>
              <a:rPr kumimoji="0" lang="en-US" sz="2000" b="1" i="0"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rPr>
              <a:t>SOLUTION:</a:t>
            </a:r>
            <a:r>
              <a:rPr kumimoji="0" lang="en-US" sz="2000" b="0" i="0"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rPr>
              <a:t>​</a:t>
            </a:r>
            <a:endParaRPr kumimoji="0" sz="2000" b="0" i="0" u="none" strike="noStrike" kern="1200" cap="none" spc="0" normalizeH="0" baseline="0" noProof="0" dirty="0">
              <a:ln>
                <a:noFill/>
              </a:ln>
              <a:solidFill>
                <a:srgbClr val="000000"/>
              </a:solidFill>
              <a:effectLst/>
              <a:uLnTx/>
              <a:uFillTx/>
              <a:latin typeface="Arial"/>
              <a:ea typeface="Arial"/>
              <a:cs typeface="Arial"/>
              <a:sym typeface="Arial"/>
            </a:endParaRPr>
          </a:p>
          <a:p>
            <a:pPr marL="285750" marR="0" lvl="0" indent="-285750" algn="l" defTabSz="914400" rtl="0" eaLnBrk="1" fontAlgn="auto" latinLnBrk="0" hangingPunct="1">
              <a:lnSpc>
                <a:spcPct val="100000"/>
              </a:lnSpc>
              <a:spcBef>
                <a:spcPts val="0"/>
              </a:spcBef>
              <a:spcAft>
                <a:spcPts val="0"/>
              </a:spcAft>
              <a:buClr>
                <a:prstClr val="black"/>
              </a:buClr>
              <a:buSzPts val="1800"/>
              <a:buFont typeface="Helvetica Neue Light"/>
              <a:buChar char="•"/>
              <a:tabLst/>
              <a:defRPr/>
            </a:pPr>
            <a:r>
              <a:rPr kumimoji="0" lang="en-US" sz="18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rPr>
              <a:t>An EHR integrated and solo standing app using algorithms made of EHR data + existing research to reduce diagnostic delays and improve care </a:t>
            </a:r>
            <a:r>
              <a:rPr kumimoji="0" lang="en-US" sz="1800" b="1" i="1"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rPr>
              <a:t>at the point of care.</a:t>
            </a:r>
            <a:endParaRPr kumimoji="0" sz="1800" b="1" i="1" u="none" strike="noStrike" kern="1200" cap="none" spc="0" normalizeH="0" baseline="0" noProof="0" dirty="0">
              <a:ln>
                <a:noFill/>
              </a:ln>
              <a:solidFill>
                <a:srgbClr val="000000"/>
              </a:solidFill>
              <a:effectLst/>
              <a:uLnTx/>
              <a:uFillTx/>
              <a:latin typeface="Helvetica Neue Light" panose="020B0604020202020204" charset="0"/>
              <a:ea typeface="Arial"/>
              <a:cs typeface="Arial"/>
              <a:sym typeface="Arial"/>
            </a:endParaRPr>
          </a:p>
          <a:p>
            <a:pPr marL="285750" marR="0" lvl="0" indent="-285750" algn="l" defTabSz="914400" rtl="0" eaLnBrk="1" fontAlgn="auto" latinLnBrk="0" hangingPunct="1">
              <a:lnSpc>
                <a:spcPct val="100000"/>
              </a:lnSpc>
              <a:spcBef>
                <a:spcPts val="0"/>
              </a:spcBef>
              <a:spcAft>
                <a:spcPts val="0"/>
              </a:spcAft>
              <a:buClr>
                <a:prstClr val="black"/>
              </a:buClr>
              <a:buSzPts val="1800"/>
              <a:buFont typeface="Helvetica Neue Light"/>
              <a:buChar char="•"/>
              <a:tabLst/>
              <a:defRPr/>
            </a:pPr>
            <a:r>
              <a:rPr kumimoji="0" lang="en-US" sz="1800" b="0" i="0" u="none" strike="noStrike" kern="1200" cap="none" spc="0" normalizeH="0" baseline="0" noProof="0" dirty="0">
                <a:ln>
                  <a:noFill/>
                </a:ln>
                <a:solidFill>
                  <a:prstClr val="black"/>
                </a:solidFill>
                <a:effectLst/>
                <a:uLnTx/>
                <a:uFillTx/>
                <a:latin typeface="Helvetica Neue Light" panose="020B0604020202020204" charset="0"/>
                <a:ea typeface="Helvetica Neue Light"/>
                <a:cs typeface="Helvetica Neue Light"/>
                <a:sym typeface="Helvetica Neue Light"/>
              </a:rPr>
              <a:t>Improves patient outcomes, reduces healthcare costs.</a:t>
            </a:r>
          </a:p>
          <a:p>
            <a:pPr marL="285750" marR="0" lvl="0" indent="-285750" algn="l" defTabSz="914400" rtl="0" eaLnBrk="1" fontAlgn="auto" latinLnBrk="0" hangingPunct="1">
              <a:lnSpc>
                <a:spcPct val="100000"/>
              </a:lnSpc>
              <a:spcBef>
                <a:spcPts val="0"/>
              </a:spcBef>
              <a:spcAft>
                <a:spcPts val="0"/>
              </a:spcAft>
              <a:buClr>
                <a:prstClr val="black"/>
              </a:buClr>
              <a:buSzPts val="1800"/>
              <a:buFont typeface="Helvetica Neue Light"/>
              <a:buChar char="•"/>
              <a:tabLst/>
              <a:defRPr/>
            </a:pPr>
            <a:r>
              <a:rPr kumimoji="0" lang="en-US" sz="1800" b="0" i="0" u="none" strike="noStrike" kern="1200" cap="none" spc="0" normalizeH="0" baseline="0" noProof="0" dirty="0">
                <a:ln>
                  <a:noFill/>
                </a:ln>
                <a:solidFill>
                  <a:prstClr val="black"/>
                </a:solidFill>
                <a:effectLst/>
                <a:uLnTx/>
                <a:uFillTx/>
                <a:latin typeface="Helvetica Neue Light" panose="020B0604020202020204" charset="0"/>
                <a:ea typeface="Arial"/>
                <a:cs typeface="Arial"/>
                <a:sym typeface="Helvetica Neue Light"/>
              </a:rPr>
              <a:t>Especially for community care!</a:t>
            </a:r>
            <a:endParaRPr kumimoji="0" sz="1800" b="0" i="0" u="none" strike="noStrike" kern="1200" cap="none" spc="0" normalizeH="0" baseline="0" noProof="0" dirty="0">
              <a:ln>
                <a:noFill/>
              </a:ln>
              <a:solidFill>
                <a:srgbClr val="000000"/>
              </a:solidFill>
              <a:effectLst/>
              <a:uLnTx/>
              <a:uFillTx/>
              <a:latin typeface="Helvetica Neue Light" panose="020B0604020202020204" charset="0"/>
              <a:ea typeface="Arial"/>
              <a:cs typeface="Arial"/>
              <a:sym typeface="Arial"/>
            </a:endParaRPr>
          </a:p>
        </p:txBody>
      </p:sp>
      <p:sp>
        <p:nvSpPr>
          <p:cNvPr id="99" name="Google Shape;99;p1"/>
          <p:cNvSpPr txBox="1"/>
          <p:nvPr/>
        </p:nvSpPr>
        <p:spPr>
          <a:xfrm>
            <a:off x="331269" y="6460732"/>
            <a:ext cx="4320762" cy="55399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rPr>
              <a:t>© 2025 The Regents of the University of California</a:t>
            </a:r>
            <a:endParaRPr kumimoji="0" sz="1400" b="0" i="0"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endParaRPr>
          </a:p>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sz="1600" b="0" i="1" u="none" strike="noStrike" kern="1200" cap="none" spc="0" normalizeH="0" baseline="0" noProof="0" dirty="0">
              <a:ln>
                <a:noFill/>
              </a:ln>
              <a:solidFill>
                <a:prstClr val="black"/>
              </a:solidFill>
              <a:effectLst/>
              <a:uLnTx/>
              <a:uFillTx/>
              <a:latin typeface="Helvetica Neue Light"/>
              <a:ea typeface="Helvetica Neue Light"/>
              <a:cs typeface="Helvetica Neue Light"/>
              <a:sym typeface="Helvetica Neue Light"/>
            </a:endParaRPr>
          </a:p>
        </p:txBody>
      </p:sp>
      <p:pic>
        <p:nvPicPr>
          <p:cNvPr id="100" name="Google Shape;100;p1"/>
          <p:cNvPicPr preferRelativeResize="0"/>
          <p:nvPr/>
        </p:nvPicPr>
        <p:blipFill rotWithShape="1">
          <a:blip r:embed="rId5">
            <a:alphaModFix/>
          </a:blip>
          <a:srcRect/>
          <a:stretch/>
        </p:blipFill>
        <p:spPr>
          <a:xfrm>
            <a:off x="104702" y="66952"/>
            <a:ext cx="1495133" cy="1045475"/>
          </a:xfrm>
          <a:prstGeom prst="rect">
            <a:avLst/>
          </a:prstGeom>
          <a:noFill/>
          <a:ln w="12700" cap="flat" cmpd="sng">
            <a:solidFill>
              <a:srgbClr val="31538F"/>
            </a:solidFill>
            <a:prstDash val="solid"/>
            <a:miter lim="8000"/>
            <a:headEnd type="none" w="sm" len="sm"/>
            <a:tailEnd type="none" w="sm" len="sm"/>
          </a:ln>
        </p:spPr>
      </p:pic>
      <p:pic>
        <p:nvPicPr>
          <p:cNvPr id="102" name="Google Shape;102;p1"/>
          <p:cNvPicPr preferRelativeResize="0"/>
          <p:nvPr/>
        </p:nvPicPr>
        <p:blipFill rotWithShape="1">
          <a:blip r:embed="rId6">
            <a:alphaModFix/>
          </a:blip>
          <a:srcRect b="21372"/>
          <a:stretch/>
        </p:blipFill>
        <p:spPr>
          <a:xfrm>
            <a:off x="11258495" y="5958730"/>
            <a:ext cx="872655" cy="872654"/>
          </a:xfrm>
          <a:prstGeom prst="rect">
            <a:avLst/>
          </a:prstGeom>
          <a:noFill/>
          <a:ln>
            <a:noFill/>
          </a:ln>
        </p:spPr>
      </p:pic>
      <p:pic>
        <p:nvPicPr>
          <p:cNvPr id="103" name="Google Shape;103;p1"/>
          <p:cNvPicPr preferRelativeResize="0"/>
          <p:nvPr/>
        </p:nvPicPr>
        <p:blipFill rotWithShape="1">
          <a:blip r:embed="rId7">
            <a:alphaModFix/>
          </a:blip>
          <a:srcRect/>
          <a:stretch/>
        </p:blipFill>
        <p:spPr>
          <a:xfrm rot="-5400000">
            <a:off x="9520924" y="2299784"/>
            <a:ext cx="3295431" cy="1802477"/>
          </a:xfrm>
          <a:prstGeom prst="rect">
            <a:avLst/>
          </a:prstGeom>
          <a:noFill/>
          <a:ln>
            <a:noFill/>
          </a:ln>
        </p:spPr>
      </p:pic>
      <p:sp>
        <p:nvSpPr>
          <p:cNvPr id="7" name="TextBox 6">
            <a:extLst>
              <a:ext uri="{FF2B5EF4-FFF2-40B4-BE49-F238E27FC236}">
                <a16:creationId xmlns:a16="http://schemas.microsoft.com/office/drawing/2014/main" id="{81609252-CB17-BDE2-0814-02BB0A69D17B}"/>
              </a:ext>
            </a:extLst>
          </p:cNvPr>
          <p:cNvSpPr txBox="1"/>
          <p:nvPr/>
        </p:nvSpPr>
        <p:spPr>
          <a:xfrm>
            <a:off x="11103554" y="5396420"/>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Calibri"/>
            </a:endParaRPr>
          </a:p>
        </p:txBody>
      </p:sp>
      <p:cxnSp>
        <p:nvCxnSpPr>
          <p:cNvPr id="3" name="Straight Connector 2">
            <a:extLst>
              <a:ext uri="{FF2B5EF4-FFF2-40B4-BE49-F238E27FC236}">
                <a16:creationId xmlns:a16="http://schemas.microsoft.com/office/drawing/2014/main" id="{2FB34D1D-60C1-6817-3481-9029913C0C88}"/>
              </a:ext>
            </a:extLst>
          </p:cNvPr>
          <p:cNvCxnSpPr/>
          <p:nvPr/>
        </p:nvCxnSpPr>
        <p:spPr>
          <a:xfrm>
            <a:off x="5463836"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C7BF6-6C4C-27AF-D11C-B57A2D6D058D}"/>
            </a:ext>
          </a:extLst>
        </p:cNvPr>
        <p:cNvGrpSpPr/>
        <p:nvPr/>
      </p:nvGrpSpPr>
      <p:grpSpPr>
        <a:xfrm>
          <a:off x="0" y="0"/>
          <a:ext cx="0" cy="0"/>
          <a:chOff x="0" y="0"/>
          <a:chExt cx="0" cy="0"/>
        </a:xfrm>
      </p:grpSpPr>
      <p:pic>
        <p:nvPicPr>
          <p:cNvPr id="13" name="Picture 12" descr="A white letters on a black background&#10;&#10;Description automatically generated">
            <a:extLst>
              <a:ext uri="{FF2B5EF4-FFF2-40B4-BE49-F238E27FC236}">
                <a16:creationId xmlns:a16="http://schemas.microsoft.com/office/drawing/2014/main" id="{68508F8F-9A94-9C08-5A07-2AA8C248D2E7}"/>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D37A03E6-1FDC-3390-4133-810468A12B9B}"/>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close-up of test tubes&#10;&#10;AI-generated content may be incorrect.">
            <a:extLst>
              <a:ext uri="{FF2B5EF4-FFF2-40B4-BE49-F238E27FC236}">
                <a16:creationId xmlns:a16="http://schemas.microsoft.com/office/drawing/2014/main" id="{965D72C2-769E-5A57-9B84-0CB0CDF24D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1676758434"/>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aul Villeda | UCSF Profiles">
            <a:extLst>
              <a:ext uri="{FF2B5EF4-FFF2-40B4-BE49-F238E27FC236}">
                <a16:creationId xmlns:a16="http://schemas.microsoft.com/office/drawing/2014/main" id="{C2753155-608D-1D12-29B9-8CE8B088412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7512"/>
          <a:stretch/>
        </p:blipFill>
        <p:spPr bwMode="auto">
          <a:xfrm>
            <a:off x="3422523" y="1276899"/>
            <a:ext cx="1428750" cy="1532107"/>
          </a:xfrm>
          <a:prstGeom prst="rect">
            <a:avLst/>
          </a:prstGeom>
          <a:ln w="25400" cap="sq">
            <a:solidFill>
              <a:srgbClr val="002060"/>
            </a:solidFill>
            <a:prstDash val="solid"/>
            <a:miter lim="800000"/>
          </a:ln>
          <a:effectLst/>
          <a:extLst>
            <a:ext uri="{909E8E84-426E-40DD-AFC4-6F175D3DCCD1}">
              <a14:hiddenFill xmlns:a14="http://schemas.microsoft.com/office/drawing/2010/main">
                <a:solidFill>
                  <a:srgbClr val="FFFFFF"/>
                </a:solidFill>
              </a14:hiddenFill>
            </a:ext>
          </a:extLst>
        </p:spPr>
      </p:pic>
      <p:pic>
        <p:nvPicPr>
          <p:cNvPr id="36" name="Picture 35">
            <a:extLst>
              <a:ext uri="{FF2B5EF4-FFF2-40B4-BE49-F238E27FC236}">
                <a16:creationId xmlns:a16="http://schemas.microsoft.com/office/drawing/2014/main" id="{03EFA0E8-CAB8-4AC9-1DB3-34C6B23D8837}"/>
              </a:ext>
            </a:extLst>
          </p:cNvPr>
          <p:cNvPicPr>
            <a:picLocks noChangeAspect="1"/>
          </p:cNvPicPr>
          <p:nvPr/>
        </p:nvPicPr>
        <p:blipFill>
          <a:blip r:embed="rId4"/>
          <a:srcRect l="10930" r="2473" b="22398"/>
          <a:stretch/>
        </p:blipFill>
        <p:spPr>
          <a:xfrm>
            <a:off x="752299" y="1288233"/>
            <a:ext cx="1459319" cy="1500157"/>
          </a:xfrm>
          <a:prstGeom prst="rect">
            <a:avLst/>
          </a:prstGeom>
          <a:ln w="25400" cap="sq">
            <a:solidFill>
              <a:srgbClr val="002060"/>
            </a:solidFill>
            <a:prstDash val="solid"/>
            <a:miter lim="800000"/>
          </a:ln>
          <a:effectLst/>
        </p:spPr>
      </p:pic>
      <p:sp>
        <p:nvSpPr>
          <p:cNvPr id="24" name="Google Shape;89;p1">
            <a:extLst>
              <a:ext uri="{FF2B5EF4-FFF2-40B4-BE49-F238E27FC236}">
                <a16:creationId xmlns:a16="http://schemas.microsoft.com/office/drawing/2014/main" id="{1EBF45F3-01EA-0970-14BA-3D7AD02B3C9B}"/>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 name="object 8"/>
          <p:cNvSpPr txBox="1"/>
          <p:nvPr/>
        </p:nvSpPr>
        <p:spPr>
          <a:xfrm>
            <a:off x="6086338" y="1396646"/>
            <a:ext cx="6151802" cy="504625"/>
          </a:xfrm>
          <a:prstGeom prst="rect">
            <a:avLst/>
          </a:prstGeom>
        </p:spPr>
        <p:txBody>
          <a:bodyPr vert="horz" wrap="square" lIns="0" tIns="12065" rIns="0" bIns="0" rtlCol="0">
            <a:spAutoFit/>
          </a:bodyPr>
          <a:lstStyle/>
          <a:p>
            <a:pPr marL="12700" marR="561340">
              <a:lnSpc>
                <a:spcPct val="100000"/>
              </a:lnSpc>
              <a:spcBef>
                <a:spcPts val="95"/>
              </a:spcBef>
            </a:pPr>
            <a:r>
              <a:rPr sz="1600" b="1" dirty="0">
                <a:latin typeface="Helvetica Neue Light" panose="02000403000000020004"/>
                <a:ea typeface="Helvetica Neue" panose="02000503000000020004" pitchFamily="2" charset="0"/>
                <a:cs typeface="Helvetica Neue" panose="02000503000000020004" pitchFamily="2" charset="0"/>
              </a:rPr>
              <a:t>DISEASE/INDICATION</a:t>
            </a:r>
            <a:r>
              <a:rPr sz="1600" dirty="0">
                <a:latin typeface="Helvetica Neue Light" panose="02000403000000020004"/>
                <a:ea typeface="Helvetica Neue" panose="02000503000000020004" pitchFamily="2" charset="0"/>
                <a:cs typeface="Helvetica Neue" panose="02000503000000020004" pitchFamily="2" charset="0"/>
              </a:rPr>
              <a:t>:</a:t>
            </a:r>
            <a:r>
              <a:rPr lang="en-US" sz="1600" dirty="0">
                <a:latin typeface="Helvetica Neue Light" panose="02000403000000020004"/>
                <a:ea typeface="Helvetica Neue" panose="02000503000000020004" pitchFamily="2" charset="0"/>
                <a:cs typeface="Helvetica Neue" panose="02000503000000020004" pitchFamily="2" charset="0"/>
              </a:rPr>
              <a:t> Aging and </a:t>
            </a:r>
            <a:r>
              <a:rPr sz="1600" dirty="0">
                <a:latin typeface="Helvetica Neue Light" panose="02000403000000020004"/>
                <a:ea typeface="Helvetica Neue" panose="02000503000000020004" pitchFamily="2" charset="0"/>
                <a:cs typeface="Helvetica Neue" panose="02000503000000020004" pitchFamily="2" charset="0"/>
              </a:rPr>
              <a:t> </a:t>
            </a:r>
            <a:r>
              <a:rPr lang="en-US" sz="1600" dirty="0">
                <a:latin typeface="Helvetica Neue Light" panose="02000403000000020004"/>
                <a:ea typeface="Helvetica Neue" panose="02000503000000020004" pitchFamily="2" charset="0"/>
                <a:cs typeface="Helvetica Neue" panose="02000503000000020004" pitchFamily="2" charset="0"/>
              </a:rPr>
              <a:t>Age-related diseases (i.e. Alzheimer’s disease, sarcopenia, and cancer) </a:t>
            </a:r>
            <a:endParaRPr sz="1600" dirty="0">
              <a:latin typeface="Helvetica Neue Light" panose="02000403000000020004"/>
              <a:ea typeface="Helvetica Neue" panose="02000503000000020004" pitchFamily="2" charset="0"/>
              <a:cs typeface="Helvetica Neue" panose="02000503000000020004" pitchFamily="2" charset="0"/>
            </a:endParaRPr>
          </a:p>
        </p:txBody>
      </p:sp>
      <p:sp>
        <p:nvSpPr>
          <p:cNvPr id="9" name="object 9"/>
          <p:cNvSpPr txBox="1"/>
          <p:nvPr/>
        </p:nvSpPr>
        <p:spPr>
          <a:xfrm>
            <a:off x="6086337" y="2848695"/>
            <a:ext cx="5962161" cy="504625"/>
          </a:xfrm>
          <a:prstGeom prst="rect">
            <a:avLst/>
          </a:prstGeom>
        </p:spPr>
        <p:txBody>
          <a:bodyPr vert="horz" wrap="square" lIns="0" tIns="12065" rIns="0" bIns="0" rtlCol="0">
            <a:spAutoFit/>
          </a:bodyPr>
          <a:lstStyle/>
          <a:p>
            <a:pPr marL="12700">
              <a:lnSpc>
                <a:spcPct val="100000"/>
              </a:lnSpc>
              <a:spcBef>
                <a:spcPts val="95"/>
              </a:spcBef>
            </a:pPr>
            <a:r>
              <a:rPr sz="1600" b="1" dirty="0">
                <a:latin typeface="Helvetica Neue Light" panose="02000403000000020004"/>
                <a:ea typeface="Helvetica Neue" panose="02000503000000020004" pitchFamily="2" charset="0"/>
                <a:cs typeface="Helvetica Neue" panose="02000503000000020004" pitchFamily="2" charset="0"/>
              </a:rPr>
              <a:t>PRODUCT</a:t>
            </a:r>
            <a:r>
              <a:rPr sz="1600" dirty="0">
                <a:latin typeface="Helvetica Neue Light" panose="02000403000000020004"/>
                <a:ea typeface="Helvetica Neue" panose="02000503000000020004" pitchFamily="2" charset="0"/>
                <a:cs typeface="Helvetica Neue" panose="02000503000000020004" pitchFamily="2" charset="0"/>
              </a:rPr>
              <a:t>: </a:t>
            </a:r>
            <a:r>
              <a:rPr lang="en-US" sz="1600" dirty="0">
                <a:latin typeface="Helvetica Neue Light" panose="02000403000000020004"/>
                <a:ea typeface="Helvetica Neue" panose="02000503000000020004" pitchFamily="2" charset="0"/>
                <a:cs typeface="Helvetica Neue" panose="02000503000000020004" pitchFamily="2" charset="0"/>
              </a:rPr>
              <a:t>Oral small-molecule</a:t>
            </a:r>
            <a:r>
              <a:rPr sz="1600" dirty="0">
                <a:latin typeface="Helvetica Neue Light" panose="02000403000000020004"/>
                <a:ea typeface="Helvetica Neue" panose="02000503000000020004" pitchFamily="2" charset="0"/>
                <a:cs typeface="Helvetica Neue" panose="02000503000000020004" pitchFamily="2" charset="0"/>
              </a:rPr>
              <a:t> therapy</a:t>
            </a:r>
            <a:r>
              <a:rPr lang="en-US" sz="1600" dirty="0">
                <a:latin typeface="Helvetica Neue Light" panose="02000403000000020004"/>
                <a:ea typeface="Helvetica Neue" panose="02000503000000020004" pitchFamily="2" charset="0"/>
                <a:cs typeface="Helvetica Neue" panose="02000503000000020004" pitchFamily="2" charset="0"/>
              </a:rPr>
              <a:t> targeting a translation factor as an intervention for aging-related pathologies.</a:t>
            </a:r>
            <a:endParaRPr sz="1600" dirty="0">
              <a:latin typeface="Helvetica Neue Light" panose="02000403000000020004"/>
              <a:ea typeface="Helvetica Neue" panose="02000503000000020004" pitchFamily="2" charset="0"/>
              <a:cs typeface="Helvetica Neue" panose="02000503000000020004" pitchFamily="2" charset="0"/>
            </a:endParaRPr>
          </a:p>
        </p:txBody>
      </p:sp>
      <p:sp>
        <p:nvSpPr>
          <p:cNvPr id="10" name="object 10"/>
          <p:cNvSpPr txBox="1"/>
          <p:nvPr/>
        </p:nvSpPr>
        <p:spPr>
          <a:xfrm>
            <a:off x="6086338" y="3724361"/>
            <a:ext cx="5890776" cy="1515158"/>
          </a:xfrm>
          <a:prstGeom prst="rect">
            <a:avLst/>
          </a:prstGeom>
        </p:spPr>
        <p:txBody>
          <a:bodyPr vert="horz" wrap="square" lIns="0" tIns="12065" rIns="0" bIns="0" rtlCol="0">
            <a:spAutoFit/>
          </a:bodyPr>
          <a:lstStyle/>
          <a:p>
            <a:pPr marL="12700">
              <a:lnSpc>
                <a:spcPct val="100000"/>
              </a:lnSpc>
              <a:spcBef>
                <a:spcPts val="95"/>
              </a:spcBef>
            </a:pPr>
            <a:r>
              <a:rPr sz="1600" b="1" dirty="0">
                <a:latin typeface="Helvetica Neue Light" panose="02000403000000020004"/>
                <a:ea typeface="Helvetica Neue" panose="02000503000000020004" pitchFamily="2" charset="0"/>
                <a:cs typeface="Helvetica Neue" panose="02000503000000020004" pitchFamily="2" charset="0"/>
              </a:rPr>
              <a:t>COMPETITIVE ADVANTAGE</a:t>
            </a:r>
            <a:r>
              <a:rPr sz="1600" dirty="0">
                <a:latin typeface="Helvetica Neue Light" panose="02000403000000020004"/>
                <a:ea typeface="Helvetica Neue" panose="02000503000000020004" pitchFamily="2" charset="0"/>
                <a:cs typeface="Helvetica Neue" panose="02000503000000020004" pitchFamily="2" charset="0"/>
              </a:rPr>
              <a:t>:</a:t>
            </a:r>
            <a:r>
              <a:rPr lang="en-US" sz="1600" dirty="0">
                <a:latin typeface="Helvetica Neue Light" panose="02000403000000020004"/>
                <a:ea typeface="Helvetica Neue" panose="02000503000000020004" pitchFamily="2" charset="0"/>
                <a:cs typeface="Helvetica Neue" panose="02000503000000020004" pitchFamily="2" charset="0"/>
              </a:rPr>
              <a:t> In the context of aging, there are no current therapies targeting translation factors</a:t>
            </a:r>
          </a:p>
          <a:p>
            <a:pPr marL="298450" indent="-285750">
              <a:lnSpc>
                <a:spcPct val="100000"/>
              </a:lnSpc>
              <a:spcBef>
                <a:spcPts val="95"/>
              </a:spcBef>
              <a:buFontTx/>
              <a:buChar char="-"/>
            </a:pPr>
            <a:r>
              <a:rPr lang="en-US" sz="1600" dirty="0">
                <a:latin typeface="Helvetica Neue Light" panose="02000403000000020004"/>
                <a:ea typeface="Helvetica Neue" panose="02000503000000020004" pitchFamily="2" charset="0"/>
                <a:cs typeface="Helvetica Neue" panose="02000503000000020004" pitchFamily="2" charset="0"/>
              </a:rPr>
              <a:t>A new selective translation factor as a therapeutically druggable pro-aging factor.</a:t>
            </a:r>
          </a:p>
          <a:p>
            <a:pPr marL="298450" indent="-285750">
              <a:lnSpc>
                <a:spcPct val="100000"/>
              </a:lnSpc>
              <a:spcBef>
                <a:spcPts val="95"/>
              </a:spcBef>
              <a:buFontTx/>
              <a:buChar char="-"/>
            </a:pPr>
            <a:r>
              <a:rPr lang="en-US" sz="1600" dirty="0">
                <a:latin typeface="Helvetica Neue Light" panose="02000403000000020004"/>
                <a:ea typeface="Helvetica Neue" panose="02000503000000020004" pitchFamily="2" charset="0"/>
                <a:cs typeface="Helvetica Neue" panose="02000503000000020004" pitchFamily="2" charset="0"/>
              </a:rPr>
              <a:t>A novel therapeutic approach to reverse aging, prevent, and treat age-relative diseases.</a:t>
            </a:r>
          </a:p>
        </p:txBody>
      </p:sp>
      <p:sp>
        <p:nvSpPr>
          <p:cNvPr id="12" name="object 12"/>
          <p:cNvSpPr txBox="1">
            <a:spLocks noGrp="1"/>
          </p:cNvSpPr>
          <p:nvPr>
            <p:ph type="title"/>
          </p:nvPr>
        </p:nvSpPr>
        <p:spPr>
          <a:xfrm>
            <a:off x="426856" y="395662"/>
            <a:ext cx="9489183" cy="412934"/>
          </a:xfrm>
          <a:prstGeom prst="rect">
            <a:avLst/>
          </a:prstGeom>
        </p:spPr>
        <p:txBody>
          <a:bodyPr vert="horz" wrap="square" lIns="0" tIns="12700" rIns="0" bIns="0" rtlCol="0">
            <a:spAutoFit/>
          </a:bodyPr>
          <a:lstStyle/>
          <a:p>
            <a:pPr marL="12700">
              <a:lnSpc>
                <a:spcPct val="100000"/>
              </a:lnSpc>
              <a:spcBef>
                <a:spcPts val="100"/>
              </a:spcBef>
            </a:pPr>
            <a:r>
              <a:rPr lang="en-US" sz="2600" i="1" dirty="0">
                <a:latin typeface="Helvetica Neue Light" panose="02000403000000020004"/>
                <a:ea typeface="Helvetica Neue" panose="02000503000000020004" pitchFamily="2" charset="0"/>
                <a:cs typeface="Helvetica Neue" panose="02000503000000020004" pitchFamily="2" charset="0"/>
              </a:rPr>
              <a:t>A </a:t>
            </a:r>
            <a:r>
              <a:rPr lang="en-US" sz="2600" i="1" dirty="0">
                <a:solidFill>
                  <a:schemeClr val="bg1"/>
                </a:solidFill>
                <a:latin typeface="Helvetica Neue Light" panose="02000403000000020004"/>
                <a:ea typeface="Helvetica Neue" panose="02000503000000020004" pitchFamily="2" charset="0"/>
                <a:cs typeface="Helvetica Neue" panose="02000503000000020004" pitchFamily="2" charset="0"/>
              </a:rPr>
              <a:t>novel therapeutically druggable target to reverse aging</a:t>
            </a:r>
            <a:endParaRPr sz="2600" i="1" dirty="0">
              <a:solidFill>
                <a:schemeClr val="bg1"/>
              </a:solidFill>
              <a:latin typeface="Helvetica Neue Light" panose="02000403000000020004"/>
              <a:ea typeface="Helvetica Neue" panose="02000503000000020004" pitchFamily="2" charset="0"/>
              <a:cs typeface="Helvetica Neue" panose="02000503000000020004" pitchFamily="2" charset="0"/>
            </a:endParaRPr>
          </a:p>
        </p:txBody>
      </p:sp>
      <p:pic>
        <p:nvPicPr>
          <p:cNvPr id="14" name="object 14"/>
          <p:cNvPicPr/>
          <p:nvPr/>
        </p:nvPicPr>
        <p:blipFill>
          <a:blip r:embed="rId5" cstate="print"/>
          <a:stretch>
            <a:fillRect/>
          </a:stretch>
        </p:blipFill>
        <p:spPr>
          <a:xfrm>
            <a:off x="10328147" y="208788"/>
            <a:ext cx="1648967" cy="790955"/>
          </a:xfrm>
          <a:prstGeom prst="rect">
            <a:avLst/>
          </a:prstGeom>
        </p:spPr>
      </p:pic>
      <p:sp>
        <p:nvSpPr>
          <p:cNvPr id="15" name="object 15"/>
          <p:cNvSpPr/>
          <p:nvPr/>
        </p:nvSpPr>
        <p:spPr>
          <a:xfrm>
            <a:off x="10050780" y="149352"/>
            <a:ext cx="15875" cy="902969"/>
          </a:xfrm>
          <a:custGeom>
            <a:avLst/>
            <a:gdLst/>
            <a:ahLst/>
            <a:cxnLst/>
            <a:rect l="l" t="t" r="r" b="b"/>
            <a:pathLst>
              <a:path w="15875" h="902969">
                <a:moveTo>
                  <a:pt x="0" y="0"/>
                </a:moveTo>
                <a:lnTo>
                  <a:pt x="15481" y="902487"/>
                </a:lnTo>
              </a:path>
            </a:pathLst>
          </a:custGeom>
          <a:ln w="6095">
            <a:solidFill>
              <a:srgbClr val="FFFFFF"/>
            </a:solidFill>
          </a:ln>
        </p:spPr>
        <p:txBody>
          <a:bodyPr wrap="square" lIns="0" tIns="0" rIns="0" bIns="0" rtlCol="0"/>
          <a:lstStyle/>
          <a:p>
            <a:endParaRPr/>
          </a:p>
        </p:txBody>
      </p:sp>
      <p:sp>
        <p:nvSpPr>
          <p:cNvPr id="19" name="object 19"/>
          <p:cNvSpPr txBox="1"/>
          <p:nvPr/>
        </p:nvSpPr>
        <p:spPr>
          <a:xfrm>
            <a:off x="318982" y="2989137"/>
            <a:ext cx="2363551" cy="425758"/>
          </a:xfrm>
          <a:prstGeom prst="rect">
            <a:avLst/>
          </a:prstGeom>
        </p:spPr>
        <p:txBody>
          <a:bodyPr vert="horz" wrap="square" lIns="0" tIns="12700" rIns="0" bIns="0" rtlCol="0">
            <a:spAutoFit/>
          </a:bodyPr>
          <a:lstStyle/>
          <a:p>
            <a:pPr>
              <a:lnSpc>
                <a:spcPct val="100000"/>
              </a:lnSpc>
              <a:spcBef>
                <a:spcPts val="100"/>
              </a:spcBef>
            </a:pPr>
            <a:r>
              <a:rPr sz="1600" b="1" dirty="0">
                <a:latin typeface="Helvetica Neue Light" panose="02000403000000020004"/>
                <a:ea typeface="Helvetica Neue" panose="02000503000000020004" pitchFamily="2" charset="0"/>
                <a:cs typeface="Helvetica Neue" panose="02000503000000020004" pitchFamily="2" charset="0"/>
              </a:rPr>
              <a:t>Davide Ruggero, PhD</a:t>
            </a:r>
            <a:endParaRPr lang="en-US" sz="1600" b="1" dirty="0">
              <a:latin typeface="Helvetica Neue Light" panose="02000403000000020004"/>
              <a:ea typeface="Helvetica Neue" panose="02000503000000020004" pitchFamily="2" charset="0"/>
              <a:cs typeface="Helvetica Neue" panose="02000503000000020004" pitchFamily="2" charset="0"/>
            </a:endParaRPr>
          </a:p>
          <a:p>
            <a:pPr>
              <a:lnSpc>
                <a:spcPct val="100000"/>
              </a:lnSpc>
              <a:spcBef>
                <a:spcPts val="100"/>
              </a:spcBef>
            </a:pPr>
            <a:r>
              <a:rPr sz="1000" dirty="0">
                <a:latin typeface="Helvetica Neue Light" panose="02000403000000020004"/>
                <a:ea typeface="Helvetica Neue" panose="02000503000000020004" pitchFamily="2" charset="0"/>
                <a:cs typeface="Helvetica Neue" panose="02000503000000020004" pitchFamily="2" charset="0"/>
              </a:rPr>
              <a:t>Cellular &amp; Molecular Pharmacology</a:t>
            </a:r>
            <a:r>
              <a:rPr lang="en-US" sz="1000" dirty="0">
                <a:latin typeface="Helvetica Neue Light" panose="02000403000000020004"/>
                <a:ea typeface="Helvetica Neue" panose="02000503000000020004" pitchFamily="2" charset="0"/>
                <a:cs typeface="Helvetica Neue" panose="02000503000000020004" pitchFamily="2" charset="0"/>
              </a:rPr>
              <a:t> UCSF</a:t>
            </a:r>
            <a:endParaRPr sz="1000" dirty="0">
              <a:latin typeface="Helvetica Neue Light" panose="02000403000000020004"/>
              <a:ea typeface="Helvetica Neue" panose="02000503000000020004" pitchFamily="2" charset="0"/>
              <a:cs typeface="Helvetica Neue" panose="02000503000000020004" pitchFamily="2" charset="0"/>
            </a:endParaRPr>
          </a:p>
        </p:txBody>
      </p:sp>
      <p:sp>
        <p:nvSpPr>
          <p:cNvPr id="20" name="object 20"/>
          <p:cNvSpPr txBox="1"/>
          <p:nvPr/>
        </p:nvSpPr>
        <p:spPr>
          <a:xfrm>
            <a:off x="6086338" y="5413557"/>
            <a:ext cx="5890775" cy="1243930"/>
          </a:xfrm>
          <a:prstGeom prst="rect">
            <a:avLst/>
          </a:prstGeom>
        </p:spPr>
        <p:txBody>
          <a:bodyPr vert="horz" wrap="square" lIns="0" tIns="12700" rIns="0" bIns="0" rtlCol="0">
            <a:spAutoFit/>
          </a:bodyPr>
          <a:lstStyle/>
          <a:p>
            <a:pPr marL="12700" marR="5080" indent="-635">
              <a:lnSpc>
                <a:spcPct val="100000"/>
              </a:lnSpc>
              <a:spcBef>
                <a:spcPts val="100"/>
              </a:spcBef>
            </a:pPr>
            <a:r>
              <a:rPr sz="1600" b="1" dirty="0">
                <a:latin typeface="Helvetica Neue Light" panose="02000403000000020004"/>
                <a:ea typeface="Helvetica Neue" panose="02000503000000020004" pitchFamily="2" charset="0"/>
                <a:cs typeface="Helvetica Neue" panose="02000503000000020004" pitchFamily="2" charset="0"/>
              </a:rPr>
              <a:t>DATA</a:t>
            </a:r>
            <a:r>
              <a:rPr sz="1600" dirty="0">
                <a:latin typeface="Helvetica Neue Light" panose="02000403000000020004"/>
                <a:ea typeface="Helvetica Neue" panose="02000503000000020004" pitchFamily="2" charset="0"/>
                <a:cs typeface="Helvetica Neue" panose="02000503000000020004" pitchFamily="2" charset="0"/>
              </a:rPr>
              <a:t>:</a:t>
            </a:r>
            <a:r>
              <a:rPr lang="en-US" sz="1600" dirty="0">
                <a:latin typeface="Helvetica Neue Light" panose="02000403000000020004"/>
                <a:ea typeface="Helvetica Neue" panose="02000503000000020004" pitchFamily="2" charset="0"/>
                <a:cs typeface="Helvetica Neue" panose="02000503000000020004" pitchFamily="2" charset="0"/>
              </a:rPr>
              <a:t> Restored fitness of hematopoietic stem cells and the hematopoietic system in mice. Reversed aging-associated pathological features and cognitive decline. Decreased inflammatory cytokine level, senescence, and senescence-associated secretory phenotype factors in plasma in mice. </a:t>
            </a:r>
          </a:p>
        </p:txBody>
      </p:sp>
      <p:pic>
        <p:nvPicPr>
          <p:cNvPr id="31" name="Picture 30" descr="A collage of images of cells&#10;&#10;Description automatically generated">
            <a:extLst>
              <a:ext uri="{FF2B5EF4-FFF2-40B4-BE49-F238E27FC236}">
                <a16:creationId xmlns:a16="http://schemas.microsoft.com/office/drawing/2014/main" id="{A4BB67CE-2662-429C-7C66-ECE5C4FC7B7A}"/>
              </a:ext>
            </a:extLst>
          </p:cNvPr>
          <p:cNvPicPr>
            <a:picLocks noChangeAspect="1"/>
          </p:cNvPicPr>
          <p:nvPr/>
        </p:nvPicPr>
        <p:blipFill>
          <a:blip r:embed="rId6">
            <a:extLst>
              <a:ext uri="{28A0092B-C50C-407E-A947-70E740481C1C}">
                <a14:useLocalDpi xmlns:a14="http://schemas.microsoft.com/office/drawing/2010/main"/>
              </a:ext>
            </a:extLst>
          </a:blip>
          <a:srcRect l="46161" t="-1376" r="-448" b="50001"/>
          <a:stretch/>
        </p:blipFill>
        <p:spPr>
          <a:xfrm>
            <a:off x="345536" y="5148083"/>
            <a:ext cx="1692311" cy="1245453"/>
          </a:xfrm>
          <a:prstGeom prst="rect">
            <a:avLst/>
          </a:prstGeom>
        </p:spPr>
      </p:pic>
      <p:sp>
        <p:nvSpPr>
          <p:cNvPr id="39" name="Rectangle 38">
            <a:extLst>
              <a:ext uri="{FF2B5EF4-FFF2-40B4-BE49-F238E27FC236}">
                <a16:creationId xmlns:a16="http://schemas.microsoft.com/office/drawing/2014/main" id="{F9B25757-A5D3-E9EA-748B-19FDE8A631F5}"/>
              </a:ext>
            </a:extLst>
          </p:cNvPr>
          <p:cNvSpPr/>
          <p:nvPr/>
        </p:nvSpPr>
        <p:spPr>
          <a:xfrm>
            <a:off x="2080585" y="4051139"/>
            <a:ext cx="176478" cy="1620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70D1BD0C-60C2-3140-5BFB-857027A8984A}"/>
              </a:ext>
            </a:extLst>
          </p:cNvPr>
          <p:cNvSpPr/>
          <p:nvPr/>
        </p:nvSpPr>
        <p:spPr>
          <a:xfrm>
            <a:off x="2124418" y="2808533"/>
            <a:ext cx="176478" cy="1620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159557B6-718E-B63B-BF34-231961FC2C28}"/>
              </a:ext>
            </a:extLst>
          </p:cNvPr>
          <p:cNvSpPr/>
          <p:nvPr/>
        </p:nvSpPr>
        <p:spPr>
          <a:xfrm>
            <a:off x="2838042" y="4063851"/>
            <a:ext cx="176478" cy="1620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BB75A323-0D94-3872-D148-646C252A905D}"/>
              </a:ext>
            </a:extLst>
          </p:cNvPr>
          <p:cNvSpPr/>
          <p:nvPr/>
        </p:nvSpPr>
        <p:spPr>
          <a:xfrm>
            <a:off x="988033" y="5236289"/>
            <a:ext cx="176478" cy="1620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bject 8">
            <a:extLst>
              <a:ext uri="{FF2B5EF4-FFF2-40B4-BE49-F238E27FC236}">
                <a16:creationId xmlns:a16="http://schemas.microsoft.com/office/drawing/2014/main" id="{227C3F8D-8B88-481E-FF39-70D9498F7BA4}"/>
              </a:ext>
            </a:extLst>
          </p:cNvPr>
          <p:cNvSpPr txBox="1"/>
          <p:nvPr/>
        </p:nvSpPr>
        <p:spPr>
          <a:xfrm>
            <a:off x="6086338" y="2002220"/>
            <a:ext cx="6151802" cy="750847"/>
          </a:xfrm>
          <a:prstGeom prst="rect">
            <a:avLst/>
          </a:prstGeom>
        </p:spPr>
        <p:txBody>
          <a:bodyPr vert="horz" wrap="square" lIns="0" tIns="12065" rIns="0" bIns="0" rtlCol="0">
            <a:spAutoFit/>
          </a:bodyPr>
          <a:lstStyle/>
          <a:p>
            <a:pPr marL="12700" marR="561340">
              <a:lnSpc>
                <a:spcPct val="100000"/>
              </a:lnSpc>
              <a:spcBef>
                <a:spcPts val="95"/>
              </a:spcBef>
            </a:pPr>
            <a:r>
              <a:rPr lang="en-US" sz="1600" b="1" dirty="0">
                <a:latin typeface="Helvetica Neue Light" panose="02000403000000020004"/>
                <a:ea typeface="Helvetica Neue" panose="02000503000000020004" pitchFamily="2" charset="0"/>
                <a:cs typeface="Helvetica Neue" panose="02000503000000020004" pitchFamily="2" charset="0"/>
              </a:rPr>
              <a:t>UNMET NEED</a:t>
            </a:r>
            <a:r>
              <a:rPr sz="1600" dirty="0">
                <a:latin typeface="Helvetica Neue Light" panose="02000403000000020004"/>
                <a:ea typeface="Helvetica Neue" panose="02000503000000020004" pitchFamily="2" charset="0"/>
                <a:cs typeface="Helvetica Neue" panose="02000503000000020004" pitchFamily="2" charset="0"/>
              </a:rPr>
              <a:t>: </a:t>
            </a:r>
            <a:r>
              <a:rPr lang="en-US" sz="1600" dirty="0">
                <a:latin typeface="Helvetica Neue Light" panose="02000403000000020004"/>
                <a:ea typeface="Helvetica Neue" panose="02000503000000020004" pitchFamily="2" charset="0"/>
                <a:cs typeface="Helvetica Neue" panose="02000503000000020004" pitchFamily="2" charset="0"/>
              </a:rPr>
              <a:t>The aging population is growing at a rapid rate, and consequently, there is an increase in chronic age-related diseases. </a:t>
            </a:r>
            <a:endParaRPr sz="1600" dirty="0">
              <a:latin typeface="Helvetica Neue Light" panose="02000403000000020004"/>
              <a:ea typeface="Helvetica Neue" panose="02000503000000020004" pitchFamily="2" charset="0"/>
              <a:cs typeface="Helvetica Neue" panose="02000503000000020004" pitchFamily="2" charset="0"/>
            </a:endParaRPr>
          </a:p>
        </p:txBody>
      </p:sp>
      <p:sp>
        <p:nvSpPr>
          <p:cNvPr id="11" name="TextBox 10">
            <a:extLst>
              <a:ext uri="{FF2B5EF4-FFF2-40B4-BE49-F238E27FC236}">
                <a16:creationId xmlns:a16="http://schemas.microsoft.com/office/drawing/2014/main" id="{4A34E4C3-54A8-A099-6BF7-0A265EEB6A59}"/>
              </a:ext>
            </a:extLst>
          </p:cNvPr>
          <p:cNvSpPr txBox="1"/>
          <p:nvPr/>
        </p:nvSpPr>
        <p:spPr>
          <a:xfrm>
            <a:off x="2037847" y="5184010"/>
            <a:ext cx="3324071" cy="1569660"/>
          </a:xfrm>
          <a:prstGeom prst="rect">
            <a:avLst/>
          </a:prstGeom>
          <a:noFill/>
        </p:spPr>
        <p:txBody>
          <a:bodyPr wrap="square" rtlCol="0">
            <a:spAutoFit/>
          </a:bodyPr>
          <a:lstStyle/>
          <a:p>
            <a:r>
              <a:rPr lang="en-US" sz="1200" dirty="0">
                <a:latin typeface="Helvetica Neue Light" panose="02000403000000020004"/>
              </a:rPr>
              <a:t>Young (3 months) and old mice (22 months) after 8-week’s treatment of inhibitor or vehicle control through oral gavage. The inhibitor improved motor ability (rotarod testing) (A), anxiety (open field) (B), reduced fat in epidermis and kidney and restored the collagen organization in skin (C), and decreased lipid accumulation in liver (D). </a:t>
            </a:r>
          </a:p>
        </p:txBody>
      </p:sp>
      <p:pic>
        <p:nvPicPr>
          <p:cNvPr id="13" name="Picture 12" descr="A collage of images of cells&#10;&#10;Description automatically generated">
            <a:extLst>
              <a:ext uri="{FF2B5EF4-FFF2-40B4-BE49-F238E27FC236}">
                <a16:creationId xmlns:a16="http://schemas.microsoft.com/office/drawing/2014/main" id="{D43F7095-2644-B066-2958-54E156D577B2}"/>
              </a:ext>
            </a:extLst>
          </p:cNvPr>
          <p:cNvPicPr>
            <a:picLocks noChangeAspect="1"/>
          </p:cNvPicPr>
          <p:nvPr/>
        </p:nvPicPr>
        <p:blipFill>
          <a:blip r:embed="rId6">
            <a:extLst>
              <a:ext uri="{28A0092B-C50C-407E-A947-70E740481C1C}">
                <a14:useLocalDpi xmlns:a14="http://schemas.microsoft.com/office/drawing/2010/main"/>
              </a:ext>
            </a:extLst>
          </a:blip>
          <a:srcRect r="52466" b="48984"/>
          <a:stretch/>
        </p:blipFill>
        <p:spPr>
          <a:xfrm>
            <a:off x="484330" y="3763308"/>
            <a:ext cx="1481809" cy="1236760"/>
          </a:xfrm>
          <a:prstGeom prst="rect">
            <a:avLst/>
          </a:prstGeom>
        </p:spPr>
      </p:pic>
      <p:pic>
        <p:nvPicPr>
          <p:cNvPr id="16" name="Picture 15" descr="A collage of images of cells&#10;&#10;Description automatically generated">
            <a:extLst>
              <a:ext uri="{FF2B5EF4-FFF2-40B4-BE49-F238E27FC236}">
                <a16:creationId xmlns:a16="http://schemas.microsoft.com/office/drawing/2014/main" id="{45F032E5-3E08-3F44-147D-FE39C0D02F1A}"/>
              </a:ext>
            </a:extLst>
          </p:cNvPr>
          <p:cNvPicPr>
            <a:picLocks noChangeAspect="1"/>
          </p:cNvPicPr>
          <p:nvPr/>
        </p:nvPicPr>
        <p:blipFill>
          <a:blip r:embed="rId6">
            <a:extLst>
              <a:ext uri="{28A0092B-C50C-407E-A947-70E740481C1C}">
                <a14:useLocalDpi xmlns:a14="http://schemas.microsoft.com/office/drawing/2010/main"/>
              </a:ext>
            </a:extLst>
          </a:blip>
          <a:srcRect l="406" t="49218" r="75829" b="-591"/>
          <a:stretch/>
        </p:blipFill>
        <p:spPr>
          <a:xfrm>
            <a:off x="2037847" y="3787488"/>
            <a:ext cx="740840" cy="1245453"/>
          </a:xfrm>
          <a:prstGeom prst="rect">
            <a:avLst/>
          </a:prstGeom>
        </p:spPr>
      </p:pic>
      <p:pic>
        <p:nvPicPr>
          <p:cNvPr id="18" name="Picture 17" descr="A collage of images of cells&#10;&#10;Description automatically generated">
            <a:extLst>
              <a:ext uri="{FF2B5EF4-FFF2-40B4-BE49-F238E27FC236}">
                <a16:creationId xmlns:a16="http://schemas.microsoft.com/office/drawing/2014/main" id="{43118BA2-B587-E856-885B-768E780794D9}"/>
              </a:ext>
            </a:extLst>
          </p:cNvPr>
          <p:cNvPicPr>
            <a:picLocks noChangeAspect="1"/>
          </p:cNvPicPr>
          <p:nvPr/>
        </p:nvPicPr>
        <p:blipFill>
          <a:blip r:embed="rId6">
            <a:extLst>
              <a:ext uri="{28A0092B-C50C-407E-A947-70E740481C1C}">
                <a14:useLocalDpi xmlns:a14="http://schemas.microsoft.com/office/drawing/2010/main"/>
              </a:ext>
            </a:extLst>
          </a:blip>
          <a:srcRect l="25019" t="48512" r="122" b="471"/>
          <a:stretch/>
        </p:blipFill>
        <p:spPr>
          <a:xfrm>
            <a:off x="2850395" y="3742974"/>
            <a:ext cx="2333614" cy="1236760"/>
          </a:xfrm>
          <a:prstGeom prst="rect">
            <a:avLst/>
          </a:prstGeom>
        </p:spPr>
      </p:pic>
      <p:sp>
        <p:nvSpPr>
          <p:cNvPr id="21" name="object 19">
            <a:extLst>
              <a:ext uri="{FF2B5EF4-FFF2-40B4-BE49-F238E27FC236}">
                <a16:creationId xmlns:a16="http://schemas.microsoft.com/office/drawing/2014/main" id="{F9A82F43-D6CE-CFEF-5E40-BDB4AA686395}"/>
              </a:ext>
            </a:extLst>
          </p:cNvPr>
          <p:cNvSpPr txBox="1"/>
          <p:nvPr/>
        </p:nvSpPr>
        <p:spPr>
          <a:xfrm>
            <a:off x="3244029" y="2943360"/>
            <a:ext cx="2363551" cy="628377"/>
          </a:xfrm>
          <a:prstGeom prst="rect">
            <a:avLst/>
          </a:prstGeom>
        </p:spPr>
        <p:txBody>
          <a:bodyPr vert="horz" wrap="square" lIns="0" tIns="12700" rIns="0" bIns="0" rtlCol="0">
            <a:spAutoFit/>
          </a:bodyPr>
          <a:lstStyle/>
          <a:p>
            <a:pPr>
              <a:lnSpc>
                <a:spcPct val="100000"/>
              </a:lnSpc>
              <a:spcBef>
                <a:spcPts val="100"/>
              </a:spcBef>
            </a:pPr>
            <a:r>
              <a:rPr lang="en-US" sz="1600" b="1" dirty="0">
                <a:latin typeface="Helvetica Neue Light" panose="02000403000000020004"/>
                <a:ea typeface="Helvetica Neue" panose="02000503000000020004" pitchFamily="2" charset="0"/>
                <a:cs typeface="Helvetica Neue" panose="02000503000000020004" pitchFamily="2" charset="0"/>
              </a:rPr>
              <a:t>Saul Villeda</a:t>
            </a:r>
            <a:r>
              <a:rPr sz="1600" b="1" dirty="0">
                <a:latin typeface="Helvetica Neue Light" panose="02000403000000020004"/>
                <a:ea typeface="Helvetica Neue" panose="02000503000000020004" pitchFamily="2" charset="0"/>
                <a:cs typeface="Helvetica Neue" panose="02000503000000020004" pitchFamily="2" charset="0"/>
              </a:rPr>
              <a:t>, PhD</a:t>
            </a:r>
            <a:endParaRPr lang="en-US" sz="1600" b="1" dirty="0">
              <a:latin typeface="Helvetica Neue Light" panose="02000403000000020004"/>
              <a:ea typeface="Helvetica Neue" panose="02000503000000020004" pitchFamily="2" charset="0"/>
              <a:cs typeface="Helvetica Neue" panose="02000503000000020004" pitchFamily="2" charset="0"/>
            </a:endParaRPr>
          </a:p>
          <a:p>
            <a:pPr marL="12065" marR="5080">
              <a:lnSpc>
                <a:spcPct val="100000"/>
              </a:lnSpc>
            </a:pPr>
            <a:r>
              <a:rPr lang="en-US" sz="1200" dirty="0">
                <a:latin typeface="Helvetica Neue Light" panose="02000403000000020004"/>
                <a:ea typeface="Helvetica Neue" panose="02000503000000020004" pitchFamily="2" charset="0"/>
                <a:cs typeface="Helvetica Neue" panose="02000503000000020004" pitchFamily="2" charset="0"/>
              </a:rPr>
              <a:t>UCSF Associate Director</a:t>
            </a:r>
            <a:r>
              <a:rPr sz="1200" dirty="0">
                <a:latin typeface="Helvetica Neue Light" panose="02000403000000020004"/>
                <a:ea typeface="Helvetica Neue" panose="02000503000000020004" pitchFamily="2" charset="0"/>
                <a:cs typeface="Helvetica Neue" panose="02000503000000020004" pitchFamily="2" charset="0"/>
              </a:rPr>
              <a:t>,</a:t>
            </a:r>
            <a:endParaRPr lang="en-US" sz="1200" dirty="0">
              <a:latin typeface="Helvetica Neue Light" panose="02000403000000020004"/>
              <a:ea typeface="Helvetica Neue" panose="02000503000000020004" pitchFamily="2" charset="0"/>
              <a:cs typeface="Helvetica Neue" panose="02000503000000020004" pitchFamily="2" charset="0"/>
            </a:endParaRPr>
          </a:p>
          <a:p>
            <a:pPr marL="12065" marR="5080">
              <a:lnSpc>
                <a:spcPct val="100000"/>
              </a:lnSpc>
            </a:pPr>
            <a:r>
              <a:rPr lang="en-US" sz="1200" dirty="0">
                <a:latin typeface="Helvetica Neue Light" panose="02000403000000020004"/>
                <a:ea typeface="Helvetica Neue" panose="02000503000000020004" pitchFamily="2" charset="0"/>
                <a:cs typeface="Helvetica Neue" panose="02000503000000020004" pitchFamily="2" charset="0"/>
              </a:rPr>
              <a:t>Barkar Aging Research Institute</a:t>
            </a:r>
            <a:endParaRPr sz="1200" dirty="0">
              <a:latin typeface="Helvetica Neue Light" panose="02000403000000020004"/>
              <a:ea typeface="Helvetica Neue" panose="02000503000000020004" pitchFamily="2" charset="0"/>
              <a:cs typeface="Helvetica Neue" panose="02000503000000020004" pitchFamily="2" charset="0"/>
            </a:endParaRPr>
          </a:p>
        </p:txBody>
      </p:sp>
      <p:sp>
        <p:nvSpPr>
          <p:cNvPr id="22" name="TextBox 21">
            <a:extLst>
              <a:ext uri="{FF2B5EF4-FFF2-40B4-BE49-F238E27FC236}">
                <a16:creationId xmlns:a16="http://schemas.microsoft.com/office/drawing/2014/main" id="{E634E051-DA35-323B-4D16-D0DFEF84B372}"/>
              </a:ext>
            </a:extLst>
          </p:cNvPr>
          <p:cNvSpPr txBox="1"/>
          <p:nvPr/>
        </p:nvSpPr>
        <p:spPr>
          <a:xfrm rot="16200000">
            <a:off x="370070" y="6006920"/>
            <a:ext cx="533343" cy="78163"/>
          </a:xfrm>
          <a:prstGeom prst="rect">
            <a:avLst/>
          </a:prstGeom>
          <a:solidFill>
            <a:schemeClr val="bg1"/>
          </a:solidFill>
        </p:spPr>
        <p:txBody>
          <a:bodyPr wrap="square" lIns="0" tIns="0" rIns="0" bIns="0" rtlCol="0">
            <a:spAutoFit/>
          </a:bodyPr>
          <a:lstStyle/>
          <a:p>
            <a:pPr>
              <a:lnSpc>
                <a:spcPts val="500"/>
              </a:lnSpc>
            </a:pPr>
            <a:r>
              <a:rPr lang="en-US" sz="900" dirty="0">
                <a:latin typeface="Abadi" panose="020B0604020104020204" pitchFamily="34" charset="0"/>
              </a:rPr>
              <a:t>Inhibitor</a:t>
            </a:r>
          </a:p>
        </p:txBody>
      </p:sp>
      <p:sp>
        <p:nvSpPr>
          <p:cNvPr id="23" name="TextBox 22">
            <a:extLst>
              <a:ext uri="{FF2B5EF4-FFF2-40B4-BE49-F238E27FC236}">
                <a16:creationId xmlns:a16="http://schemas.microsoft.com/office/drawing/2014/main" id="{359BF764-F2AB-8E6B-4972-37114DA33C8E}"/>
              </a:ext>
            </a:extLst>
          </p:cNvPr>
          <p:cNvSpPr txBox="1"/>
          <p:nvPr/>
        </p:nvSpPr>
        <p:spPr>
          <a:xfrm>
            <a:off x="1689753" y="4883828"/>
            <a:ext cx="387558" cy="74829"/>
          </a:xfrm>
          <a:prstGeom prst="rect">
            <a:avLst/>
          </a:prstGeom>
          <a:solidFill>
            <a:schemeClr val="bg1"/>
          </a:solidFill>
        </p:spPr>
        <p:txBody>
          <a:bodyPr wrap="square" lIns="0" tIns="0" rIns="0" bIns="0" rtlCol="0">
            <a:spAutoFit/>
          </a:bodyPr>
          <a:lstStyle/>
          <a:p>
            <a:pPr>
              <a:lnSpc>
                <a:spcPts val="500"/>
              </a:lnSpc>
            </a:pPr>
            <a:r>
              <a:rPr lang="en-US" sz="800" dirty="0">
                <a:latin typeface="Abadi" panose="020B0604020104020204" pitchFamily="34" charset="0"/>
              </a:rPr>
              <a:t>Inhibitor</a:t>
            </a:r>
          </a:p>
        </p:txBody>
      </p:sp>
      <p:sp>
        <p:nvSpPr>
          <p:cNvPr id="25" name="TextBox 24">
            <a:extLst>
              <a:ext uri="{FF2B5EF4-FFF2-40B4-BE49-F238E27FC236}">
                <a16:creationId xmlns:a16="http://schemas.microsoft.com/office/drawing/2014/main" id="{9210C141-5492-A8B4-1198-43FEB12E462A}"/>
              </a:ext>
            </a:extLst>
          </p:cNvPr>
          <p:cNvSpPr txBox="1"/>
          <p:nvPr/>
        </p:nvSpPr>
        <p:spPr>
          <a:xfrm>
            <a:off x="2509921" y="4900626"/>
            <a:ext cx="387558" cy="74829"/>
          </a:xfrm>
          <a:prstGeom prst="rect">
            <a:avLst/>
          </a:prstGeom>
          <a:solidFill>
            <a:schemeClr val="bg1"/>
          </a:solidFill>
        </p:spPr>
        <p:txBody>
          <a:bodyPr wrap="square" lIns="0" tIns="0" rIns="0" bIns="0" rtlCol="0">
            <a:spAutoFit/>
          </a:bodyPr>
          <a:lstStyle/>
          <a:p>
            <a:pPr>
              <a:lnSpc>
                <a:spcPts val="500"/>
              </a:lnSpc>
            </a:pPr>
            <a:r>
              <a:rPr lang="en-US" sz="800" dirty="0">
                <a:latin typeface="Abadi" panose="020B0604020104020204" pitchFamily="34" charset="0"/>
              </a:rPr>
              <a:t>Inhibitor</a:t>
            </a:r>
          </a:p>
        </p:txBody>
      </p:sp>
      <p:sp>
        <p:nvSpPr>
          <p:cNvPr id="26" name="TextBox 25">
            <a:extLst>
              <a:ext uri="{FF2B5EF4-FFF2-40B4-BE49-F238E27FC236}">
                <a16:creationId xmlns:a16="http://schemas.microsoft.com/office/drawing/2014/main" id="{7F934C88-67C9-5BA5-954E-E969F0F0E42B}"/>
              </a:ext>
            </a:extLst>
          </p:cNvPr>
          <p:cNvSpPr txBox="1"/>
          <p:nvPr/>
        </p:nvSpPr>
        <p:spPr>
          <a:xfrm>
            <a:off x="922772" y="4876496"/>
            <a:ext cx="387558" cy="74829"/>
          </a:xfrm>
          <a:prstGeom prst="rect">
            <a:avLst/>
          </a:prstGeom>
          <a:solidFill>
            <a:schemeClr val="bg1"/>
          </a:solidFill>
        </p:spPr>
        <p:txBody>
          <a:bodyPr wrap="square" lIns="0" tIns="0" rIns="0" bIns="0" rtlCol="0">
            <a:spAutoFit/>
          </a:bodyPr>
          <a:lstStyle/>
          <a:p>
            <a:pPr>
              <a:lnSpc>
                <a:spcPts val="500"/>
              </a:lnSpc>
            </a:pPr>
            <a:r>
              <a:rPr lang="en-US" sz="800" dirty="0">
                <a:latin typeface="Abadi" panose="020B0604020104020204" pitchFamily="34" charset="0"/>
              </a:rPr>
              <a:t>Inhibitor</a:t>
            </a:r>
          </a:p>
        </p:txBody>
      </p:sp>
      <p:sp>
        <p:nvSpPr>
          <p:cNvPr id="27" name="TextBox 26">
            <a:extLst>
              <a:ext uri="{FF2B5EF4-FFF2-40B4-BE49-F238E27FC236}">
                <a16:creationId xmlns:a16="http://schemas.microsoft.com/office/drawing/2014/main" id="{B0070A2B-580A-969F-6560-0E9CE10149A0}"/>
              </a:ext>
            </a:extLst>
          </p:cNvPr>
          <p:cNvSpPr txBox="1"/>
          <p:nvPr/>
        </p:nvSpPr>
        <p:spPr>
          <a:xfrm>
            <a:off x="4800513" y="3813387"/>
            <a:ext cx="387558" cy="74829"/>
          </a:xfrm>
          <a:prstGeom prst="rect">
            <a:avLst/>
          </a:prstGeom>
          <a:solidFill>
            <a:schemeClr val="bg1"/>
          </a:solidFill>
        </p:spPr>
        <p:txBody>
          <a:bodyPr wrap="square" lIns="0" tIns="0" rIns="0" bIns="0" rtlCol="0">
            <a:spAutoFit/>
          </a:bodyPr>
          <a:lstStyle/>
          <a:p>
            <a:pPr>
              <a:lnSpc>
                <a:spcPts val="500"/>
              </a:lnSpc>
            </a:pPr>
            <a:r>
              <a:rPr lang="en-US" sz="800" dirty="0">
                <a:latin typeface="Abadi" panose="020B0604020104020204" pitchFamily="34" charset="0"/>
              </a:rPr>
              <a:t>Inhibitor</a:t>
            </a:r>
          </a:p>
        </p:txBody>
      </p:sp>
      <p:cxnSp>
        <p:nvCxnSpPr>
          <p:cNvPr id="47" name="Straight Connector 46">
            <a:extLst>
              <a:ext uri="{FF2B5EF4-FFF2-40B4-BE49-F238E27FC236}">
                <a16:creationId xmlns:a16="http://schemas.microsoft.com/office/drawing/2014/main" id="{3C46103F-04C4-E458-6A4C-D566909337D6}"/>
              </a:ext>
            </a:extLst>
          </p:cNvPr>
          <p:cNvCxnSpPr/>
          <p:nvPr/>
        </p:nvCxnSpPr>
        <p:spPr>
          <a:xfrm>
            <a:off x="5785574"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824426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5" name="Google Shape;89;p1">
            <a:extLst>
              <a:ext uri="{FF2B5EF4-FFF2-40B4-BE49-F238E27FC236}">
                <a16:creationId xmlns:a16="http://schemas.microsoft.com/office/drawing/2014/main" id="{386BD6D9-E5E9-FCF1-B259-303C85B5BAE3}"/>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1" name="TextBox 20">
            <a:extLst>
              <a:ext uri="{FF2B5EF4-FFF2-40B4-BE49-F238E27FC236}">
                <a16:creationId xmlns:a16="http://schemas.microsoft.com/office/drawing/2014/main" id="{E01074B0-F437-B5A2-D502-C045E56CE88C}"/>
              </a:ext>
            </a:extLst>
          </p:cNvPr>
          <p:cNvSpPr txBox="1"/>
          <p:nvPr/>
        </p:nvSpPr>
        <p:spPr>
          <a:xfrm>
            <a:off x="2705247" y="1508632"/>
            <a:ext cx="2782424"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srgbClr val="0070C0"/>
                </a:solidFill>
                <a:effectLst/>
                <a:uLnTx/>
                <a:uFillTx/>
                <a:latin typeface="Helvetica Neue Light" panose="02000403000000020004"/>
                <a:ea typeface="+mn-ea"/>
                <a:cs typeface="Helvetica"/>
              </a:rPr>
              <a:t> </a:t>
            </a:r>
            <a:endParaRPr kumimoji="0" lang="en-US" sz="2000" b="1" i="1" u="none" strike="noStrike" kern="1200" cap="none" spc="0" normalizeH="0" baseline="0" noProof="0">
              <a:ln>
                <a:noFill/>
              </a:ln>
              <a:solidFill>
                <a:srgbClr val="000000"/>
              </a:solidFill>
              <a:effectLst/>
              <a:uLnTx/>
              <a:uFillTx/>
              <a:latin typeface="Helvetica Neue Light"/>
              <a:ea typeface="+mn-ea"/>
              <a:cs typeface="Calibri"/>
            </a:endParaRPr>
          </a:p>
        </p:txBody>
      </p:sp>
      <p:cxnSp>
        <p:nvCxnSpPr>
          <p:cNvPr id="12" name="Straight Connector 11">
            <a:extLst>
              <a:ext uri="{FF2B5EF4-FFF2-40B4-BE49-F238E27FC236}">
                <a16:creationId xmlns:a16="http://schemas.microsoft.com/office/drawing/2014/main" id="{C06FED12-D4DC-E5C4-E630-9FBC9075365C}"/>
              </a:ext>
            </a:extLst>
          </p:cNvPr>
          <p:cNvCxnSpPr/>
          <p:nvPr/>
        </p:nvCxnSpPr>
        <p:spPr>
          <a:xfrm>
            <a:off x="5463836"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E875891-EB05-6FF9-4788-F4B099373304}"/>
              </a:ext>
            </a:extLst>
          </p:cNvPr>
          <p:cNvSpPr txBox="1"/>
          <p:nvPr/>
        </p:nvSpPr>
        <p:spPr>
          <a:xfrm>
            <a:off x="293307" y="4049080"/>
            <a:ext cx="4941584" cy="227754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2200" b="1" i="1" u="none" strike="noStrike" kern="1200" cap="none" spc="0" normalizeH="0" baseline="0" noProof="0">
                <a:ln>
                  <a:noFill/>
                </a:ln>
                <a:solidFill>
                  <a:srgbClr val="FF0000"/>
                </a:solidFill>
                <a:effectLst/>
                <a:uLnTx/>
                <a:uFillTx/>
                <a:latin typeface="Helvetica Neue Light" panose="02000403000000020004"/>
                <a:ea typeface="+mn-ea"/>
                <a:cs typeface="+mn-cs"/>
              </a:rPr>
              <a:t> </a:t>
            </a:r>
            <a:endParaRPr kumimoji="0" lang="en-US" sz="18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a:ea typeface="+mn-ea"/>
                <a:cs typeface="+mn-cs"/>
              </a:rPr>
              <a:t>Increasing diagnosis of pancreatic cystic lesions, a known pre-cursor to pancreatic cancer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a:ea typeface="+mn-ea"/>
                <a:cs typeface="+mn-cs"/>
              </a:rPr>
              <a:t>Few diagnostic tests provide high accuracy in ruling out or ruling in pancreatic cancer risk</a:t>
            </a:r>
          </a:p>
        </p:txBody>
      </p:sp>
      <p:sp>
        <p:nvSpPr>
          <p:cNvPr id="3" name="TextBox 2">
            <a:extLst>
              <a:ext uri="{FF2B5EF4-FFF2-40B4-BE49-F238E27FC236}">
                <a16:creationId xmlns:a16="http://schemas.microsoft.com/office/drawing/2014/main" id="{48D40288-D275-EB70-149D-A93FA9B69D3C}"/>
              </a:ext>
            </a:extLst>
          </p:cNvPr>
          <p:cNvSpPr txBox="1"/>
          <p:nvPr/>
        </p:nvSpPr>
        <p:spPr>
          <a:xfrm>
            <a:off x="2966272" y="283736"/>
            <a:ext cx="6455766"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a:ln>
                  <a:noFill/>
                </a:ln>
                <a:solidFill>
                  <a:prstClr val="white"/>
                </a:solidFill>
                <a:effectLst/>
                <a:uLnTx/>
                <a:uFillTx/>
                <a:latin typeface="Helvetica Neue Light" panose="02000403000000020004"/>
                <a:ea typeface="+mn-ea"/>
                <a:cs typeface="+mn-cs"/>
              </a:rPr>
              <a:t>Accurate. Earlier. Detection.</a:t>
            </a:r>
          </a:p>
        </p:txBody>
      </p:sp>
      <p:sp>
        <p:nvSpPr>
          <p:cNvPr id="4" name="TextBox 3">
            <a:extLst>
              <a:ext uri="{FF2B5EF4-FFF2-40B4-BE49-F238E27FC236}">
                <a16:creationId xmlns:a16="http://schemas.microsoft.com/office/drawing/2014/main" id="{022940F7-C63A-641C-EF68-ED2617AD2343}"/>
              </a:ext>
            </a:extLst>
          </p:cNvPr>
          <p:cNvSpPr txBox="1"/>
          <p:nvPr/>
        </p:nvSpPr>
        <p:spPr>
          <a:xfrm>
            <a:off x="5742009" y="5338247"/>
            <a:ext cx="5230791" cy="138499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endParaRPr kumimoji="0" lang="en-US" sz="2000" b="0" i="0" u="none" strike="noStrike" kern="1200" cap="none" spc="0" normalizeH="0" baseline="0" noProof="0">
              <a:ln>
                <a:noFill/>
              </a:ln>
              <a:solidFill>
                <a:srgbClr val="000000"/>
              </a:solidFill>
              <a:effectLst/>
              <a:uLnTx/>
              <a:uFillTx/>
              <a:latin typeface="Helvetica Neue Light"/>
              <a:ea typeface="+mn-lt"/>
              <a:cs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Helvetica Neue Light" panose="02000403000000020004"/>
                <a:ea typeface="+mn-ea"/>
                <a:cs typeface="+mn-cs"/>
              </a:rPr>
              <a:t>CLIA regulatory clearance/available commercially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Helvetica Neue Light" panose="02000403000000020004"/>
                <a:ea typeface="+mn-ea"/>
                <a:cs typeface="+mn-cs"/>
              </a:rPr>
              <a:t>$7M capital and $1.5M non-dilutive funds raised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Helvetica Neue Light" panose="02000403000000020004"/>
                <a:ea typeface="+mn-ea"/>
                <a:cs typeface="+mn-cs"/>
              </a:rPr>
              <a:t>2 SBIR awards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Helvetica Neue Light" panose="02000403000000020004"/>
                <a:ea typeface="+mn-ea"/>
                <a:cs typeface="+mn-cs"/>
              </a:rPr>
              <a:t>Strong suite of IP</a:t>
            </a:r>
            <a:endParaRPr kumimoji="0" lang="en-US" sz="20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p:txBody>
      </p:sp>
      <p:sp>
        <p:nvSpPr>
          <p:cNvPr id="16" name="Rectangle: Rounded Corners 15">
            <a:extLst>
              <a:ext uri="{FF2B5EF4-FFF2-40B4-BE49-F238E27FC236}">
                <a16:creationId xmlns:a16="http://schemas.microsoft.com/office/drawing/2014/main" id="{7951710B-F4C4-E804-2B9A-3EC09AFCDCFF}"/>
              </a:ext>
            </a:extLst>
          </p:cNvPr>
          <p:cNvSpPr/>
          <p:nvPr/>
        </p:nvSpPr>
        <p:spPr>
          <a:xfrm>
            <a:off x="189446" y="893"/>
            <a:ext cx="1940971" cy="116860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0000"/>
                </a:solidFill>
                <a:effectLst/>
                <a:uLnTx/>
                <a:uFillTx/>
                <a:latin typeface="Helvetica Neue Light"/>
                <a:ea typeface="+mn-lt"/>
                <a:cs typeface="+mn-lt"/>
              </a:rPr>
              <a:t>I</a:t>
            </a:r>
            <a:r>
              <a:rPr kumimoji="0" lang="en-US" sz="2400" b="1" i="1" u="none" strike="noStrike" kern="1200" cap="none" spc="0" normalizeH="0" baseline="0" noProof="0">
                <a:ln>
                  <a:noFill/>
                </a:ln>
                <a:solidFill>
                  <a:srgbClr val="FF0000"/>
                </a:solidFill>
                <a:effectLst/>
                <a:uLnTx/>
                <a:uFillTx/>
                <a:latin typeface="Helvetica Neue Light"/>
                <a:ea typeface="+mn-lt"/>
                <a:cs typeface="+mn-lt"/>
              </a:rPr>
              <a:t>NSERT:</a:t>
            </a:r>
            <a:endParaRPr kumimoji="0" lang="en-US" sz="1800" b="0" i="0" u="none" strike="noStrike" kern="1200" cap="none" spc="0" normalizeH="0" baseline="0" noProof="0">
              <a:ln>
                <a:noFill/>
              </a:ln>
              <a:solidFill>
                <a:srgbClr val="FFFFFF"/>
              </a:solidFill>
              <a:effectLst/>
              <a:uLnTx/>
              <a:uFillTx/>
              <a:latin typeface="Helvetica Neue Light"/>
              <a:ea typeface="+mn-lt"/>
              <a:cs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70C0"/>
                </a:solidFill>
                <a:effectLst/>
                <a:uLnTx/>
                <a:uFillTx/>
                <a:latin typeface="Helvetica Neue Light"/>
                <a:ea typeface="+mn-lt"/>
                <a:cs typeface="+mn-lt"/>
              </a:rPr>
              <a:t>COMPANY</a:t>
            </a:r>
            <a:r>
              <a:rPr kumimoji="0" lang="en-US" sz="1800" b="0" i="0" u="none" strike="noStrike" kern="1200" cap="none" spc="0" normalizeH="0" baseline="0" noProof="0">
                <a:ln>
                  <a:noFill/>
                </a:ln>
                <a:solidFill>
                  <a:srgbClr val="0070C0"/>
                </a:solidFill>
                <a:effectLst/>
                <a:uLnTx/>
                <a:uFillTx/>
                <a:latin typeface="Helvetica Neue Light"/>
                <a:ea typeface="+mn-ea"/>
                <a:cs typeface="+mn-cs"/>
              </a:rPr>
              <a:t> LOGO HERE</a:t>
            </a:r>
            <a:endParaRPr kumimoji="0" lang="en-US" sz="1800" b="0" i="0" u="none" strike="noStrike" kern="1200" cap="none" spc="0" normalizeH="0" baseline="0" noProof="0">
              <a:ln>
                <a:noFill/>
              </a:ln>
              <a:solidFill>
                <a:prstClr val="white"/>
              </a:solidFill>
              <a:effectLst/>
              <a:uLnTx/>
              <a:uFillTx/>
              <a:latin typeface="Helvetica Neue Light"/>
              <a:ea typeface="+mn-ea"/>
              <a:cs typeface="Calibri"/>
            </a:endParaRP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D3FB9A3-DDEF-F8D9-A7AD-0D0579105339}"/>
              </a:ext>
            </a:extLst>
          </p:cNvPr>
          <p:cNvSpPr txBox="1"/>
          <p:nvPr/>
        </p:nvSpPr>
        <p:spPr>
          <a:xfrm>
            <a:off x="2703683" y="1152096"/>
            <a:ext cx="2600020"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Charles Craik,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Advisor,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Helvetica Neue Light"/>
                <a:ea typeface="+mn-ea"/>
                <a:cs typeface="+mn-cs"/>
              </a:rPr>
              <a:t>Co-founder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UCSF Professor, Pharmaceutical Chemistry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err="1">
                <a:ln>
                  <a:noFill/>
                </a:ln>
                <a:solidFill>
                  <a:prstClr val="black"/>
                </a:solidFill>
                <a:effectLst/>
                <a:uLnTx/>
                <a:uFillTx/>
                <a:latin typeface="Helvetica Neue Light"/>
                <a:ea typeface="+mn-ea"/>
                <a:cs typeface="+mn-cs"/>
              </a:rPr>
              <a:t>Asc</a:t>
            </a:r>
            <a:r>
              <a:rPr kumimoji="0" lang="en-US" sz="1600" b="0" i="0" u="none" strike="noStrike" kern="1200" cap="none" spc="0" normalizeH="0" baseline="0" noProof="0">
                <a:ln>
                  <a:noFill/>
                </a:ln>
                <a:solidFill>
                  <a:prstClr val="black"/>
                </a:solidFill>
                <a:effectLst/>
                <a:uLnTx/>
                <a:uFillTx/>
                <a:latin typeface="Helvetica Neue Light"/>
                <a:ea typeface="+mn-ea"/>
                <a:cs typeface="+mn-cs"/>
              </a:rPr>
              <a:t>. Director for Translational Laboratory </a:t>
            </a:r>
            <a:r>
              <a:rPr kumimoji="0" lang="en-US" sz="1600" b="0" i="0" u="none" strike="noStrike" kern="1200" cap="none" spc="0" normalizeH="0" baseline="0" noProof="0" err="1">
                <a:ln>
                  <a:noFill/>
                </a:ln>
                <a:solidFill>
                  <a:prstClr val="black"/>
                </a:solidFill>
                <a:effectLst/>
                <a:uLnTx/>
                <a:uFillTx/>
                <a:latin typeface="Helvetica Neue Light"/>
                <a:ea typeface="+mn-ea"/>
                <a:cs typeface="+mn-cs"/>
              </a:rPr>
              <a:t>Reseach</a:t>
            </a:r>
            <a:endParaRPr kumimoji="0" lang="en-US" sz="1600" b="0" i="0" u="none" strike="noStrike" kern="1200" cap="none" spc="0" normalizeH="0" baseline="0" noProof="0">
              <a:ln>
                <a:noFill/>
              </a:ln>
              <a:solidFill>
                <a:prstClr val="black"/>
              </a:solidFill>
              <a:effectLst/>
              <a:uLnTx/>
              <a:uFillTx/>
              <a:latin typeface="Helvetica Neue Light"/>
              <a:ea typeface="+mn-ea"/>
              <a:cs typeface="+mn-cs"/>
            </a:endParaRPr>
          </a:p>
        </p:txBody>
      </p:sp>
      <p:sp>
        <p:nvSpPr>
          <p:cNvPr id="26" name="TextBox 25">
            <a:extLst>
              <a:ext uri="{FF2B5EF4-FFF2-40B4-BE49-F238E27FC236}">
                <a16:creationId xmlns:a16="http://schemas.microsoft.com/office/drawing/2014/main" id="{22B59BEC-E4DC-C277-93D9-CBDAA321385C}"/>
              </a:ext>
            </a:extLst>
          </p:cNvPr>
          <p:cNvSpPr txBox="1"/>
          <p:nvPr/>
        </p:nvSpPr>
        <p:spPr>
          <a:xfrm>
            <a:off x="5742384" y="3426824"/>
            <a:ext cx="6243637"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Helvetica Neue Light"/>
                <a:ea typeface="+mn-ea"/>
                <a:cs typeface="Segoe UI"/>
              </a:rPr>
              <a:t>SOLUTION:</a:t>
            </a:r>
            <a:r>
              <a:rPr kumimoji="0" lang="en-US" sz="2200" b="0" i="0" u="none" strike="noStrike" kern="1200" cap="none" spc="0" normalizeH="0" baseline="0" noProof="0">
                <a:ln>
                  <a:noFill/>
                </a:ln>
                <a:solidFill>
                  <a:prstClr val="black"/>
                </a:solidFill>
                <a:effectLst/>
                <a:uLnTx/>
                <a:uFillTx/>
                <a:latin typeface="Helvetica Neue Light"/>
                <a:ea typeface="+mn-ea"/>
                <a:cs typeface="Segoe UI"/>
              </a:rPr>
              <a:t>​</a:t>
            </a:r>
            <a:r>
              <a:rPr kumimoji="0" lang="en-US" sz="2000" b="0" i="0" u="none" strike="noStrike" kern="1200" cap="none" spc="0" normalizeH="0" baseline="0" noProof="0">
                <a:ln>
                  <a:noFill/>
                </a:ln>
                <a:solidFill>
                  <a:srgbClr val="FF0000"/>
                </a:solidFill>
                <a:effectLst/>
                <a:uLnTx/>
                <a:uFillTx/>
                <a:latin typeface="Helvetica Neue Light"/>
                <a:ea typeface="+mn-ea"/>
                <a:cs typeface="Segoe UI"/>
              </a:rPr>
              <a: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err="1">
                <a:ln>
                  <a:noFill/>
                </a:ln>
                <a:solidFill>
                  <a:prstClr val="black"/>
                </a:solidFill>
                <a:effectLst/>
                <a:uLnTx/>
                <a:uFillTx/>
                <a:latin typeface="Helvetica Neue Light"/>
                <a:ea typeface="+mn-ea"/>
                <a:cs typeface="+mn-cs"/>
              </a:rPr>
              <a:t>PanCystPro</a:t>
            </a:r>
            <a:r>
              <a:rPr kumimoji="0" lang="en-US" sz="1800" b="0" i="0" u="none" strike="noStrike" kern="1200" cap="none" spc="0" normalizeH="0" baseline="0" noProof="0">
                <a:ln>
                  <a:noFill/>
                </a:ln>
                <a:solidFill>
                  <a:prstClr val="black"/>
                </a:solidFill>
                <a:effectLst/>
                <a:uLnTx/>
                <a:uFillTx/>
                <a:latin typeface="Helvetica Neue Light"/>
                <a:ea typeface="+mn-ea"/>
                <a:cs typeface="+mn-cs"/>
              </a:rPr>
              <a:t> is a highly accurate diagnostics tool for risk stratification in ruling our malignancy in high-risk patients</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mn-ea"/>
                <a:cs typeface="+mn-cs"/>
              </a:rPr>
              <a:t>Delivers 3 biomarker panel  with 20x less fluid required.</a:t>
            </a:r>
            <a:r>
              <a:rPr kumimoji="0" lang="en-US" sz="1800" b="0" i="0" u="none" strike="noStrike" kern="1200" cap="none" spc="0" normalizeH="0" baseline="0" noProof="0">
                <a:ln>
                  <a:noFill/>
                </a:ln>
                <a:solidFill>
                  <a:prstClr val="black"/>
                </a:solidFill>
                <a:effectLst/>
                <a:uLnTx/>
                <a:uFillTx/>
                <a:latin typeface="Helvetica Neue Light"/>
                <a:ea typeface="+mn-ea"/>
                <a:cs typeface="Arial"/>
              </a:rPr>
              <a:t>t (novel, better)</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mn-ea"/>
                <a:cs typeface="Arial"/>
              </a:rPr>
              <a:t>What big improvement does it allow  - IMPACT?</a:t>
            </a:r>
          </a:p>
        </p:txBody>
      </p:sp>
      <p:pic>
        <p:nvPicPr>
          <p:cNvPr id="7" name="Picture 6">
            <a:extLst>
              <a:ext uri="{FF2B5EF4-FFF2-40B4-BE49-F238E27FC236}">
                <a16:creationId xmlns:a16="http://schemas.microsoft.com/office/drawing/2014/main" id="{BCD42345-75BB-FDDA-CD54-B96CA70D24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15532" y="6029739"/>
            <a:ext cx="792407" cy="792407"/>
          </a:xfrm>
          <a:prstGeom prst="rect">
            <a:avLst/>
          </a:prstGeom>
        </p:spPr>
      </p:pic>
      <p:pic>
        <p:nvPicPr>
          <p:cNvPr id="14" name="Picture 13">
            <a:extLst>
              <a:ext uri="{FF2B5EF4-FFF2-40B4-BE49-F238E27FC236}">
                <a16:creationId xmlns:a16="http://schemas.microsoft.com/office/drawing/2014/main" id="{B951547A-223F-6EDA-F522-95EF2FF2BD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745" y="39373"/>
            <a:ext cx="1647139" cy="1098093"/>
          </a:xfrm>
          <a:prstGeom prst="rect">
            <a:avLst/>
          </a:prstGeom>
        </p:spPr>
      </p:pic>
      <p:sp>
        <p:nvSpPr>
          <p:cNvPr id="17" name="TextBox 16">
            <a:extLst>
              <a:ext uri="{FF2B5EF4-FFF2-40B4-BE49-F238E27FC236}">
                <a16:creationId xmlns:a16="http://schemas.microsoft.com/office/drawing/2014/main" id="{0E063F14-2AA4-A2D4-955E-705E62346D84}"/>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pic>
        <p:nvPicPr>
          <p:cNvPr id="28" name="Picture 27">
            <a:extLst>
              <a:ext uri="{FF2B5EF4-FFF2-40B4-BE49-F238E27FC236}">
                <a16:creationId xmlns:a16="http://schemas.microsoft.com/office/drawing/2014/main" id="{A8E8011B-8552-7114-3156-2CF5B82593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16781" y="1950118"/>
            <a:ext cx="2097522" cy="1398348"/>
          </a:xfrm>
          <a:prstGeom prst="rect">
            <a:avLst/>
          </a:prstGeom>
        </p:spPr>
      </p:pic>
      <p:pic>
        <p:nvPicPr>
          <p:cNvPr id="30" name="Picture 29">
            <a:extLst>
              <a:ext uri="{FF2B5EF4-FFF2-40B4-BE49-F238E27FC236}">
                <a16:creationId xmlns:a16="http://schemas.microsoft.com/office/drawing/2014/main" id="{57C4ADA0-0782-EC56-9C49-724D11E227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22167" y="1313684"/>
            <a:ext cx="2311908" cy="1541272"/>
          </a:xfrm>
          <a:prstGeom prst="rect">
            <a:avLst/>
          </a:prstGeom>
        </p:spPr>
      </p:pic>
      <p:pic>
        <p:nvPicPr>
          <p:cNvPr id="6" name="Picture 5">
            <a:extLst>
              <a:ext uri="{FF2B5EF4-FFF2-40B4-BE49-F238E27FC236}">
                <a16:creationId xmlns:a16="http://schemas.microsoft.com/office/drawing/2014/main" id="{1A8B25A3-6B70-0734-A724-F162A68FDC87}"/>
              </a:ext>
            </a:extLst>
          </p:cNvPr>
          <p:cNvPicPr>
            <a:picLocks noChangeAspect="1"/>
          </p:cNvPicPr>
          <p:nvPr/>
        </p:nvPicPr>
        <p:blipFill>
          <a:blip r:embed="rId8"/>
          <a:stretch>
            <a:fillRect/>
          </a:stretch>
        </p:blipFill>
        <p:spPr>
          <a:xfrm>
            <a:off x="512835" y="1248738"/>
            <a:ext cx="2032279" cy="2032279"/>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sp>
        <p:nvSpPr>
          <p:cNvPr id="11" name="TextBox 10">
            <a:extLst>
              <a:ext uri="{FF2B5EF4-FFF2-40B4-BE49-F238E27FC236}">
                <a16:creationId xmlns:a16="http://schemas.microsoft.com/office/drawing/2014/main" id="{3A58E112-61CB-EE47-9F6A-052789E80D5A}"/>
              </a:ext>
            </a:extLst>
          </p:cNvPr>
          <p:cNvSpPr txBox="1"/>
          <p:nvPr/>
        </p:nvSpPr>
        <p:spPr>
          <a:xfrm>
            <a:off x="11089076" y="5467511"/>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spTree>
    <p:extLst>
      <p:ext uri="{BB962C8B-B14F-4D97-AF65-F5344CB8AC3E}">
        <p14:creationId xmlns:p14="http://schemas.microsoft.com/office/powerpoint/2010/main" val="52935057"/>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20" name="Google Shape;89;p1">
            <a:extLst>
              <a:ext uri="{FF2B5EF4-FFF2-40B4-BE49-F238E27FC236}">
                <a16:creationId xmlns:a16="http://schemas.microsoft.com/office/drawing/2014/main" id="{0958EA1B-5B46-7A26-1005-6545F74D2757}"/>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5" name="TextBox 14">
            <a:extLst>
              <a:ext uri="{FF2B5EF4-FFF2-40B4-BE49-F238E27FC236}">
                <a16:creationId xmlns:a16="http://schemas.microsoft.com/office/drawing/2014/main" id="{DE875891-EB05-6FF9-4788-F4B099373304}"/>
              </a:ext>
            </a:extLst>
          </p:cNvPr>
          <p:cNvSpPr txBox="1"/>
          <p:nvPr/>
        </p:nvSpPr>
        <p:spPr>
          <a:xfrm>
            <a:off x="5489" y="3657600"/>
            <a:ext cx="5945367" cy="261610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2000" b="1" i="1" u="none" strike="noStrike" kern="1200" cap="none" spc="0" normalizeH="0" baseline="0" noProof="0">
                <a:ln>
                  <a:noFill/>
                </a:ln>
                <a:solidFill>
                  <a:prstClr val="black"/>
                </a:solidFill>
                <a:effectLst/>
                <a:uLnTx/>
                <a:uFillTx/>
                <a:latin typeface="Helvetica Neue Light" panose="02000403000000020004"/>
                <a:ea typeface="+mn-ea"/>
                <a:cs typeface="+mn-cs"/>
              </a:rPr>
              <a:t> </a:t>
            </a:r>
            <a:endParaRPr kumimoji="0" lang="en-US" sz="2000" b="0"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Hospitalization of a meningitis and encephalitis case can last up to 13 d</a:t>
            </a:r>
            <a:r>
              <a:rPr kumimoji="0" lang="en-US" sz="1800" b="0" i="0" u="none" strike="noStrike" kern="1200" cap="none" spc="0" normalizeH="0" baseline="0" noProof="0" err="1">
                <a:ln>
                  <a:noFill/>
                </a:ln>
                <a:solidFill>
                  <a:prstClr val="black"/>
                </a:solidFill>
                <a:effectLst/>
                <a:uLnTx/>
                <a:uFillTx/>
                <a:latin typeface="Helvetica Neue Light" panose="02000403000000020004"/>
                <a:ea typeface="+mn-ea"/>
                <a:cs typeface="+mn-cs"/>
              </a:rPr>
              <a:t>ays</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 with average costs of nearly $42,000 per case.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Over 40% require admission to the ICU, with patients often undergoing 40+ tests in the search for etiology.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Each test takes days to weeks, and only detects a handful of pathogens, resulting in delayed treatment, unnecessary testing, and extended lengths of stay.</a:t>
            </a:r>
            <a:endParaRPr kumimoji="0" lang="en-US" sz="2200" b="0" i="1" u="none" strike="noStrike" kern="1200" cap="none" spc="0" normalizeH="0" baseline="0" noProof="0">
              <a:ln>
                <a:noFill/>
              </a:ln>
              <a:solidFill>
                <a:prstClr val="black"/>
              </a:solidFill>
              <a:effectLst/>
              <a:uLnTx/>
              <a:uFillTx/>
              <a:latin typeface="Helvetica Neue Light" panose="02000403000000020004"/>
              <a:ea typeface="+mn-ea"/>
              <a:cs typeface="+mn-cs"/>
            </a:endParaRPr>
          </a:p>
        </p:txBody>
      </p:sp>
      <p:sp>
        <p:nvSpPr>
          <p:cNvPr id="3" name="TextBox 2">
            <a:extLst>
              <a:ext uri="{FF2B5EF4-FFF2-40B4-BE49-F238E27FC236}">
                <a16:creationId xmlns:a16="http://schemas.microsoft.com/office/drawing/2014/main" id="{48D40288-D275-EB70-149D-A93FA9B69D3C}"/>
              </a:ext>
            </a:extLst>
          </p:cNvPr>
          <p:cNvSpPr txBox="1"/>
          <p:nvPr/>
        </p:nvSpPr>
        <p:spPr>
          <a:xfrm>
            <a:off x="3565418" y="210816"/>
            <a:ext cx="6469169" cy="83099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a:ln>
                  <a:noFill/>
                </a:ln>
                <a:solidFill>
                  <a:srgbClr val="FFFFFF"/>
                </a:solidFill>
                <a:effectLst/>
                <a:uLnTx/>
                <a:uFillTx/>
                <a:latin typeface="Helvetica Neue Light" panose="02000403000000020004"/>
                <a:ea typeface="+mn-ea"/>
                <a:cs typeface="+mn-cs"/>
              </a:rPr>
              <a:t>Short-cutting the Diagnostic Journey through Metagenomic Next-Generation Sequencing</a:t>
            </a:r>
          </a:p>
        </p:txBody>
      </p:sp>
      <p:sp>
        <p:nvSpPr>
          <p:cNvPr id="4" name="TextBox 3">
            <a:extLst>
              <a:ext uri="{FF2B5EF4-FFF2-40B4-BE49-F238E27FC236}">
                <a16:creationId xmlns:a16="http://schemas.microsoft.com/office/drawing/2014/main" id="{022940F7-C63A-641C-EF68-ED2617AD2343}"/>
              </a:ext>
            </a:extLst>
          </p:cNvPr>
          <p:cNvSpPr txBox="1"/>
          <p:nvPr/>
        </p:nvSpPr>
        <p:spPr>
          <a:xfrm>
            <a:off x="5829663" y="3388175"/>
            <a:ext cx="6275763" cy="206210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endParaRPr kumimoji="0" lang="en-US" sz="2000" b="1"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With $35M Series A, </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hlinkClick r:id="rId3">
                  <a:extLst>
                    <a:ext uri="{A12FA001-AC4F-418D-AE19-62706E023703}">
                      <ahyp:hlinkClr xmlns:ahyp="http://schemas.microsoft.com/office/drawing/2018/hyperlinkcolor" val="tx"/>
                    </a:ext>
                  </a:extLst>
                </a:hlinkClick>
              </a:rPr>
              <a:t>Delve Bio </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stands up a robust clinical and commercial </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hlinkClick r:id="rId4">
                  <a:extLst>
                    <a:ext uri="{A12FA001-AC4F-418D-AE19-62706E023703}">
                      <ahyp:hlinkClr xmlns:ahyp="http://schemas.microsoft.com/office/drawing/2018/hyperlinkcolor" val="tx"/>
                    </a:ext>
                  </a:extLst>
                </a:hlinkClick>
              </a:rPr>
              <a:t>operation</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 bringing </a:t>
            </a:r>
            <a:r>
              <a:rPr kumimoji="0" lang="en-US" sz="1800" b="0" i="0" u="none" strike="noStrike" kern="1200" cap="none" spc="0" normalizeH="0" baseline="0" noProof="0" err="1">
                <a:ln>
                  <a:noFill/>
                </a:ln>
                <a:solidFill>
                  <a:prstClr val="black"/>
                </a:solidFill>
                <a:effectLst/>
                <a:uLnTx/>
                <a:uFillTx/>
                <a:latin typeface="Helvetica Neue Light" panose="02000403000000020004"/>
                <a:ea typeface="+mn-ea"/>
                <a:cs typeface="+mn-cs"/>
              </a:rPr>
              <a:t>mNGS</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 to patients nationwide.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Delve Bio launched </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hlinkClick r:id="rId5">
                  <a:extLst>
                    <a:ext uri="{A12FA001-AC4F-418D-AE19-62706E023703}">
                      <ahyp:hlinkClr xmlns:ahyp="http://schemas.microsoft.com/office/drawing/2018/hyperlinkcolor" val="tx"/>
                    </a:ext>
                  </a:extLst>
                </a:hlinkClick>
              </a:rPr>
              <a:t>Delve Detect</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 its flagship </a:t>
            </a:r>
            <a:r>
              <a:rPr kumimoji="0" lang="en-US" sz="1800" b="0" i="0" u="none" strike="noStrike" kern="1200" cap="none" spc="0" normalizeH="0" baseline="0" noProof="0" err="1">
                <a:ln>
                  <a:noFill/>
                </a:ln>
                <a:solidFill>
                  <a:prstClr val="black"/>
                </a:solidFill>
                <a:effectLst/>
                <a:uLnTx/>
                <a:uFillTx/>
                <a:latin typeface="Helvetica Neue Light" panose="02000403000000020004"/>
                <a:ea typeface="+mn-ea"/>
                <a:cs typeface="+mn-cs"/>
              </a:rPr>
              <a:t>mNGS</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 testing service that detects pathogens in cerebrospinal fluid. Expansion to additional sample types in 2026. </a:t>
            </a: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6"/>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D3FB9A3-DDEF-F8D9-A7AD-0D0579105339}"/>
              </a:ext>
            </a:extLst>
          </p:cNvPr>
          <p:cNvSpPr txBox="1"/>
          <p:nvPr/>
        </p:nvSpPr>
        <p:spPr>
          <a:xfrm>
            <a:off x="125536" y="2901468"/>
            <a:ext cx="1822018"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Joe </a:t>
            </a:r>
            <a:r>
              <a:rPr kumimoji="0" lang="en-US" sz="1800" b="1" i="0" u="none" strike="noStrike" kern="1200" cap="none" spc="0" normalizeH="0" baseline="0" noProof="0" err="1">
                <a:ln>
                  <a:noFill/>
                </a:ln>
                <a:solidFill>
                  <a:prstClr val="black"/>
                </a:solidFill>
                <a:effectLst/>
                <a:uLnTx/>
                <a:uFillTx/>
                <a:latin typeface="Helvetica Neue Light"/>
                <a:ea typeface="+mn-ea"/>
                <a:cs typeface="+mn-cs"/>
              </a:rPr>
              <a:t>DeRisi</a:t>
            </a:r>
            <a:r>
              <a:rPr kumimoji="0" lang="en-US" sz="1800" b="1" i="0" u="none" strike="noStrike" kern="1200" cap="none" spc="0" normalizeH="0" baseline="0" noProof="0">
                <a:ln>
                  <a:noFill/>
                </a:ln>
                <a:solidFill>
                  <a:prstClr val="black"/>
                </a:solidFill>
                <a:effectLst/>
                <a:uLnTx/>
                <a:uFillTx/>
                <a:latin typeface="Helvetica Neue Light"/>
                <a:ea typeface="+mn-ea"/>
                <a:cs typeface="+mn-cs"/>
              </a:rPr>
              <a:t>, PhD</a:t>
            </a:r>
            <a:endParaRPr kumimoji="0" lang="en-US" sz="18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UCSF Professor</a:t>
            </a:r>
          </a:p>
        </p:txBody>
      </p:sp>
      <p:sp>
        <p:nvSpPr>
          <p:cNvPr id="26" name="TextBox 25">
            <a:extLst>
              <a:ext uri="{FF2B5EF4-FFF2-40B4-BE49-F238E27FC236}">
                <a16:creationId xmlns:a16="http://schemas.microsoft.com/office/drawing/2014/main" id="{22B59BEC-E4DC-C277-93D9-CBDAA321385C}"/>
              </a:ext>
            </a:extLst>
          </p:cNvPr>
          <p:cNvSpPr txBox="1"/>
          <p:nvPr/>
        </p:nvSpPr>
        <p:spPr>
          <a:xfrm>
            <a:off x="5819552" y="1241499"/>
            <a:ext cx="4371205"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a:ea typeface="+mn-ea"/>
                <a:cs typeface="Segoe UI"/>
              </a:rPr>
              <a:t>SOLUTION:</a:t>
            </a:r>
            <a:r>
              <a:rPr kumimoji="0" lang="en-US" sz="2000" b="0" i="0" u="none" strike="noStrike" kern="1200" cap="none" spc="0" normalizeH="0" baseline="0" noProof="0">
                <a:ln>
                  <a:noFill/>
                </a:ln>
                <a:solidFill>
                  <a:prstClr val="black"/>
                </a:solidFill>
                <a:effectLst/>
                <a:uLnTx/>
                <a:uFillTx/>
                <a:latin typeface="Helvetica Neue Light"/>
                <a:ea typeface="+mn-ea"/>
                <a:cs typeface="Segoe UI"/>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Comprehensive detection of all viruses, bacteria, parasites, and fungi at once from a single sample.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mn-cs"/>
              </a:rPr>
              <a:t>Rapid, powerful metagenomics testing platform that returns results to clinicians the next day.</a:t>
            </a:r>
          </a:p>
        </p:txBody>
      </p:sp>
      <p:pic>
        <p:nvPicPr>
          <p:cNvPr id="5" name="Picture 4">
            <a:extLst>
              <a:ext uri="{FF2B5EF4-FFF2-40B4-BE49-F238E27FC236}">
                <a16:creationId xmlns:a16="http://schemas.microsoft.com/office/drawing/2014/main" id="{17AA1E04-96E5-0320-2C4D-0DCE9834D7AB}"/>
              </a:ext>
            </a:extLst>
          </p:cNvPr>
          <p:cNvPicPr>
            <a:picLocks noChangeAspect="1"/>
          </p:cNvPicPr>
          <p:nvPr/>
        </p:nvPicPr>
        <p:blipFill rotWithShape="1">
          <a:blip r:embed="rId7"/>
          <a:srcRect t="19161" b="25760"/>
          <a:stretch/>
        </p:blipFill>
        <p:spPr>
          <a:xfrm>
            <a:off x="125535" y="104055"/>
            <a:ext cx="3266534" cy="940081"/>
          </a:xfrm>
          <a:prstGeom prst="rect">
            <a:avLst/>
          </a:prstGeom>
        </p:spPr>
      </p:pic>
      <p:pic>
        <p:nvPicPr>
          <p:cNvPr id="10" name="Picture 9">
            <a:extLst>
              <a:ext uri="{FF2B5EF4-FFF2-40B4-BE49-F238E27FC236}">
                <a16:creationId xmlns:a16="http://schemas.microsoft.com/office/drawing/2014/main" id="{9D112999-1B0D-A063-1D2E-19CBB12A6417}"/>
              </a:ext>
            </a:extLst>
          </p:cNvPr>
          <p:cNvPicPr>
            <a:picLocks noChangeAspect="1"/>
          </p:cNvPicPr>
          <p:nvPr/>
        </p:nvPicPr>
        <p:blipFill>
          <a:blip r:embed="rId8"/>
          <a:stretch>
            <a:fillRect/>
          </a:stretch>
        </p:blipFill>
        <p:spPr>
          <a:xfrm>
            <a:off x="214315" y="1550862"/>
            <a:ext cx="1324102" cy="1324102"/>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pic>
        <p:nvPicPr>
          <p:cNvPr id="14" name="Picture 2" descr="Michael Wilson | UCSF Health">
            <a:extLst>
              <a:ext uri="{FF2B5EF4-FFF2-40B4-BE49-F238E27FC236}">
                <a16:creationId xmlns:a16="http://schemas.microsoft.com/office/drawing/2014/main" id="{6DEC8A50-7C06-8B7B-F03B-83AC3B1A195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102991" y="1550862"/>
            <a:ext cx="1344945" cy="1344945"/>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BCFCB955-CA27-4DB7-DBEF-5CE86E70B6E2}"/>
              </a:ext>
            </a:extLst>
          </p:cNvPr>
          <p:cNvPicPr>
            <a:picLocks noChangeAspect="1"/>
          </p:cNvPicPr>
          <p:nvPr/>
        </p:nvPicPr>
        <p:blipFill>
          <a:blip r:embed="rId10"/>
          <a:stretch>
            <a:fillRect/>
          </a:stretch>
        </p:blipFill>
        <p:spPr>
          <a:xfrm>
            <a:off x="3940004" y="1545573"/>
            <a:ext cx="1344945" cy="1344945"/>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sp>
        <p:nvSpPr>
          <p:cNvPr id="18" name="TextBox 17">
            <a:extLst>
              <a:ext uri="{FF2B5EF4-FFF2-40B4-BE49-F238E27FC236}">
                <a16:creationId xmlns:a16="http://schemas.microsoft.com/office/drawing/2014/main" id="{B11803AF-3B1F-2B58-2598-A9C01001F3E3}"/>
              </a:ext>
            </a:extLst>
          </p:cNvPr>
          <p:cNvSpPr txBox="1"/>
          <p:nvPr/>
        </p:nvSpPr>
        <p:spPr>
          <a:xfrm>
            <a:off x="1987990" y="2911364"/>
            <a:ext cx="181964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Michael Wilson, MD</a:t>
            </a:r>
            <a:endParaRPr kumimoji="0" lang="en-US" sz="18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UCSF Professor</a:t>
            </a:r>
          </a:p>
        </p:txBody>
      </p:sp>
      <p:sp>
        <p:nvSpPr>
          <p:cNvPr id="19" name="TextBox 18">
            <a:extLst>
              <a:ext uri="{FF2B5EF4-FFF2-40B4-BE49-F238E27FC236}">
                <a16:creationId xmlns:a16="http://schemas.microsoft.com/office/drawing/2014/main" id="{62DE0C04-EF95-589B-6A43-FB70B971E639}"/>
              </a:ext>
            </a:extLst>
          </p:cNvPr>
          <p:cNvSpPr txBox="1"/>
          <p:nvPr/>
        </p:nvSpPr>
        <p:spPr>
          <a:xfrm>
            <a:off x="3755429" y="2921264"/>
            <a:ext cx="181964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Charles Chiu, MD, PhD</a:t>
            </a:r>
            <a:endParaRPr kumimoji="0" lang="en-US" sz="18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UCSF Professor</a:t>
            </a:r>
          </a:p>
        </p:txBody>
      </p:sp>
      <p:pic>
        <p:nvPicPr>
          <p:cNvPr id="9" name="Picture 8" descr="A logo for a medical company&#10;&#10;Description automatically generated">
            <a:extLst>
              <a:ext uri="{FF2B5EF4-FFF2-40B4-BE49-F238E27FC236}">
                <a16:creationId xmlns:a16="http://schemas.microsoft.com/office/drawing/2014/main" id="{4EA97521-52F6-D4D3-168E-9BE5BC0DA2E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190757" y="1223316"/>
            <a:ext cx="1929186" cy="2176518"/>
          </a:xfrm>
          <a:prstGeom prst="rect">
            <a:avLst/>
          </a:prstGeom>
        </p:spPr>
      </p:pic>
      <p:cxnSp>
        <p:nvCxnSpPr>
          <p:cNvPr id="11" name="Straight Connector 10">
            <a:extLst>
              <a:ext uri="{FF2B5EF4-FFF2-40B4-BE49-F238E27FC236}">
                <a16:creationId xmlns:a16="http://schemas.microsoft.com/office/drawing/2014/main" id="{BFC09D45-BBB9-E8B9-9271-51F87A585B5C}"/>
              </a:ext>
            </a:extLst>
          </p:cNvPr>
          <p:cNvCxnSpPr/>
          <p:nvPr/>
        </p:nvCxnSpPr>
        <p:spPr>
          <a:xfrm>
            <a:off x="5684764"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567336D-3CBA-C9D3-F9B1-A11795E5941A}"/>
              </a:ext>
            </a:extLst>
          </p:cNvPr>
          <p:cNvSpPr txBox="1"/>
          <p:nvPr/>
        </p:nvSpPr>
        <p:spPr>
          <a:xfrm>
            <a:off x="11089076" y="5467511"/>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sp>
        <p:nvSpPr>
          <p:cNvPr id="2" name="TextBox 1">
            <a:extLst>
              <a:ext uri="{FF2B5EF4-FFF2-40B4-BE49-F238E27FC236}">
                <a16:creationId xmlns:a16="http://schemas.microsoft.com/office/drawing/2014/main" id="{F89A7A25-C5C9-F877-C54C-D670C8386511}"/>
              </a:ext>
            </a:extLst>
          </p:cNvPr>
          <p:cNvSpPr txBox="1"/>
          <p:nvPr/>
        </p:nvSpPr>
        <p:spPr>
          <a:xfrm>
            <a:off x="331269" y="65369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sp>
        <p:nvSpPr>
          <p:cNvPr id="8" name="TextBox 7">
            <a:extLst>
              <a:ext uri="{FF2B5EF4-FFF2-40B4-BE49-F238E27FC236}">
                <a16:creationId xmlns:a16="http://schemas.microsoft.com/office/drawing/2014/main" id="{536249A2-3692-9F3D-3522-C83165739913}"/>
              </a:ext>
            </a:extLst>
          </p:cNvPr>
          <p:cNvSpPr txBox="1"/>
          <p:nvPr/>
        </p:nvSpPr>
        <p:spPr>
          <a:xfrm>
            <a:off x="5829662" y="5358544"/>
            <a:ext cx="5564807" cy="147732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Calibri" panose="020F0502020204030204"/>
              </a:rPr>
              <a:t>Premier top-tier customer base (hospitals &amp; reference labs) with volumes growing QoQ.</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Calibri" panose="020F0502020204030204"/>
              </a:rPr>
              <a:t>Backed by extensive clinical data published in </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Calibri" panose="020F0502020204030204"/>
                <a:hlinkClick r:id="rId12">
                  <a:extLst>
                    <a:ext uri="{A12FA001-AC4F-418D-AE19-62706E023703}">
                      <ahyp:hlinkClr xmlns:ahyp="http://schemas.microsoft.com/office/drawing/2018/hyperlinkcolor" val="tx"/>
                    </a:ext>
                  </a:extLst>
                </a:hlinkClick>
              </a:rPr>
              <a:t>Nature</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Calibri" panose="020F0502020204030204"/>
              </a:rPr>
              <a:t>, </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Calibri" panose="020F0502020204030204"/>
                <a:hlinkClick r:id="rId13">
                  <a:extLst>
                    <a:ext uri="{A12FA001-AC4F-418D-AE19-62706E023703}">
                      <ahyp:hlinkClr xmlns:ahyp="http://schemas.microsoft.com/office/drawing/2018/hyperlinkcolor" val="tx"/>
                    </a:ext>
                  </a:extLst>
                </a:hlinkClick>
              </a:rPr>
              <a:t>NEJM</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Calibri" panose="020F0502020204030204"/>
              </a:rPr>
              <a:t>, and </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Calibri" panose="020F0502020204030204"/>
                <a:hlinkClick r:id="rId14">
                  <a:extLst>
                    <a:ext uri="{A12FA001-AC4F-418D-AE19-62706E023703}">
                      <ahyp:hlinkClr xmlns:ahyp="http://schemas.microsoft.com/office/drawing/2018/hyperlinkcolor" val="tx"/>
                    </a:ext>
                  </a:extLst>
                </a:hlinkClick>
              </a:rPr>
              <a:t>OFID</a:t>
            </a:r>
            <a:r>
              <a:rPr kumimoji="0" lang="en-US" sz="1800" b="0" i="0" u="none" strike="noStrike" kern="1200" cap="none" spc="0" normalizeH="0" baseline="0" noProof="0">
                <a:ln>
                  <a:noFill/>
                </a:ln>
                <a:solidFill>
                  <a:prstClr val="black"/>
                </a:solidFill>
                <a:effectLst/>
                <a:uLnTx/>
                <a:uFillTx/>
                <a:latin typeface="Helvetica Neue Light" panose="02000403000000020004"/>
                <a:ea typeface="+mn-ea"/>
                <a:cs typeface="Calibri" panose="020F0502020204030204"/>
              </a:rPr>
              <a:t>, showing reductions of &gt;60% of tests and &gt;7 days to diagnosis.</a:t>
            </a:r>
          </a:p>
        </p:txBody>
      </p:sp>
      <p:pic>
        <p:nvPicPr>
          <p:cNvPr id="16" name="Picture 15">
            <a:extLst>
              <a:ext uri="{FF2B5EF4-FFF2-40B4-BE49-F238E27FC236}">
                <a16:creationId xmlns:a16="http://schemas.microsoft.com/office/drawing/2014/main" id="{FA9F1A4D-A8DF-A0CD-CA76-55ED86912B44}"/>
              </a:ext>
            </a:extLst>
          </p:cNvPr>
          <p:cNvPicPr>
            <a:picLocks noChangeAspect="1"/>
          </p:cNvPicPr>
          <p:nvPr/>
        </p:nvPicPr>
        <p:blipFill>
          <a:blip r:embed="rId15"/>
          <a:stretch>
            <a:fillRect/>
          </a:stretch>
        </p:blipFill>
        <p:spPr>
          <a:xfrm>
            <a:off x="11394474" y="6069519"/>
            <a:ext cx="725470" cy="726619"/>
          </a:xfrm>
          <a:prstGeom prst="rect">
            <a:avLst/>
          </a:prstGeom>
        </p:spPr>
      </p:pic>
      <p:sp>
        <p:nvSpPr>
          <p:cNvPr id="6" name="TextBox 5">
            <a:extLst>
              <a:ext uri="{FF2B5EF4-FFF2-40B4-BE49-F238E27FC236}">
                <a16:creationId xmlns:a16="http://schemas.microsoft.com/office/drawing/2014/main" id="{93DA50E0-2104-87E5-8923-460A3BA06CDA}"/>
              </a:ext>
            </a:extLst>
          </p:cNvPr>
          <p:cNvSpPr txBox="1"/>
          <p:nvPr/>
        </p:nvSpPr>
        <p:spPr>
          <a:xfrm>
            <a:off x="1706236" y="1192896"/>
            <a:ext cx="227248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UCSF Co-founders</a:t>
            </a:r>
          </a:p>
        </p:txBody>
      </p:sp>
    </p:spTree>
    <p:extLst>
      <p:ext uri="{BB962C8B-B14F-4D97-AF65-F5344CB8AC3E}">
        <p14:creationId xmlns:p14="http://schemas.microsoft.com/office/powerpoint/2010/main" val="1234695588"/>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AA1DC-2098-417B-64CC-ACDEA5DBB95B}"/>
            </a:ext>
          </a:extLst>
        </p:cNvPr>
        <p:cNvGrpSpPr/>
        <p:nvPr/>
      </p:nvGrpSpPr>
      <p:grpSpPr>
        <a:xfrm>
          <a:off x="0" y="0"/>
          <a:ext cx="0" cy="0"/>
          <a:chOff x="0" y="0"/>
          <a:chExt cx="0" cy="0"/>
        </a:xfrm>
      </p:grpSpPr>
      <p:sp>
        <p:nvSpPr>
          <p:cNvPr id="6" name="Google Shape;89;p1">
            <a:extLst>
              <a:ext uri="{FF2B5EF4-FFF2-40B4-BE49-F238E27FC236}">
                <a16:creationId xmlns:a16="http://schemas.microsoft.com/office/drawing/2014/main" id="{B6C7EC8B-CCCD-8F03-F1F5-4A36BAD5E842}"/>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pic>
        <p:nvPicPr>
          <p:cNvPr id="8" name="Picture 7" descr="A person smiling at the camera&#10;&#10;Description automatically generated">
            <a:extLst>
              <a:ext uri="{FF2B5EF4-FFF2-40B4-BE49-F238E27FC236}">
                <a16:creationId xmlns:a16="http://schemas.microsoft.com/office/drawing/2014/main" id="{E37962FA-CAEE-0397-C043-AA6694755D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348" y="1274054"/>
            <a:ext cx="1982531" cy="1982531"/>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p:spPr>
      </p:pic>
      <p:sp>
        <p:nvSpPr>
          <p:cNvPr id="15" name="TextBox 14">
            <a:extLst>
              <a:ext uri="{FF2B5EF4-FFF2-40B4-BE49-F238E27FC236}">
                <a16:creationId xmlns:a16="http://schemas.microsoft.com/office/drawing/2014/main" id="{DE875891-EB05-6FF9-4788-F4B099373304}"/>
              </a:ext>
            </a:extLst>
          </p:cNvPr>
          <p:cNvSpPr txBox="1"/>
          <p:nvPr/>
        </p:nvSpPr>
        <p:spPr>
          <a:xfrm>
            <a:off x="351025" y="3974407"/>
            <a:ext cx="4941584" cy="267765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PROBLEM:</a:t>
            </a:r>
            <a:r>
              <a:rPr kumimoji="0" lang="en-US" sz="2000" b="1" i="1" u="none" strike="noStrike" kern="1200" cap="none" spc="0" normalizeH="0" baseline="0" noProof="0">
                <a:ln>
                  <a:noFill/>
                </a:ln>
                <a:solidFill>
                  <a:srgbClr val="FF0000"/>
                </a:solidFill>
                <a:effectLst/>
                <a:uLnTx/>
                <a:uFillTx/>
                <a:latin typeface="Helvetica Neue Light" panose="02000403000000020004"/>
                <a:ea typeface="+mn-ea"/>
                <a:cs typeface="+mn-cs"/>
              </a:rPr>
              <a: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0" i="0" u="none" strike="noStrike" kern="1200" cap="none" spc="0" normalizeH="0" baseline="0" noProof="0">
                <a:ln>
                  <a:noFill/>
                </a:ln>
                <a:solidFill>
                  <a:prstClr val="black"/>
                </a:solidFill>
                <a:effectLst/>
                <a:uLnTx/>
                <a:uFillTx/>
                <a:latin typeface="Helvetica Neue Light" panose="02000403000000020004"/>
                <a:ea typeface="+mn-ea"/>
                <a:cs typeface="+mn-cs"/>
              </a:rPr>
              <a:t>Inability to identify the healthiest embryos to transfer, leading to low success rates of IVF and need for multiple IVF cycles.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Satoshi"/>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1" u="none" strike="noStrike" kern="1200" cap="none" spc="0" normalizeH="0" baseline="0" noProof="0">
              <a:ln>
                <a:noFill/>
              </a:ln>
              <a:solidFill>
                <a:srgbClr val="404040"/>
              </a:solidFill>
              <a:effectLst/>
              <a:uLnTx/>
              <a:uFillTx/>
              <a:latin typeface="Helvetica Neue Light" panose="02000403000000020004"/>
              <a:ea typeface="+mn-ea"/>
              <a:cs typeface="+mn-cs"/>
            </a:endParaRP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1" u="none" strike="noStrike" kern="1200" cap="none" spc="0" normalizeH="0" baseline="0" noProof="0">
              <a:ln>
                <a:noFill/>
              </a:ln>
              <a:solidFill>
                <a:srgbClr val="404040"/>
              </a:solidFill>
              <a:effectLst/>
              <a:uLnTx/>
              <a:uFillTx/>
              <a:latin typeface="Helvetica Neue Light" panose="02000403000000020004"/>
              <a:ea typeface="+mn-ea"/>
              <a:cs typeface="+mn-cs"/>
            </a:endParaRPr>
          </a:p>
        </p:txBody>
      </p:sp>
      <p:sp>
        <p:nvSpPr>
          <p:cNvPr id="4" name="TextBox 3">
            <a:extLst>
              <a:ext uri="{FF2B5EF4-FFF2-40B4-BE49-F238E27FC236}">
                <a16:creationId xmlns:a16="http://schemas.microsoft.com/office/drawing/2014/main" id="{022940F7-C63A-641C-EF68-ED2617AD2343}"/>
              </a:ext>
            </a:extLst>
          </p:cNvPr>
          <p:cNvSpPr txBox="1"/>
          <p:nvPr/>
        </p:nvSpPr>
        <p:spPr>
          <a:xfrm>
            <a:off x="5637938" y="5638800"/>
            <a:ext cx="4941583" cy="7078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panose="02000403000000020004"/>
                <a:ea typeface="+mn-ea"/>
                <a:cs typeface="+mn-cs"/>
              </a:rPr>
              <a:t>STATUS: </a:t>
            </a:r>
            <a:endParaRPr kumimoji="0" lang="en-US" sz="2000" b="1"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a:ea typeface="+mn-ea"/>
                <a:cs typeface="Calibri" panose="020F0502020204030204"/>
              </a:rPr>
              <a:t>Spinning out</a:t>
            </a:r>
          </a:p>
        </p:txBody>
      </p:sp>
      <p:pic>
        <p:nvPicPr>
          <p:cNvPr id="13" name="Picture 12" descr="A white letters on a black background&#10;&#10;Description automatically generated">
            <a:extLst>
              <a:ext uri="{FF2B5EF4-FFF2-40B4-BE49-F238E27FC236}">
                <a16:creationId xmlns:a16="http://schemas.microsoft.com/office/drawing/2014/main" id="{A9616F1B-2CA4-884C-FF94-05F2E5E51A9C}"/>
              </a:ext>
            </a:extLst>
          </p:cNvPr>
          <p:cNvPicPr>
            <a:picLocks noChangeAspect="1"/>
          </p:cNvPicPr>
          <p:nvPr/>
        </p:nvPicPr>
        <p:blipFill>
          <a:blip r:embed="rId4"/>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CA6DF033-D4E9-0E96-F846-E08D5ECBE2F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D3FB9A3-DDEF-F8D9-A7AD-0D0579105339}"/>
              </a:ext>
            </a:extLst>
          </p:cNvPr>
          <p:cNvSpPr txBox="1"/>
          <p:nvPr/>
        </p:nvSpPr>
        <p:spPr>
          <a:xfrm>
            <a:off x="2634067" y="1692956"/>
            <a:ext cx="2542235"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mn-cs"/>
              </a:rPr>
              <a:t>Paolo Rinaudo, MD, PhD </a:t>
            </a:r>
            <a:r>
              <a:rPr kumimoji="0" lang="en-US" sz="1600" b="1" i="0" u="none" strike="noStrike" kern="1200" cap="none" spc="0" normalizeH="0" baseline="0" noProof="0">
                <a:ln>
                  <a:noFill/>
                </a:ln>
                <a:solidFill>
                  <a:prstClr val="black"/>
                </a:solidFill>
                <a:effectLst/>
                <a:uLnTx/>
                <a:uFillTx/>
                <a:latin typeface="Helvetica Neue Light"/>
                <a:ea typeface="+mn-ea"/>
                <a:cs typeface="+mn-cs"/>
              </a:rPr>
              <a:t>Cofounder, </a:t>
            </a:r>
            <a:endParaRPr kumimoji="0" lang="en-US" sz="16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Obstetrics/Gynecology and Reproductive Endocrinologist at UCSF</a:t>
            </a:r>
          </a:p>
        </p:txBody>
      </p:sp>
      <p:sp>
        <p:nvSpPr>
          <p:cNvPr id="26" name="TextBox 25">
            <a:extLst>
              <a:ext uri="{FF2B5EF4-FFF2-40B4-BE49-F238E27FC236}">
                <a16:creationId xmlns:a16="http://schemas.microsoft.com/office/drawing/2014/main" id="{22B59BEC-E4DC-C277-93D9-CBDAA321385C}"/>
              </a:ext>
            </a:extLst>
          </p:cNvPr>
          <p:cNvSpPr txBox="1"/>
          <p:nvPr/>
        </p:nvSpPr>
        <p:spPr>
          <a:xfrm>
            <a:off x="5574486" y="3241714"/>
            <a:ext cx="638373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Helvetica Neue Light"/>
                <a:ea typeface="+mn-ea"/>
                <a:cs typeface="Segoe UI"/>
              </a:rPr>
              <a:t>SOLUTION:​</a:t>
            </a: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Segoe U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Helvetica Neue" panose="02000503000000020004" pitchFamily="2" charset="0"/>
                <a:cs typeface="Helvetica Neue" panose="02000503000000020004" pitchFamily="2" charset="0"/>
              </a:rPr>
              <a:t>Novel biomarkers indicative of embryonic health, laying the foundation for a safe and reliable device tailored for embryo selection.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panose="02000403000000020004"/>
                <a:ea typeface="Helvetica Neue" panose="02000503000000020004" pitchFamily="2" charset="0"/>
                <a:cs typeface="Helvetica Neue" panose="02000503000000020004" pitchFamily="2" charset="0"/>
              </a:rPr>
              <a:t>State-of-the-art technology that has the potential to dramatically increase IVF success rates.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a:ln>
                <a:noFill/>
              </a:ln>
              <a:solidFill>
                <a:prstClr val="black"/>
              </a:solidFill>
              <a:effectLst/>
              <a:uLnTx/>
              <a:uFillTx/>
              <a:latin typeface="Helvetica Neue Light"/>
              <a:ea typeface="+mn-ea"/>
              <a:cs typeface="Segoe UI"/>
            </a:endParaRPr>
          </a:p>
        </p:txBody>
      </p:sp>
      <p:sp>
        <p:nvSpPr>
          <p:cNvPr id="17" name="TextBox 16">
            <a:extLst>
              <a:ext uri="{FF2B5EF4-FFF2-40B4-BE49-F238E27FC236}">
                <a16:creationId xmlns:a16="http://schemas.microsoft.com/office/drawing/2014/main" id="{96459DB5-F511-50C2-8078-F6A9029BAC60}"/>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pic>
        <p:nvPicPr>
          <p:cNvPr id="14" name="Picture 13" descr="A logo with a circle&#10;&#10;Description automatically generated">
            <a:extLst>
              <a:ext uri="{FF2B5EF4-FFF2-40B4-BE49-F238E27FC236}">
                <a16:creationId xmlns:a16="http://schemas.microsoft.com/office/drawing/2014/main" id="{3CA873D4-7396-2CCF-D358-3A46A1C122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634" y="80204"/>
            <a:ext cx="1014165" cy="1014165"/>
          </a:xfrm>
          <a:prstGeom prst="rect">
            <a:avLst/>
          </a:prstGeom>
        </p:spPr>
      </p:pic>
      <p:sp>
        <p:nvSpPr>
          <p:cNvPr id="19" name="TextBox 18">
            <a:extLst>
              <a:ext uri="{FF2B5EF4-FFF2-40B4-BE49-F238E27FC236}">
                <a16:creationId xmlns:a16="http://schemas.microsoft.com/office/drawing/2014/main" id="{758CE892-E217-88FB-36E4-3C704D700C6C}"/>
              </a:ext>
            </a:extLst>
          </p:cNvPr>
          <p:cNvSpPr txBox="1"/>
          <p:nvPr/>
        </p:nvSpPr>
        <p:spPr>
          <a:xfrm>
            <a:off x="1529384" y="158584"/>
            <a:ext cx="8056626" cy="89255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1200" cap="none" spc="0" normalizeH="0" baseline="0" noProof="0">
                <a:ln>
                  <a:noFill/>
                </a:ln>
                <a:solidFill>
                  <a:prstClr val="white"/>
                </a:solidFill>
                <a:effectLst/>
                <a:uLnTx/>
                <a:uFillTx/>
                <a:latin typeface="Helvetica Neue Light" panose="02000403000000020004"/>
                <a:ea typeface="+mn-ea"/>
                <a:cs typeface="+mn-cs"/>
              </a:rPr>
              <a:t>Improving IVF Success with Advanced Embryo Selection Technology </a:t>
            </a:r>
          </a:p>
        </p:txBody>
      </p:sp>
      <p:pic>
        <p:nvPicPr>
          <p:cNvPr id="28" name="Picture 27" descr="A graph of different colored bars&#10;&#10;Description automatically generated with medium confidence">
            <a:extLst>
              <a:ext uri="{FF2B5EF4-FFF2-40B4-BE49-F238E27FC236}">
                <a16:creationId xmlns:a16="http://schemas.microsoft.com/office/drawing/2014/main" id="{B709E9DE-0FC7-AFD5-6820-EF6FCE4793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15877" y="1462314"/>
            <a:ext cx="6553574" cy="1700387"/>
          </a:xfrm>
          <a:prstGeom prst="rect">
            <a:avLst/>
          </a:prstGeom>
        </p:spPr>
      </p:pic>
      <p:pic>
        <p:nvPicPr>
          <p:cNvPr id="3" name="Picture 2">
            <a:extLst>
              <a:ext uri="{FF2B5EF4-FFF2-40B4-BE49-F238E27FC236}">
                <a16:creationId xmlns:a16="http://schemas.microsoft.com/office/drawing/2014/main" id="{D81BAE96-32B6-4C6E-F978-B36632E51A90}"/>
              </a:ext>
            </a:extLst>
          </p:cNvPr>
          <p:cNvPicPr>
            <a:picLocks noChangeAspect="1"/>
          </p:cNvPicPr>
          <p:nvPr/>
        </p:nvPicPr>
        <p:blipFill>
          <a:blip r:embed="rId7"/>
          <a:stretch>
            <a:fillRect/>
          </a:stretch>
        </p:blipFill>
        <p:spPr>
          <a:xfrm>
            <a:off x="11314377" y="5996586"/>
            <a:ext cx="850397" cy="850397"/>
          </a:xfrm>
          <a:prstGeom prst="rect">
            <a:avLst/>
          </a:prstGeom>
        </p:spPr>
      </p:pic>
      <p:sp>
        <p:nvSpPr>
          <p:cNvPr id="16" name="TextBox 15">
            <a:extLst>
              <a:ext uri="{FF2B5EF4-FFF2-40B4-BE49-F238E27FC236}">
                <a16:creationId xmlns:a16="http://schemas.microsoft.com/office/drawing/2014/main" id="{764EA0B7-AC60-D6F2-6423-085FEB03D993}"/>
              </a:ext>
            </a:extLst>
          </p:cNvPr>
          <p:cNvSpPr txBox="1"/>
          <p:nvPr/>
        </p:nvSpPr>
        <p:spPr>
          <a:xfrm>
            <a:off x="11103554" y="5486070"/>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cxnSp>
        <p:nvCxnSpPr>
          <p:cNvPr id="9" name="Straight Connector 8">
            <a:extLst>
              <a:ext uri="{FF2B5EF4-FFF2-40B4-BE49-F238E27FC236}">
                <a16:creationId xmlns:a16="http://schemas.microsoft.com/office/drawing/2014/main" id="{F0D2B1E1-CC5C-5D65-A33B-2EFE6ACB78FB}"/>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9789846"/>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2" name="Google Shape;89;p1">
            <a:extLst>
              <a:ext uri="{FF2B5EF4-FFF2-40B4-BE49-F238E27FC236}">
                <a16:creationId xmlns:a16="http://schemas.microsoft.com/office/drawing/2014/main" id="{021BCC2F-B47F-11F6-8576-A6B6AD699F42}"/>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90" name="Google Shape;90;p1"/>
          <p:cNvSpPr txBox="1"/>
          <p:nvPr/>
        </p:nvSpPr>
        <p:spPr>
          <a:xfrm>
            <a:off x="199990" y="3617218"/>
            <a:ext cx="5273100" cy="33246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Helvetica Neue Light"/>
              <a:buNone/>
              <a:tabLst/>
              <a:defRPr/>
            </a:pPr>
            <a:r>
              <a:rPr kumimoji="0" lang="en-US" sz="2000" b="1"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PROBLEM:</a:t>
            </a:r>
            <a:r>
              <a:rPr kumimoji="0" lang="en-US" sz="2000" b="1" i="1" u="none" strike="noStrike" kern="1200" cap="none" spc="0" normalizeH="0" baseline="0" noProof="0">
                <a:ln>
                  <a:noFill/>
                </a:ln>
                <a:solidFill>
                  <a:srgbClr val="FF0000"/>
                </a:solidFill>
                <a:effectLst/>
                <a:uLnTx/>
                <a:uFillTx/>
                <a:latin typeface="Helvetica Neue Light"/>
                <a:ea typeface="Helvetica Neue Light"/>
                <a:cs typeface="Helvetica Neue Light"/>
                <a:sym typeface="Helvetica Neue Light"/>
              </a:rPr>
              <a:t> </a:t>
            </a:r>
            <a:endParaRPr kumimoji="0" sz="20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endParaRPr>
          </a:p>
          <a:p>
            <a:pPr marL="342900" marR="0" lvl="0" indent="-349250" algn="l" defTabSz="914400" rtl="0" eaLnBrk="1" fontAlgn="auto" latinLnBrk="0" hangingPunct="1">
              <a:lnSpc>
                <a:spcPct val="100000"/>
              </a:lnSpc>
              <a:spcBef>
                <a:spcPts val="0"/>
              </a:spcBef>
              <a:spcAft>
                <a:spcPts val="0"/>
              </a:spcAft>
              <a:buClr>
                <a:srgbClr val="000000"/>
              </a:buClr>
              <a:buSzPts val="1900"/>
              <a:buFontTx/>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Current commercial DNA-based liquid biopsy assays have limited effectiveness in identifying cancer at early stage</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342900" marR="0" lvl="0" indent="-349250" algn="l" defTabSz="914400" rtl="0" eaLnBrk="1" fontAlgn="auto" latinLnBrk="0" hangingPunct="1">
              <a:lnSpc>
                <a:spcPct val="100000"/>
              </a:lnSpc>
              <a:spcBef>
                <a:spcPts val="0"/>
              </a:spcBef>
              <a:spcAft>
                <a:spcPts val="0"/>
              </a:spcAft>
              <a:buClrTx/>
              <a:buSzPts val="1900"/>
              <a:buFont typeface="Helvetica Neue Light"/>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RNA could be a better biomarker for the early detection of cancer but has proven difficult to interpret with conventional methods</a:t>
            </a:r>
            <a:endParaRPr kumimoji="0" sz="18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endParaRPr>
          </a:p>
          <a:p>
            <a:pPr marL="342900" marR="0" lvl="0" indent="-349250" algn="l" defTabSz="914400" rtl="0" eaLnBrk="1" fontAlgn="auto" latinLnBrk="0" hangingPunct="1">
              <a:lnSpc>
                <a:spcPct val="100000"/>
              </a:lnSpc>
              <a:spcBef>
                <a:spcPts val="0"/>
              </a:spcBef>
              <a:spcAft>
                <a:spcPts val="0"/>
              </a:spcAft>
              <a:buClr>
                <a:srgbClr val="000000"/>
              </a:buClr>
              <a:buSzPts val="1900"/>
              <a:buFontTx/>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Other methods rely on deep sequencing — with high cost — reducing patient access</a:t>
            </a:r>
            <a:endParaRPr kumimoji="0" sz="18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endParaRPr>
          </a:p>
          <a:p>
            <a:pPr marL="457200" marR="0" lvl="0" indent="0" algn="l" defTabSz="914400" rtl="0" eaLnBrk="1" fontAlgn="auto" latinLnBrk="0" hangingPunct="1">
              <a:lnSpc>
                <a:spcPct val="100000"/>
              </a:lnSpc>
              <a:spcBef>
                <a:spcPts val="0"/>
              </a:spcBef>
              <a:spcAft>
                <a:spcPts val="0"/>
              </a:spcAft>
              <a:buClrTx/>
              <a:buSzTx/>
              <a:buFontTx/>
              <a:buNone/>
              <a:tabLst/>
              <a:defRPr/>
            </a:pPr>
            <a:endParaRPr kumimoji="0" sz="19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endParaRPr>
          </a:p>
          <a:p>
            <a:pPr marL="457200" marR="0" lvl="0" indent="0" algn="l" defTabSz="914400" rtl="0" eaLnBrk="1" fontAlgn="auto" latinLnBrk="0" hangingPunct="1">
              <a:lnSpc>
                <a:spcPct val="100000"/>
              </a:lnSpc>
              <a:spcBef>
                <a:spcPts val="0"/>
              </a:spcBef>
              <a:spcAft>
                <a:spcPts val="0"/>
              </a:spcAft>
              <a:buClrTx/>
              <a:buSzTx/>
              <a:buFontTx/>
              <a:buNone/>
              <a:tabLst/>
              <a:defRPr/>
            </a:pPr>
            <a:endParaRPr kumimoji="0" sz="1900" b="0" i="1" u="none" strike="noStrike" kern="1200" cap="none" spc="0" normalizeH="0" baseline="0" noProof="0">
              <a:ln>
                <a:noFill/>
              </a:ln>
              <a:solidFill>
                <a:srgbClr val="404040"/>
              </a:solidFill>
              <a:effectLst/>
              <a:uLnTx/>
              <a:uFillTx/>
              <a:latin typeface="Helvetica Neue Light"/>
              <a:ea typeface="Helvetica Neue Light"/>
              <a:cs typeface="Helvetica Neue Light"/>
              <a:sym typeface="Helvetica Neue Light"/>
            </a:endParaRPr>
          </a:p>
        </p:txBody>
      </p:sp>
      <p:sp>
        <p:nvSpPr>
          <p:cNvPr id="91" name="Google Shape;91;p1"/>
          <p:cNvSpPr txBox="1"/>
          <p:nvPr/>
        </p:nvSpPr>
        <p:spPr>
          <a:xfrm>
            <a:off x="2946174" y="111578"/>
            <a:ext cx="7022700" cy="8928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600"/>
              <a:buFont typeface="Helvetica Neue Light"/>
              <a:buNone/>
              <a:tabLst/>
              <a:defRPr/>
            </a:pPr>
            <a:r>
              <a:rPr kumimoji="0" lang="en-US" sz="2600" b="1" i="1" u="none" strike="noStrike" kern="1200" cap="none" spc="0" normalizeH="0" baseline="0" noProof="0">
                <a:ln>
                  <a:noFill/>
                </a:ln>
                <a:solidFill>
                  <a:srgbClr val="FFFFFF"/>
                </a:solidFill>
                <a:effectLst/>
                <a:uLnTx/>
                <a:uFillTx/>
                <a:latin typeface="Helvetica Neue Light"/>
                <a:ea typeface="Helvetica Neue Light"/>
                <a:cs typeface="Helvetica Neue Light"/>
                <a:sym typeface="Helvetica Neue Light"/>
              </a:rPr>
              <a:t>Exai Bio: An AI company focused on Advanced Diagnostic Solutions</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92" name="Google Shape;92;p1" descr="A white letters on a black background&#10;&#10;Description automatically generated"/>
          <p:cNvPicPr preferRelativeResize="0"/>
          <p:nvPr/>
        </p:nvPicPr>
        <p:blipFill rotWithShape="1">
          <a:blip r:embed="rId3">
            <a:alphaModFix/>
          </a:blip>
          <a:srcRect/>
          <a:stretch/>
        </p:blipFill>
        <p:spPr>
          <a:xfrm>
            <a:off x="10328671" y="208358"/>
            <a:ext cx="1649017" cy="791767"/>
          </a:xfrm>
          <a:prstGeom prst="rect">
            <a:avLst/>
          </a:prstGeom>
          <a:noFill/>
          <a:ln>
            <a:noFill/>
          </a:ln>
        </p:spPr>
      </p:pic>
      <p:sp>
        <p:nvSpPr>
          <p:cNvPr id="93" name="Google Shape;93;p1"/>
          <p:cNvSpPr txBox="1"/>
          <p:nvPr/>
        </p:nvSpPr>
        <p:spPr>
          <a:xfrm>
            <a:off x="2741474" y="1450787"/>
            <a:ext cx="2743200" cy="160039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Helvetica Neue Light"/>
              <a:buNone/>
              <a:tabLst/>
              <a:defRPr/>
            </a:pPr>
            <a:r>
              <a:rPr kumimoji="0" lang="en-US" sz="1800" b="1"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Hani </a:t>
            </a:r>
            <a:r>
              <a:rPr kumimoji="0" lang="en-US" sz="1800" b="1" i="0" u="none" strike="noStrike" kern="1200" cap="none" spc="0" normalizeH="0" baseline="0" noProof="0" err="1">
                <a:ln>
                  <a:noFill/>
                </a:ln>
                <a:solidFill>
                  <a:srgbClr val="000000"/>
                </a:solidFill>
                <a:effectLst/>
                <a:uLnTx/>
                <a:uFillTx/>
                <a:latin typeface="Helvetica Neue Light"/>
                <a:ea typeface="Helvetica Neue Light"/>
                <a:cs typeface="Helvetica Neue Light"/>
                <a:sym typeface="Helvetica Neue Light"/>
              </a:rPr>
              <a:t>Goodarzi</a:t>
            </a:r>
            <a:r>
              <a:rPr kumimoji="0" lang="en-US" sz="1800" b="1"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 PhD</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
                <a:srgbClr val="000000"/>
              </a:buClr>
              <a:buSzPts val="1600"/>
              <a:buFont typeface="Helvetica Neue Light"/>
              <a:buNone/>
              <a:tabLst/>
              <a:defRPr/>
            </a:pPr>
            <a:r>
              <a:rPr kumimoji="0" lang="en-US" sz="1600" b="1"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Co-founder &amp; Scientific Advisor, </a:t>
            </a:r>
          </a:p>
          <a:p>
            <a:pPr marL="0" marR="0" lvl="0" indent="0" algn="l" defTabSz="914400" rtl="0" eaLnBrk="1" fontAlgn="auto" latinLnBrk="0" hangingPunct="1">
              <a:lnSpc>
                <a:spcPct val="100000"/>
              </a:lnSpc>
              <a:spcBef>
                <a:spcPts val="0"/>
              </a:spcBef>
              <a:spcAft>
                <a:spcPts val="0"/>
              </a:spcAft>
              <a:buClr>
                <a:srgbClr val="000000"/>
              </a:buClr>
              <a:buSzPts val="1600"/>
              <a:buFont typeface="Helvetica Neue Light"/>
              <a:buNone/>
              <a:tabLst/>
              <a:defRPr/>
            </a:pPr>
            <a:r>
              <a:rPr kumimoji="0" lang="en-US" sz="16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UCSF Associate Professor and Arc Institute Core Investigator</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4" name="Google Shape;94;p1"/>
          <p:cNvSpPr txBox="1"/>
          <p:nvPr/>
        </p:nvSpPr>
        <p:spPr>
          <a:xfrm>
            <a:off x="331269" y="6460732"/>
            <a:ext cx="4320762" cy="55399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Helvetica Neue Light"/>
              <a:buNone/>
              <a:tabLst/>
              <a:defRPr/>
            </a:pPr>
            <a:r>
              <a:rPr kumimoji="0" lang="en-US" sz="14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 2026 The Regents of the University of California</a:t>
            </a:r>
            <a:endParaRPr kumimoji="0" sz="14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endParaRPr>
          </a:p>
          <a:p>
            <a:pPr marL="0" marR="0" lvl="0" indent="0" algn="l" defTabSz="914400" rtl="0" eaLnBrk="1" fontAlgn="auto" latinLnBrk="0" hangingPunct="1">
              <a:lnSpc>
                <a:spcPct val="100000"/>
              </a:lnSpc>
              <a:spcBef>
                <a:spcPts val="0"/>
              </a:spcBef>
              <a:spcAft>
                <a:spcPts val="0"/>
              </a:spcAft>
              <a:buClr>
                <a:prstClr val="black"/>
              </a:buClr>
              <a:buSzPts val="1600"/>
              <a:buFont typeface="Arial"/>
              <a:buNone/>
              <a:tabLst/>
              <a:defRPr/>
            </a:pPr>
            <a:endParaRPr kumimoji="0" sz="1600" b="0" i="1"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endParaRPr>
          </a:p>
        </p:txBody>
      </p:sp>
      <p:pic>
        <p:nvPicPr>
          <p:cNvPr id="95" name="Google Shape;95;p1"/>
          <p:cNvPicPr preferRelativeResize="0"/>
          <p:nvPr/>
        </p:nvPicPr>
        <p:blipFill rotWithShape="1">
          <a:blip r:embed="rId4">
            <a:alphaModFix/>
          </a:blip>
          <a:srcRect/>
          <a:stretch/>
        </p:blipFill>
        <p:spPr>
          <a:xfrm>
            <a:off x="89163" y="246932"/>
            <a:ext cx="2652311" cy="663078"/>
          </a:xfrm>
          <a:prstGeom prst="rect">
            <a:avLst/>
          </a:prstGeom>
          <a:solidFill>
            <a:schemeClr val="lt1"/>
          </a:solidFill>
          <a:ln>
            <a:noFill/>
          </a:ln>
        </p:spPr>
      </p:pic>
      <p:pic>
        <p:nvPicPr>
          <p:cNvPr id="96" name="Google Shape;96;p1"/>
          <p:cNvPicPr preferRelativeResize="0"/>
          <p:nvPr/>
        </p:nvPicPr>
        <p:blipFill rotWithShape="1">
          <a:blip r:embed="rId5">
            <a:alphaModFix/>
          </a:blip>
          <a:srcRect/>
          <a:stretch/>
        </p:blipFill>
        <p:spPr>
          <a:xfrm>
            <a:off x="11412071" y="6097740"/>
            <a:ext cx="723210" cy="706473"/>
          </a:xfrm>
          <a:prstGeom prst="rect">
            <a:avLst/>
          </a:prstGeom>
          <a:noFill/>
          <a:ln>
            <a:noFill/>
          </a:ln>
        </p:spPr>
      </p:pic>
      <p:sp>
        <p:nvSpPr>
          <p:cNvPr id="97" name="Google Shape;97;p1"/>
          <p:cNvSpPr txBox="1"/>
          <p:nvPr/>
        </p:nvSpPr>
        <p:spPr>
          <a:xfrm>
            <a:off x="5628171" y="3712542"/>
            <a:ext cx="6563829" cy="181588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Helvetica Neue Light"/>
              <a:buNone/>
              <a:tabLst/>
              <a:defRPr/>
            </a:pPr>
            <a:r>
              <a:rPr kumimoji="0" lang="en-US" sz="2000" b="1"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SOLUTION:</a:t>
            </a:r>
            <a:r>
              <a:rPr kumimoji="0" lang="en-US" sz="20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000000"/>
              </a:buClr>
              <a:buSzPts val="1800"/>
              <a:buFont typeface="Arial"/>
              <a:buChar char="•"/>
              <a:tabLst/>
              <a:defRPr/>
            </a:pPr>
            <a:r>
              <a:rPr kumimoji="0" lang="en-US" sz="18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Our co-founders at UCSF discovered a novel class of small RNA biomarkers, called oncRNAs, that are actively shed by </a:t>
            </a:r>
            <a:br>
              <a:rPr kumimoji="0" lang="en-US" sz="18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br>
            <a:r>
              <a:rPr kumimoji="0" lang="en-US" sz="18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living cancer cells into the blood. </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000000"/>
              </a:buClr>
              <a:buSzPts val="1800"/>
              <a:buFont typeface="Arial"/>
              <a:buChar char="•"/>
              <a:tabLst/>
              <a:defRPr/>
            </a:pPr>
            <a:r>
              <a:rPr kumimoji="0" lang="en-US" sz="18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Generative AI Illuminates cancer specific patterns of RNAs </a:t>
            </a:r>
            <a:br>
              <a:rPr kumimoji="0" lang="en-US" sz="18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br>
            <a:r>
              <a:rPr kumimoji="0" lang="en-US" sz="18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in blood enabling a highly effective early detection solution.</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98" name="Google Shape;98;p1"/>
          <p:cNvPicPr preferRelativeResize="0"/>
          <p:nvPr/>
        </p:nvPicPr>
        <p:blipFill rotWithShape="1">
          <a:blip r:embed="rId6">
            <a:alphaModFix/>
          </a:blip>
          <a:srcRect l="8552" r="4285" b="26603"/>
          <a:stretch/>
        </p:blipFill>
        <p:spPr>
          <a:xfrm>
            <a:off x="494461" y="1262372"/>
            <a:ext cx="2104449" cy="2002468"/>
          </a:xfrm>
          <a:prstGeom prst="ellipse">
            <a:avLst/>
          </a:prstGeom>
          <a:noFill/>
          <a:ln w="25400" cap="rnd" cmpd="sng">
            <a:solidFill>
              <a:srgbClr val="002060"/>
            </a:solidFill>
            <a:prstDash val="solid"/>
            <a:round/>
            <a:headEnd type="none" w="sm" len="sm"/>
            <a:tailEnd type="none" w="sm" len="sm"/>
          </a:ln>
        </p:spPr>
      </p:pic>
      <p:sp>
        <p:nvSpPr>
          <p:cNvPr id="99" name="Google Shape;99;p1"/>
          <p:cNvSpPr txBox="1"/>
          <p:nvPr/>
        </p:nvSpPr>
        <p:spPr>
          <a:xfrm>
            <a:off x="11103554" y="5477105"/>
            <a:ext cx="1254917" cy="58477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Helvetica Neue Light"/>
              <a:buNone/>
              <a:tabLst/>
              <a:defRPr/>
            </a:pPr>
            <a:r>
              <a:rPr kumimoji="0" lang="en-US" sz="16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LEARN MORE​:</a:t>
            </a:r>
            <a:endParaRPr kumimoji="0" sz="1600" b="0" i="0" u="none" strike="noStrike" kern="1200" cap="none" spc="0" normalizeH="0" baseline="0" noProof="0">
              <a:ln>
                <a:noFill/>
              </a:ln>
              <a:solidFill>
                <a:srgbClr val="000000"/>
              </a:solidFill>
              <a:effectLst/>
              <a:uLnTx/>
              <a:uFillTx/>
              <a:latin typeface="Arial"/>
              <a:ea typeface="Arial"/>
              <a:cs typeface="Arial"/>
              <a:sym typeface="Arial"/>
            </a:endParaRPr>
          </a:p>
        </p:txBody>
      </p:sp>
      <p:pic>
        <p:nvPicPr>
          <p:cNvPr id="100" name="Google Shape;100;p1"/>
          <p:cNvPicPr preferRelativeResize="0"/>
          <p:nvPr/>
        </p:nvPicPr>
        <p:blipFill rotWithShape="1">
          <a:blip r:embed="rId7">
            <a:alphaModFix/>
          </a:blip>
          <a:srcRect l="4421" t="26112" r="15903" b="44011"/>
          <a:stretch/>
        </p:blipFill>
        <p:spPr>
          <a:xfrm>
            <a:off x="6586000" y="1222250"/>
            <a:ext cx="4070375" cy="2279327"/>
          </a:xfrm>
          <a:prstGeom prst="rect">
            <a:avLst/>
          </a:prstGeom>
          <a:solidFill>
            <a:srgbClr val="FFFFFF"/>
          </a:solidFill>
          <a:ln>
            <a:noFill/>
          </a:ln>
        </p:spPr>
      </p:pic>
      <p:sp>
        <p:nvSpPr>
          <p:cNvPr id="101" name="Google Shape;101;p1"/>
          <p:cNvSpPr txBox="1"/>
          <p:nvPr/>
        </p:nvSpPr>
        <p:spPr>
          <a:xfrm>
            <a:off x="5628171" y="5452640"/>
            <a:ext cx="5581200" cy="1200600"/>
          </a:xfrm>
          <a:prstGeom prst="rect">
            <a:avLst/>
          </a:prstGeom>
          <a:noFill/>
          <a:ln>
            <a:noFill/>
          </a:ln>
        </p:spPr>
        <p:txBody>
          <a:bodyPr spcFirstLastPara="1" wrap="square" lIns="91425" tIns="45700" rIns="91425" bIns="45700" anchor="t" anchorCtr="0">
            <a:spAutoFit/>
          </a:bodyPr>
          <a:lstStyle/>
          <a:p>
            <a:pPr marL="285750" marR="0" lvl="0" indent="-285750" algn="l" defTabSz="914400" rtl="0" eaLnBrk="1" fontAlgn="auto" latinLnBrk="0" hangingPunct="1">
              <a:lnSpc>
                <a:spcPct val="100000"/>
              </a:lnSpc>
              <a:spcBef>
                <a:spcPts val="0"/>
              </a:spcBef>
              <a:spcAft>
                <a:spcPts val="0"/>
              </a:spcAft>
              <a:buClr>
                <a:srgbClr val="000000"/>
              </a:buClr>
              <a:buSzPts val="1800"/>
              <a:buFont typeface="Arial"/>
              <a:buChar char="•"/>
              <a:tabLst/>
              <a:defRPr/>
            </a:pPr>
            <a:r>
              <a:rPr kumimoji="0" lang="en-US" sz="1800" b="0" i="0" u="none" strike="noStrike" kern="1200" cap="none" spc="0" normalizeH="0" baseline="0" noProof="0" err="1">
                <a:ln>
                  <a:noFill/>
                </a:ln>
                <a:solidFill>
                  <a:srgbClr val="000000"/>
                </a:solidFill>
                <a:effectLst/>
                <a:uLnTx/>
                <a:uFillTx/>
                <a:latin typeface="Helvetica Neue Light"/>
                <a:ea typeface="Helvetica Neue Light"/>
                <a:cs typeface="Helvetica Neue Light"/>
                <a:sym typeface="Helvetica Neue Light"/>
              </a:rPr>
              <a:t>Exai’s</a:t>
            </a:r>
            <a:r>
              <a:rPr kumimoji="0" lang="en-US" sz="18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 </a:t>
            </a:r>
            <a:r>
              <a:rPr kumimoji="0" lang="en-US" sz="1800" b="0" i="0" u="none" strike="noStrike" kern="1200" cap="none" spc="0" normalizeH="0" baseline="0" noProof="0">
                <a:ln>
                  <a:noFill/>
                </a:ln>
                <a:solidFill>
                  <a:prstClr val="black"/>
                </a:solidFill>
                <a:effectLst/>
                <a:uLnTx/>
                <a:uFillTx/>
                <a:latin typeface="Helvetica Neue Light"/>
                <a:ea typeface="Helvetica Neue Light"/>
                <a:cs typeface="Helvetica Neue Light"/>
                <a:sym typeface="Helvetica Neue Light"/>
              </a:rPr>
              <a:t>AI derived platform </a:t>
            </a:r>
            <a:r>
              <a:rPr kumimoji="0" lang="en-US" sz="18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detects cancer at the earliest stages, surpassing </a:t>
            </a:r>
            <a:r>
              <a:rPr kumimoji="0" lang="en-US" sz="1800" b="0" i="0" u="none" strike="noStrike" kern="1200" cap="none" spc="0" normalizeH="0" baseline="0" noProof="0" err="1">
                <a:ln>
                  <a:noFill/>
                </a:ln>
                <a:solidFill>
                  <a:srgbClr val="000000"/>
                </a:solidFill>
                <a:effectLst/>
                <a:uLnTx/>
                <a:uFillTx/>
                <a:latin typeface="Helvetica Neue Light"/>
                <a:ea typeface="Helvetica Neue Light"/>
                <a:cs typeface="Helvetica Neue Light"/>
                <a:sym typeface="Helvetica Neue Light"/>
              </a:rPr>
              <a:t>ctDNA</a:t>
            </a:r>
            <a:r>
              <a:rPr kumimoji="0" lang="en-US" sz="18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 approaches. It is low cost and high performing.</a:t>
            </a: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
                <a:prstClr val="black"/>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103" name="Google Shape;103;p1"/>
          <p:cNvCxnSpPr/>
          <p:nvPr/>
        </p:nvCxnSpPr>
        <p:spPr>
          <a:xfrm>
            <a:off x="10050064" y="150019"/>
            <a:ext cx="15478" cy="902493"/>
          </a:xfrm>
          <a:prstGeom prst="straightConnector1">
            <a:avLst/>
          </a:prstGeom>
          <a:noFill/>
          <a:ln w="12700" cap="flat" cmpd="sng">
            <a:solidFill>
              <a:schemeClr val="lt1"/>
            </a:solidFill>
            <a:prstDash val="solid"/>
            <a:miter lim="800000"/>
            <a:headEnd type="none" w="sm" len="sm"/>
            <a:tailEnd type="none" w="sm" len="sm"/>
          </a:ln>
        </p:spPr>
      </p:cxnSp>
      <p:cxnSp>
        <p:nvCxnSpPr>
          <p:cNvPr id="3" name="Straight Connector 2">
            <a:extLst>
              <a:ext uri="{FF2B5EF4-FFF2-40B4-BE49-F238E27FC236}">
                <a16:creationId xmlns:a16="http://schemas.microsoft.com/office/drawing/2014/main" id="{988BD7F7-B4D5-0366-946E-68A2B4022541}"/>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88">
          <a:extLst>
            <a:ext uri="{FF2B5EF4-FFF2-40B4-BE49-F238E27FC236}">
              <a16:creationId xmlns:a16="http://schemas.microsoft.com/office/drawing/2014/main" id="{707FF516-A7D5-25B9-B791-9E6AAF077C83}"/>
            </a:ext>
          </a:extLst>
        </p:cNvPr>
        <p:cNvGrpSpPr/>
        <p:nvPr/>
      </p:nvGrpSpPr>
      <p:grpSpPr>
        <a:xfrm>
          <a:off x="0" y="0"/>
          <a:ext cx="0" cy="0"/>
          <a:chOff x="0" y="0"/>
          <a:chExt cx="0" cy="0"/>
        </a:xfrm>
      </p:grpSpPr>
      <p:sp>
        <p:nvSpPr>
          <p:cNvPr id="2" name="Google Shape;89;p1">
            <a:extLst>
              <a:ext uri="{FF2B5EF4-FFF2-40B4-BE49-F238E27FC236}">
                <a16:creationId xmlns:a16="http://schemas.microsoft.com/office/drawing/2014/main" id="{FC66346F-262A-06E9-AE6D-041AFDFECEE5}"/>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91" name="Google Shape;91;p1">
            <a:extLst>
              <a:ext uri="{FF2B5EF4-FFF2-40B4-BE49-F238E27FC236}">
                <a16:creationId xmlns:a16="http://schemas.microsoft.com/office/drawing/2014/main" id="{F689469C-E097-D888-C02C-A01778F6D0ED}"/>
              </a:ext>
            </a:extLst>
          </p:cNvPr>
          <p:cNvSpPr txBox="1"/>
          <p:nvPr/>
        </p:nvSpPr>
        <p:spPr>
          <a:xfrm>
            <a:off x="268131" y="122564"/>
            <a:ext cx="9408451" cy="89251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600"/>
              <a:buFont typeface="Helvetica Neue Light"/>
              <a:buNone/>
              <a:tabLst/>
              <a:defRPr/>
            </a:pPr>
            <a:r>
              <a:rPr kumimoji="0" lang="en-US" sz="2600" b="1" i="1" u="none" strike="noStrike" kern="120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Some of the </a:t>
            </a:r>
            <a:r>
              <a:rPr lang="en-US" sz="2600" b="1" i="1" dirty="0">
                <a:solidFill>
                  <a:srgbClr val="FFFFFF"/>
                </a:solidFill>
                <a:latin typeface="Helvetica Neue Light"/>
                <a:ea typeface="Helvetica Neue Light"/>
                <a:cs typeface="Helvetica Neue Light"/>
                <a:sym typeface="Helvetica Neue Light"/>
              </a:rPr>
              <a:t>p</a:t>
            </a:r>
            <a:r>
              <a:rPr kumimoji="0" lang="en-US" sz="2600" b="1" i="1" u="none" strike="noStrike" kern="1200" cap="none" spc="0" normalizeH="0" baseline="0" noProof="0" dirty="0" err="1">
                <a:ln>
                  <a:noFill/>
                </a:ln>
                <a:solidFill>
                  <a:srgbClr val="FFFFFF"/>
                </a:solidFill>
                <a:effectLst/>
                <a:uLnTx/>
                <a:uFillTx/>
                <a:latin typeface="Helvetica Neue Light"/>
                <a:ea typeface="Helvetica Neue Light"/>
                <a:cs typeface="Helvetica Neue Light"/>
                <a:sym typeface="Helvetica Neue Light"/>
              </a:rPr>
              <a:t>artners</a:t>
            </a:r>
            <a:r>
              <a:rPr kumimoji="0" lang="en-US" sz="2600" b="1" i="1" u="none" strike="noStrike" kern="120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 behind execution, </a:t>
            </a:r>
          </a:p>
          <a:p>
            <a:pPr marL="0" marR="0" lvl="0" indent="0" algn="l" defTabSz="914400" rtl="0" eaLnBrk="1" fontAlgn="auto" latinLnBrk="0" hangingPunct="1">
              <a:lnSpc>
                <a:spcPct val="100000"/>
              </a:lnSpc>
              <a:spcBef>
                <a:spcPts val="0"/>
              </a:spcBef>
              <a:spcAft>
                <a:spcPts val="0"/>
              </a:spcAft>
              <a:buClr>
                <a:srgbClr val="FFFFFF"/>
              </a:buClr>
              <a:buSzPts val="2600"/>
              <a:buFont typeface="Helvetica Neue Light"/>
              <a:buNone/>
              <a:tabLst/>
              <a:defRPr/>
            </a:pPr>
            <a:r>
              <a:rPr kumimoji="0" lang="en-US" sz="2600" b="1" i="1" u="none" strike="noStrike" kern="1200" cap="none" spc="0" normalizeH="0" baseline="0" noProof="0" dirty="0">
                <a:ln>
                  <a:noFill/>
                </a:ln>
                <a:solidFill>
                  <a:srgbClr val="FFFFFF"/>
                </a:solidFill>
                <a:effectLst/>
                <a:uLnTx/>
                <a:uFillTx/>
                <a:latin typeface="Helvetica Neue Light"/>
                <a:ea typeface="Helvetica Neue Light"/>
                <a:cs typeface="Helvetica Neue Light"/>
                <a:sym typeface="Helvetica Neue Light"/>
              </a:rPr>
              <a:t>reduction to practice and expansion </a:t>
            </a:r>
            <a:endParaRPr kumimoji="0"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92" name="Google Shape;92;p1" descr="A white letters on a black background&#10;&#10;Description automatically generated">
            <a:extLst>
              <a:ext uri="{FF2B5EF4-FFF2-40B4-BE49-F238E27FC236}">
                <a16:creationId xmlns:a16="http://schemas.microsoft.com/office/drawing/2014/main" id="{C586B1C8-A246-E821-5B51-D1730036A226}"/>
              </a:ext>
            </a:extLst>
          </p:cNvPr>
          <p:cNvPicPr preferRelativeResize="0"/>
          <p:nvPr/>
        </p:nvPicPr>
        <p:blipFill rotWithShape="1">
          <a:blip r:embed="rId3">
            <a:alphaModFix/>
          </a:blip>
          <a:srcRect/>
          <a:stretch/>
        </p:blipFill>
        <p:spPr>
          <a:xfrm>
            <a:off x="10328671" y="208358"/>
            <a:ext cx="1649017" cy="791767"/>
          </a:xfrm>
          <a:prstGeom prst="rect">
            <a:avLst/>
          </a:prstGeom>
          <a:noFill/>
          <a:ln>
            <a:noFill/>
          </a:ln>
        </p:spPr>
      </p:pic>
      <p:sp>
        <p:nvSpPr>
          <p:cNvPr id="94" name="Google Shape;94;p1">
            <a:extLst>
              <a:ext uri="{FF2B5EF4-FFF2-40B4-BE49-F238E27FC236}">
                <a16:creationId xmlns:a16="http://schemas.microsoft.com/office/drawing/2014/main" id="{6E660119-CDE0-CCAD-F55C-FAE703EFBE84}"/>
              </a:ext>
            </a:extLst>
          </p:cNvPr>
          <p:cNvSpPr txBox="1"/>
          <p:nvPr/>
        </p:nvSpPr>
        <p:spPr>
          <a:xfrm>
            <a:off x="331269" y="6460732"/>
            <a:ext cx="4320762" cy="55399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Helvetica Neue Light"/>
              <a:buNone/>
              <a:tabLst/>
              <a:defRPr/>
            </a:pPr>
            <a:r>
              <a:rPr kumimoji="0" lang="en-US" sz="14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rPr>
              <a:t>© 2026 The Regents of the University of California</a:t>
            </a:r>
            <a:endParaRPr kumimoji="0" sz="1400" b="0" i="0"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endParaRPr>
          </a:p>
          <a:p>
            <a:pPr marL="0" marR="0" lvl="0" indent="0" algn="l" defTabSz="914400" rtl="0" eaLnBrk="1" fontAlgn="auto" latinLnBrk="0" hangingPunct="1">
              <a:lnSpc>
                <a:spcPct val="100000"/>
              </a:lnSpc>
              <a:spcBef>
                <a:spcPts val="0"/>
              </a:spcBef>
              <a:spcAft>
                <a:spcPts val="0"/>
              </a:spcAft>
              <a:buClr>
                <a:prstClr val="black"/>
              </a:buClr>
              <a:buSzPts val="1600"/>
              <a:buFont typeface="Arial"/>
              <a:buNone/>
              <a:tabLst/>
              <a:defRPr/>
            </a:pPr>
            <a:endParaRPr kumimoji="0" sz="1600" b="0" i="1" u="none" strike="noStrike" kern="1200" cap="none" spc="0" normalizeH="0" baseline="0" noProof="0">
              <a:ln>
                <a:noFill/>
              </a:ln>
              <a:solidFill>
                <a:srgbClr val="000000"/>
              </a:solidFill>
              <a:effectLst/>
              <a:uLnTx/>
              <a:uFillTx/>
              <a:latin typeface="Helvetica Neue Light"/>
              <a:ea typeface="Helvetica Neue Light"/>
              <a:cs typeface="Helvetica Neue Light"/>
              <a:sym typeface="Helvetica Neue Light"/>
            </a:endParaRPr>
          </a:p>
        </p:txBody>
      </p:sp>
      <p:cxnSp>
        <p:nvCxnSpPr>
          <p:cNvPr id="103" name="Google Shape;103;p1">
            <a:extLst>
              <a:ext uri="{FF2B5EF4-FFF2-40B4-BE49-F238E27FC236}">
                <a16:creationId xmlns:a16="http://schemas.microsoft.com/office/drawing/2014/main" id="{6C3F48E0-E88A-BA22-9E5C-39327543A214}"/>
              </a:ext>
            </a:extLst>
          </p:cNvPr>
          <p:cNvCxnSpPr/>
          <p:nvPr/>
        </p:nvCxnSpPr>
        <p:spPr>
          <a:xfrm>
            <a:off x="10050064" y="150019"/>
            <a:ext cx="15478" cy="902493"/>
          </a:xfrm>
          <a:prstGeom prst="straightConnector1">
            <a:avLst/>
          </a:prstGeom>
          <a:noFill/>
          <a:ln w="12700" cap="flat" cmpd="sng">
            <a:solidFill>
              <a:schemeClr val="lt1"/>
            </a:solidFill>
            <a:prstDash val="solid"/>
            <a:miter lim="800000"/>
            <a:headEnd type="none" w="sm" len="sm"/>
            <a:tailEnd type="none" w="sm" len="sm"/>
          </a:ln>
        </p:spPr>
      </p:cxnSp>
      <p:pic>
        <p:nvPicPr>
          <p:cNvPr id="4" name="Picture 3">
            <a:extLst>
              <a:ext uri="{FF2B5EF4-FFF2-40B4-BE49-F238E27FC236}">
                <a16:creationId xmlns:a16="http://schemas.microsoft.com/office/drawing/2014/main" id="{61B4E5F0-338C-3552-CBDA-B473902D4B40}"/>
              </a:ext>
            </a:extLst>
          </p:cNvPr>
          <p:cNvPicPr>
            <a:picLocks noChangeAspect="1"/>
          </p:cNvPicPr>
          <p:nvPr/>
        </p:nvPicPr>
        <p:blipFill>
          <a:blip r:embed="rId4"/>
          <a:srcRect b="25785"/>
          <a:stretch/>
        </p:blipFill>
        <p:spPr>
          <a:xfrm>
            <a:off x="354605" y="1785147"/>
            <a:ext cx="1270955" cy="1320947"/>
          </a:xfrm>
          <a:prstGeom prst="rect">
            <a:avLst/>
          </a:prstGeom>
          <a:ln w="25400" cap="sq">
            <a:solidFill>
              <a:srgbClr val="002060"/>
            </a:solidFill>
            <a:prstDash val="solid"/>
            <a:miter lim="800000"/>
          </a:ln>
          <a:effectLst/>
        </p:spPr>
      </p:pic>
      <p:sp>
        <p:nvSpPr>
          <p:cNvPr id="5" name="TextBox 4">
            <a:extLst>
              <a:ext uri="{FF2B5EF4-FFF2-40B4-BE49-F238E27FC236}">
                <a16:creationId xmlns:a16="http://schemas.microsoft.com/office/drawing/2014/main" id="{6395E167-9694-C24F-188E-5F693AC9267C}"/>
              </a:ext>
            </a:extLst>
          </p:cNvPr>
          <p:cNvSpPr txBox="1"/>
          <p:nvPr/>
        </p:nvSpPr>
        <p:spPr>
          <a:xfrm>
            <a:off x="147003" y="3153882"/>
            <a:ext cx="172066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Thomas Mathers, CEO Aer Therapeutics</a:t>
            </a:r>
          </a:p>
        </p:txBody>
      </p:sp>
      <p:pic>
        <p:nvPicPr>
          <p:cNvPr id="6" name="Picture 5">
            <a:extLst>
              <a:ext uri="{FF2B5EF4-FFF2-40B4-BE49-F238E27FC236}">
                <a16:creationId xmlns:a16="http://schemas.microsoft.com/office/drawing/2014/main" id="{ABF22AB2-2C97-8D37-6D60-8CC8C839FEDB}"/>
              </a:ext>
            </a:extLst>
          </p:cNvPr>
          <p:cNvPicPr>
            <a:picLocks noChangeAspect="1"/>
          </p:cNvPicPr>
          <p:nvPr/>
        </p:nvPicPr>
        <p:blipFill>
          <a:blip r:embed="rId5"/>
          <a:srcRect l="8064" r="16996" b="22516"/>
          <a:stretch/>
        </p:blipFill>
        <p:spPr>
          <a:xfrm>
            <a:off x="2010596" y="1785146"/>
            <a:ext cx="1277570" cy="1320947"/>
          </a:xfrm>
          <a:prstGeom prst="rect">
            <a:avLst/>
          </a:prstGeom>
          <a:ln w="25400" cap="sq">
            <a:solidFill>
              <a:srgbClr val="002060"/>
            </a:solidFill>
            <a:prstDash val="solid"/>
            <a:miter lim="800000"/>
          </a:ln>
          <a:effectLst/>
        </p:spPr>
      </p:pic>
      <p:sp>
        <p:nvSpPr>
          <p:cNvPr id="7" name="TextBox 6">
            <a:extLst>
              <a:ext uri="{FF2B5EF4-FFF2-40B4-BE49-F238E27FC236}">
                <a16:creationId xmlns:a16="http://schemas.microsoft.com/office/drawing/2014/main" id="{E5C78671-66AB-59B1-69A7-C4E9F1A03FC3}"/>
              </a:ext>
            </a:extLst>
          </p:cNvPr>
          <p:cNvSpPr txBox="1"/>
          <p:nvPr/>
        </p:nvSpPr>
        <p:spPr>
          <a:xfrm>
            <a:off x="1827831" y="3153882"/>
            <a:ext cx="161981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Sergio Duron, CEO </a:t>
            </a:r>
            <a:r>
              <a:rPr kumimoji="0" lang="en-US" sz="1200" b="0" i="0" u="none" strike="noStrike" kern="1200" cap="none" spc="0" normalizeH="0" baseline="0" noProof="0" err="1">
                <a:ln>
                  <a:noFill/>
                </a:ln>
                <a:solidFill>
                  <a:prstClr val="black"/>
                </a:solidFill>
                <a:effectLst/>
                <a:uLnTx/>
                <a:uFillTx/>
                <a:latin typeface="Helvetica Neue Light" panose="02000403000000020004"/>
                <a:ea typeface="+mn-ea"/>
                <a:cs typeface="+mn-cs"/>
              </a:rPr>
              <a:t>Enlaza</a:t>
            </a: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 Therapeutics</a:t>
            </a:r>
          </a:p>
        </p:txBody>
      </p:sp>
      <p:pic>
        <p:nvPicPr>
          <p:cNvPr id="8" name="Picture 7">
            <a:extLst>
              <a:ext uri="{FF2B5EF4-FFF2-40B4-BE49-F238E27FC236}">
                <a16:creationId xmlns:a16="http://schemas.microsoft.com/office/drawing/2014/main" id="{DB947BD6-0E6F-AEC0-0906-684808A87F99}"/>
              </a:ext>
            </a:extLst>
          </p:cNvPr>
          <p:cNvPicPr>
            <a:picLocks noChangeAspect="1"/>
          </p:cNvPicPr>
          <p:nvPr/>
        </p:nvPicPr>
        <p:blipFill>
          <a:blip r:embed="rId6"/>
          <a:srcRect l="30793" t="14449" r="33287" b="12026"/>
          <a:stretch/>
        </p:blipFill>
        <p:spPr>
          <a:xfrm>
            <a:off x="3681688" y="1785145"/>
            <a:ext cx="1290669" cy="1320949"/>
          </a:xfrm>
          <a:prstGeom prst="rect">
            <a:avLst/>
          </a:prstGeom>
          <a:ln w="25400">
            <a:solidFill>
              <a:srgbClr val="002060"/>
            </a:solidFill>
          </a:ln>
          <a:effectLst/>
        </p:spPr>
      </p:pic>
      <p:sp>
        <p:nvSpPr>
          <p:cNvPr id="9" name="TextBox 8">
            <a:extLst>
              <a:ext uri="{FF2B5EF4-FFF2-40B4-BE49-F238E27FC236}">
                <a16:creationId xmlns:a16="http://schemas.microsoft.com/office/drawing/2014/main" id="{ED09DBB5-6057-DBE1-19E3-45A63F067B2B}"/>
              </a:ext>
            </a:extLst>
          </p:cNvPr>
          <p:cNvSpPr txBox="1"/>
          <p:nvPr/>
        </p:nvSpPr>
        <p:spPr>
          <a:xfrm>
            <a:off x="3405776" y="3153882"/>
            <a:ext cx="177522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Ann Lee-Karlon, CEO </a:t>
            </a:r>
            <a:r>
              <a:rPr kumimoji="0" lang="en-US" sz="1200" b="0" i="0" u="none" strike="noStrike" kern="1200" cap="none" spc="0" normalizeH="0" baseline="0" noProof="0" err="1">
                <a:ln>
                  <a:noFill/>
                </a:ln>
                <a:solidFill>
                  <a:prstClr val="black"/>
                </a:solidFill>
                <a:effectLst/>
                <a:uLnTx/>
                <a:uFillTx/>
                <a:latin typeface="Helvetica Neue Light" panose="02000403000000020004"/>
                <a:ea typeface="+mn-ea"/>
                <a:cs typeface="+mn-cs"/>
              </a:rPr>
              <a:t>Epibiologics</a:t>
            </a:r>
            <a:endPar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endParaRPr>
          </a:p>
        </p:txBody>
      </p:sp>
      <p:pic>
        <p:nvPicPr>
          <p:cNvPr id="10" name="Picture 9">
            <a:extLst>
              <a:ext uri="{FF2B5EF4-FFF2-40B4-BE49-F238E27FC236}">
                <a16:creationId xmlns:a16="http://schemas.microsoft.com/office/drawing/2014/main" id="{523FB2DF-DE9E-E0E1-740C-C8F35C442ACE}"/>
              </a:ext>
            </a:extLst>
          </p:cNvPr>
          <p:cNvPicPr>
            <a:picLocks noChangeAspect="1"/>
          </p:cNvPicPr>
          <p:nvPr/>
        </p:nvPicPr>
        <p:blipFill>
          <a:blip r:embed="rId7"/>
          <a:srcRect r="9341" b="7500"/>
          <a:stretch/>
        </p:blipFill>
        <p:spPr>
          <a:xfrm>
            <a:off x="5301506" y="1787784"/>
            <a:ext cx="1290669" cy="1316903"/>
          </a:xfrm>
          <a:prstGeom prst="rect">
            <a:avLst/>
          </a:prstGeom>
          <a:ln w="25400">
            <a:solidFill>
              <a:srgbClr val="002060"/>
            </a:solidFill>
          </a:ln>
        </p:spPr>
      </p:pic>
      <p:sp>
        <p:nvSpPr>
          <p:cNvPr id="11" name="TextBox 10">
            <a:extLst>
              <a:ext uri="{FF2B5EF4-FFF2-40B4-BE49-F238E27FC236}">
                <a16:creationId xmlns:a16="http://schemas.microsoft.com/office/drawing/2014/main" id="{1DD00CC7-2FAE-733B-AD9F-D252FA644DE4}"/>
              </a:ext>
            </a:extLst>
          </p:cNvPr>
          <p:cNvSpPr txBox="1"/>
          <p:nvPr/>
        </p:nvSpPr>
        <p:spPr>
          <a:xfrm>
            <a:off x="4920952" y="3153882"/>
            <a:ext cx="194959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Stephen J. Farr, CEO Regel Therapeutics</a:t>
            </a:r>
          </a:p>
        </p:txBody>
      </p:sp>
      <p:pic>
        <p:nvPicPr>
          <p:cNvPr id="12" name="Picture 11">
            <a:extLst>
              <a:ext uri="{FF2B5EF4-FFF2-40B4-BE49-F238E27FC236}">
                <a16:creationId xmlns:a16="http://schemas.microsoft.com/office/drawing/2014/main" id="{29180D5D-778B-61C7-B766-9DEF5D6B450F}"/>
              </a:ext>
            </a:extLst>
          </p:cNvPr>
          <p:cNvPicPr>
            <a:picLocks noChangeAspect="1"/>
          </p:cNvPicPr>
          <p:nvPr/>
        </p:nvPicPr>
        <p:blipFill>
          <a:blip r:embed="rId8"/>
          <a:stretch>
            <a:fillRect/>
          </a:stretch>
        </p:blipFill>
        <p:spPr>
          <a:xfrm>
            <a:off x="6996986" y="1782740"/>
            <a:ext cx="1320947" cy="1320947"/>
          </a:xfrm>
          <a:prstGeom prst="rect">
            <a:avLst/>
          </a:prstGeom>
          <a:ln w="25400">
            <a:solidFill>
              <a:srgbClr val="002060"/>
            </a:solidFill>
          </a:ln>
        </p:spPr>
      </p:pic>
      <p:sp>
        <p:nvSpPr>
          <p:cNvPr id="13" name="TextBox 12">
            <a:extLst>
              <a:ext uri="{FF2B5EF4-FFF2-40B4-BE49-F238E27FC236}">
                <a16:creationId xmlns:a16="http://schemas.microsoft.com/office/drawing/2014/main" id="{44D7E589-E65E-C9CF-555E-1A3E4060D35D}"/>
              </a:ext>
            </a:extLst>
          </p:cNvPr>
          <p:cNvSpPr txBox="1"/>
          <p:nvPr/>
        </p:nvSpPr>
        <p:spPr>
          <a:xfrm>
            <a:off x="6788267" y="3153882"/>
            <a:ext cx="177522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Derek Hicks, CEO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Rezo Therapeutics</a:t>
            </a:r>
          </a:p>
        </p:txBody>
      </p:sp>
      <p:pic>
        <p:nvPicPr>
          <p:cNvPr id="14" name="Picture 13">
            <a:extLst>
              <a:ext uri="{FF2B5EF4-FFF2-40B4-BE49-F238E27FC236}">
                <a16:creationId xmlns:a16="http://schemas.microsoft.com/office/drawing/2014/main" id="{B1892648-1F31-B52F-18A3-7B2DBA3577FA}"/>
              </a:ext>
            </a:extLst>
          </p:cNvPr>
          <p:cNvPicPr>
            <a:picLocks noChangeAspect="1"/>
          </p:cNvPicPr>
          <p:nvPr/>
        </p:nvPicPr>
        <p:blipFill>
          <a:blip r:embed="rId9"/>
          <a:srcRect l="19680" t="6736" r="18671" b="20672"/>
          <a:stretch/>
        </p:blipFill>
        <p:spPr>
          <a:xfrm>
            <a:off x="8668764" y="1773504"/>
            <a:ext cx="1358063" cy="1316905"/>
          </a:xfrm>
          <a:prstGeom prst="rect">
            <a:avLst/>
          </a:prstGeom>
          <a:ln w="25400">
            <a:solidFill>
              <a:srgbClr val="002060"/>
            </a:solidFill>
          </a:ln>
        </p:spPr>
      </p:pic>
      <p:sp>
        <p:nvSpPr>
          <p:cNvPr id="15" name="TextBox 14">
            <a:extLst>
              <a:ext uri="{FF2B5EF4-FFF2-40B4-BE49-F238E27FC236}">
                <a16:creationId xmlns:a16="http://schemas.microsoft.com/office/drawing/2014/main" id="{AC76DEA7-AC3C-6B49-AD6A-6786B4822585}"/>
              </a:ext>
            </a:extLst>
          </p:cNvPr>
          <p:cNvSpPr txBox="1"/>
          <p:nvPr/>
        </p:nvSpPr>
        <p:spPr>
          <a:xfrm>
            <a:off x="8442315" y="3153882"/>
            <a:ext cx="177522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Nima </a:t>
            </a:r>
            <a:r>
              <a:rPr kumimoji="0" lang="en-US" sz="1200" b="0" i="0" u="none" strike="noStrike" kern="1200" cap="none" spc="0" normalizeH="0" baseline="0" noProof="0" err="1">
                <a:ln>
                  <a:noFill/>
                </a:ln>
                <a:solidFill>
                  <a:prstClr val="black"/>
                </a:solidFill>
                <a:effectLst/>
                <a:uLnTx/>
                <a:uFillTx/>
                <a:latin typeface="Helvetica Neue Light" panose="02000403000000020004"/>
                <a:ea typeface="+mn-ea"/>
                <a:cs typeface="+mn-cs"/>
              </a:rPr>
              <a:t>Alidoust</a:t>
            </a: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 CEO         Tahoe</a:t>
            </a:r>
          </a:p>
        </p:txBody>
      </p:sp>
      <p:pic>
        <p:nvPicPr>
          <p:cNvPr id="16" name="Picture 15">
            <a:extLst>
              <a:ext uri="{FF2B5EF4-FFF2-40B4-BE49-F238E27FC236}">
                <a16:creationId xmlns:a16="http://schemas.microsoft.com/office/drawing/2014/main" id="{1A227D2B-ACAB-7752-6F75-01064C623D12}"/>
              </a:ext>
            </a:extLst>
          </p:cNvPr>
          <p:cNvPicPr>
            <a:picLocks noChangeAspect="1"/>
          </p:cNvPicPr>
          <p:nvPr/>
        </p:nvPicPr>
        <p:blipFill>
          <a:blip r:embed="rId10"/>
          <a:srcRect l="14856" r="6060" b="47424"/>
          <a:stretch/>
        </p:blipFill>
        <p:spPr>
          <a:xfrm>
            <a:off x="10425523" y="1758329"/>
            <a:ext cx="1358064" cy="1354314"/>
          </a:xfrm>
          <a:prstGeom prst="rect">
            <a:avLst/>
          </a:prstGeom>
          <a:ln w="25400">
            <a:solidFill>
              <a:srgbClr val="002060"/>
            </a:solidFill>
          </a:ln>
        </p:spPr>
      </p:pic>
      <p:sp>
        <p:nvSpPr>
          <p:cNvPr id="17" name="TextBox 16">
            <a:extLst>
              <a:ext uri="{FF2B5EF4-FFF2-40B4-BE49-F238E27FC236}">
                <a16:creationId xmlns:a16="http://schemas.microsoft.com/office/drawing/2014/main" id="{C259D476-4A50-6E68-5B5A-48FD74CC952B}"/>
              </a:ext>
            </a:extLst>
          </p:cNvPr>
          <p:cNvSpPr txBox="1"/>
          <p:nvPr/>
        </p:nvSpPr>
        <p:spPr>
          <a:xfrm>
            <a:off x="10145844" y="3153882"/>
            <a:ext cx="177522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Ken Drazan, CEO </a:t>
            </a:r>
            <a:r>
              <a:rPr kumimoji="0" lang="en-US" sz="1200" b="0" i="0" u="none" strike="noStrike" kern="1200" cap="none" spc="0" normalizeH="0" baseline="0" noProof="0" err="1">
                <a:ln>
                  <a:noFill/>
                </a:ln>
                <a:solidFill>
                  <a:prstClr val="black"/>
                </a:solidFill>
                <a:effectLst/>
                <a:uLnTx/>
                <a:uFillTx/>
                <a:latin typeface="Helvetica Neue Light" panose="02000403000000020004"/>
                <a:ea typeface="+mn-ea"/>
                <a:cs typeface="+mn-cs"/>
              </a:rPr>
              <a:t>ArsenalBio</a:t>
            </a:r>
            <a:endPar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endParaRPr>
          </a:p>
        </p:txBody>
      </p:sp>
      <p:pic>
        <p:nvPicPr>
          <p:cNvPr id="18" name="Picture 17">
            <a:extLst>
              <a:ext uri="{FF2B5EF4-FFF2-40B4-BE49-F238E27FC236}">
                <a16:creationId xmlns:a16="http://schemas.microsoft.com/office/drawing/2014/main" id="{C99C2D37-EEA6-B30D-E893-04BF3FD2B882}"/>
              </a:ext>
            </a:extLst>
          </p:cNvPr>
          <p:cNvPicPr>
            <a:picLocks noChangeAspect="1"/>
          </p:cNvPicPr>
          <p:nvPr/>
        </p:nvPicPr>
        <p:blipFill>
          <a:blip r:embed="rId11"/>
          <a:srcRect l="10091" b="6471"/>
          <a:stretch/>
        </p:blipFill>
        <p:spPr>
          <a:xfrm>
            <a:off x="332740" y="4237801"/>
            <a:ext cx="1314685" cy="1322716"/>
          </a:xfrm>
          <a:prstGeom prst="rect">
            <a:avLst/>
          </a:prstGeom>
          <a:ln w="25400">
            <a:solidFill>
              <a:srgbClr val="002060"/>
            </a:solidFill>
          </a:ln>
        </p:spPr>
      </p:pic>
      <p:sp>
        <p:nvSpPr>
          <p:cNvPr id="19" name="TextBox 18">
            <a:extLst>
              <a:ext uri="{FF2B5EF4-FFF2-40B4-BE49-F238E27FC236}">
                <a16:creationId xmlns:a16="http://schemas.microsoft.com/office/drawing/2014/main" id="{70D453F8-A034-D109-59C4-AE7501AB0410}"/>
              </a:ext>
            </a:extLst>
          </p:cNvPr>
          <p:cNvSpPr txBox="1"/>
          <p:nvPr/>
        </p:nvSpPr>
        <p:spPr>
          <a:xfrm>
            <a:off x="82352" y="5623041"/>
            <a:ext cx="175887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Daniel </a:t>
            </a:r>
            <a:r>
              <a:rPr kumimoji="0" lang="en-US" sz="1200" b="0" i="0" u="none" strike="noStrike" kern="1200" cap="none" spc="0" normalizeH="0" baseline="0" noProof="0" err="1">
                <a:ln>
                  <a:noFill/>
                </a:ln>
                <a:solidFill>
                  <a:prstClr val="black"/>
                </a:solidFill>
                <a:effectLst/>
                <a:uLnTx/>
                <a:uFillTx/>
                <a:latin typeface="Helvetica Neue Light" panose="02000403000000020004"/>
                <a:ea typeface="+mn-ea"/>
                <a:cs typeface="+mn-cs"/>
              </a:rPr>
              <a:t>Getts</a:t>
            </a: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 CEO Create Medicines</a:t>
            </a:r>
          </a:p>
        </p:txBody>
      </p:sp>
      <p:pic>
        <p:nvPicPr>
          <p:cNvPr id="20" name="Picture 19">
            <a:extLst>
              <a:ext uri="{FF2B5EF4-FFF2-40B4-BE49-F238E27FC236}">
                <a16:creationId xmlns:a16="http://schemas.microsoft.com/office/drawing/2014/main" id="{CA80C961-B656-47EF-9ADB-E51029215521}"/>
              </a:ext>
            </a:extLst>
          </p:cNvPr>
          <p:cNvPicPr>
            <a:picLocks noChangeAspect="1"/>
          </p:cNvPicPr>
          <p:nvPr/>
        </p:nvPicPr>
        <p:blipFill>
          <a:blip r:embed="rId12"/>
          <a:srcRect l="18068" t="6698" r="14970" b="29325"/>
          <a:stretch/>
        </p:blipFill>
        <p:spPr>
          <a:xfrm>
            <a:off x="1972396" y="4237801"/>
            <a:ext cx="1353971" cy="1293586"/>
          </a:xfrm>
          <a:prstGeom prst="rect">
            <a:avLst/>
          </a:prstGeom>
          <a:ln w="25400">
            <a:solidFill>
              <a:srgbClr val="002060"/>
            </a:solidFill>
          </a:ln>
        </p:spPr>
      </p:pic>
      <p:sp>
        <p:nvSpPr>
          <p:cNvPr id="21" name="TextBox 20">
            <a:extLst>
              <a:ext uri="{FF2B5EF4-FFF2-40B4-BE49-F238E27FC236}">
                <a16:creationId xmlns:a16="http://schemas.microsoft.com/office/drawing/2014/main" id="{BCF60404-E4D5-697E-795E-BFE8DFD8C480}"/>
              </a:ext>
            </a:extLst>
          </p:cNvPr>
          <p:cNvSpPr txBox="1"/>
          <p:nvPr/>
        </p:nvSpPr>
        <p:spPr>
          <a:xfrm>
            <a:off x="1858433" y="5613805"/>
            <a:ext cx="161981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Robin Mansukhani, CEO, Deciduous Tx</a:t>
            </a:r>
          </a:p>
        </p:txBody>
      </p:sp>
      <p:pic>
        <p:nvPicPr>
          <p:cNvPr id="22" name="Picture 21">
            <a:extLst>
              <a:ext uri="{FF2B5EF4-FFF2-40B4-BE49-F238E27FC236}">
                <a16:creationId xmlns:a16="http://schemas.microsoft.com/office/drawing/2014/main" id="{EA71AA13-98F4-5D15-8E92-337FF4DB9B79}"/>
              </a:ext>
            </a:extLst>
          </p:cNvPr>
          <p:cNvPicPr>
            <a:picLocks noChangeAspect="1"/>
          </p:cNvPicPr>
          <p:nvPr/>
        </p:nvPicPr>
        <p:blipFill>
          <a:blip r:embed="rId13"/>
          <a:srcRect l="21219" r="15163" b="38070"/>
          <a:stretch/>
        </p:blipFill>
        <p:spPr>
          <a:xfrm>
            <a:off x="3657654" y="4237801"/>
            <a:ext cx="1338736" cy="1303206"/>
          </a:xfrm>
          <a:prstGeom prst="rect">
            <a:avLst/>
          </a:prstGeom>
          <a:ln w="25400">
            <a:solidFill>
              <a:srgbClr val="002060"/>
            </a:solidFill>
          </a:ln>
        </p:spPr>
      </p:pic>
      <p:sp>
        <p:nvSpPr>
          <p:cNvPr id="25" name="TextBox 24">
            <a:extLst>
              <a:ext uri="{FF2B5EF4-FFF2-40B4-BE49-F238E27FC236}">
                <a16:creationId xmlns:a16="http://schemas.microsoft.com/office/drawing/2014/main" id="{DBCD301D-09E6-CAB5-5755-6BBD2EBD108F}"/>
              </a:ext>
            </a:extLst>
          </p:cNvPr>
          <p:cNvSpPr txBox="1"/>
          <p:nvPr/>
        </p:nvSpPr>
        <p:spPr>
          <a:xfrm>
            <a:off x="3578249" y="5613805"/>
            <a:ext cx="161981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Stephen Dilly, CEO </a:t>
            </a:r>
            <a:r>
              <a:rPr kumimoji="0" lang="en-US" sz="1200" b="0" i="0" u="none" strike="noStrike" kern="1200" cap="none" spc="0" normalizeH="0" baseline="0" noProof="0" err="1">
                <a:ln>
                  <a:noFill/>
                </a:ln>
                <a:solidFill>
                  <a:prstClr val="black"/>
                </a:solidFill>
                <a:effectLst/>
                <a:uLnTx/>
                <a:uFillTx/>
                <a:latin typeface="Helvetica Neue Light" panose="02000403000000020004"/>
                <a:ea typeface="+mn-ea"/>
                <a:cs typeface="+mn-cs"/>
              </a:rPr>
              <a:t>SonomaBio</a:t>
            </a:r>
            <a:endPar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endParaRPr>
          </a:p>
        </p:txBody>
      </p:sp>
      <p:pic>
        <p:nvPicPr>
          <p:cNvPr id="26" name="Picture 25">
            <a:extLst>
              <a:ext uri="{FF2B5EF4-FFF2-40B4-BE49-F238E27FC236}">
                <a16:creationId xmlns:a16="http://schemas.microsoft.com/office/drawing/2014/main" id="{136EEDF3-C319-DC6B-9116-5DD63CB8DF61}"/>
              </a:ext>
            </a:extLst>
          </p:cNvPr>
          <p:cNvPicPr>
            <a:picLocks noChangeAspect="1"/>
          </p:cNvPicPr>
          <p:nvPr/>
        </p:nvPicPr>
        <p:blipFill>
          <a:blip r:embed="rId14"/>
          <a:srcRect l="5030" b="4295"/>
          <a:stretch/>
        </p:blipFill>
        <p:spPr>
          <a:xfrm>
            <a:off x="5277472" y="4219771"/>
            <a:ext cx="1338736" cy="1349103"/>
          </a:xfrm>
          <a:prstGeom prst="rect">
            <a:avLst/>
          </a:prstGeom>
          <a:ln w="25400">
            <a:solidFill>
              <a:srgbClr val="002060"/>
            </a:solidFill>
          </a:ln>
        </p:spPr>
      </p:pic>
      <p:sp>
        <p:nvSpPr>
          <p:cNvPr id="27" name="TextBox 26">
            <a:extLst>
              <a:ext uri="{FF2B5EF4-FFF2-40B4-BE49-F238E27FC236}">
                <a16:creationId xmlns:a16="http://schemas.microsoft.com/office/drawing/2014/main" id="{E4A8F87C-AC2A-BE6D-305D-B5FFDC0DDE84}"/>
              </a:ext>
            </a:extLst>
          </p:cNvPr>
          <p:cNvSpPr txBox="1"/>
          <p:nvPr/>
        </p:nvSpPr>
        <p:spPr>
          <a:xfrm>
            <a:off x="5143807" y="5613805"/>
            <a:ext cx="165285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Rick Beberman, CEO Sira Medical</a:t>
            </a:r>
          </a:p>
        </p:txBody>
      </p:sp>
      <p:pic>
        <p:nvPicPr>
          <p:cNvPr id="28" name="Picture 27">
            <a:extLst>
              <a:ext uri="{FF2B5EF4-FFF2-40B4-BE49-F238E27FC236}">
                <a16:creationId xmlns:a16="http://schemas.microsoft.com/office/drawing/2014/main" id="{5F9624BB-B98E-1F0F-F61A-EDEDB43DA056}"/>
              </a:ext>
            </a:extLst>
          </p:cNvPr>
          <p:cNvPicPr>
            <a:picLocks noChangeAspect="1"/>
          </p:cNvPicPr>
          <p:nvPr/>
        </p:nvPicPr>
        <p:blipFill>
          <a:blip r:embed="rId15"/>
          <a:stretch>
            <a:fillRect/>
          </a:stretch>
        </p:blipFill>
        <p:spPr>
          <a:xfrm>
            <a:off x="6976619" y="4219772"/>
            <a:ext cx="1361680" cy="1361680"/>
          </a:xfrm>
          <a:prstGeom prst="rect">
            <a:avLst/>
          </a:prstGeom>
          <a:ln w="25400">
            <a:solidFill>
              <a:srgbClr val="002060"/>
            </a:solidFill>
          </a:ln>
        </p:spPr>
      </p:pic>
      <p:sp>
        <p:nvSpPr>
          <p:cNvPr id="29" name="TextBox 28">
            <a:extLst>
              <a:ext uri="{FF2B5EF4-FFF2-40B4-BE49-F238E27FC236}">
                <a16:creationId xmlns:a16="http://schemas.microsoft.com/office/drawing/2014/main" id="{220FFBDA-00E8-21F4-935D-A191A308CDB8}"/>
              </a:ext>
            </a:extLst>
          </p:cNvPr>
          <p:cNvSpPr txBox="1"/>
          <p:nvPr/>
        </p:nvSpPr>
        <p:spPr>
          <a:xfrm>
            <a:off x="6756453" y="5613805"/>
            <a:ext cx="177257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Diana Caldwell, CEO Amplified Sciences</a:t>
            </a:r>
          </a:p>
        </p:txBody>
      </p:sp>
      <p:pic>
        <p:nvPicPr>
          <p:cNvPr id="30" name="Picture 29">
            <a:extLst>
              <a:ext uri="{FF2B5EF4-FFF2-40B4-BE49-F238E27FC236}">
                <a16:creationId xmlns:a16="http://schemas.microsoft.com/office/drawing/2014/main" id="{2809AE88-8810-1D24-8C6B-14A9111ACA41}"/>
              </a:ext>
            </a:extLst>
          </p:cNvPr>
          <p:cNvPicPr>
            <a:picLocks noChangeAspect="1"/>
          </p:cNvPicPr>
          <p:nvPr/>
        </p:nvPicPr>
        <p:blipFill>
          <a:blip r:embed="rId16"/>
          <a:srcRect l="15793" t="5016" r="12031" b="24487"/>
          <a:stretch/>
        </p:blipFill>
        <p:spPr>
          <a:xfrm>
            <a:off x="8641697" y="4219772"/>
            <a:ext cx="1412197" cy="1379324"/>
          </a:xfrm>
          <a:prstGeom prst="rect">
            <a:avLst/>
          </a:prstGeom>
          <a:ln w="25400">
            <a:solidFill>
              <a:srgbClr val="002060"/>
            </a:solidFill>
          </a:ln>
        </p:spPr>
      </p:pic>
      <p:sp>
        <p:nvSpPr>
          <p:cNvPr id="31" name="TextBox 30">
            <a:extLst>
              <a:ext uri="{FF2B5EF4-FFF2-40B4-BE49-F238E27FC236}">
                <a16:creationId xmlns:a16="http://schemas.microsoft.com/office/drawing/2014/main" id="{D884FA47-5FF2-EDAB-C2CE-FA5C3A7957E6}"/>
              </a:ext>
            </a:extLst>
          </p:cNvPr>
          <p:cNvSpPr txBox="1"/>
          <p:nvPr/>
        </p:nvSpPr>
        <p:spPr>
          <a:xfrm>
            <a:off x="8560997" y="5613805"/>
            <a:ext cx="161981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Brad Murray, CEO </a:t>
            </a:r>
            <a:r>
              <a:rPr kumimoji="0" lang="en-US" sz="1200" b="0" i="0" u="none" strike="noStrike" kern="1200" cap="none" spc="0" normalizeH="0" baseline="0" noProof="0" err="1">
                <a:ln>
                  <a:noFill/>
                </a:ln>
                <a:solidFill>
                  <a:prstClr val="black"/>
                </a:solidFill>
                <a:effectLst/>
                <a:uLnTx/>
                <a:uFillTx/>
                <a:latin typeface="Helvetica Neue Light" panose="02000403000000020004"/>
                <a:ea typeface="+mn-ea"/>
                <a:cs typeface="+mn-cs"/>
              </a:rPr>
              <a:t>delvebio</a:t>
            </a:r>
            <a:endPar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endParaRPr>
          </a:p>
        </p:txBody>
      </p:sp>
      <p:pic>
        <p:nvPicPr>
          <p:cNvPr id="32" name="Picture 31">
            <a:extLst>
              <a:ext uri="{FF2B5EF4-FFF2-40B4-BE49-F238E27FC236}">
                <a16:creationId xmlns:a16="http://schemas.microsoft.com/office/drawing/2014/main" id="{B321E759-1F7B-42B7-E6E9-412DF7895CD3}"/>
              </a:ext>
            </a:extLst>
          </p:cNvPr>
          <p:cNvPicPr>
            <a:picLocks noChangeAspect="1"/>
          </p:cNvPicPr>
          <p:nvPr/>
        </p:nvPicPr>
        <p:blipFill>
          <a:blip r:embed="rId17"/>
          <a:srcRect l="8374" t="4925" r="10574" b="23570"/>
          <a:stretch/>
        </p:blipFill>
        <p:spPr>
          <a:xfrm>
            <a:off x="10398457" y="4200135"/>
            <a:ext cx="1412197" cy="1406620"/>
          </a:xfrm>
          <a:prstGeom prst="rect">
            <a:avLst/>
          </a:prstGeom>
          <a:ln w="25400">
            <a:solidFill>
              <a:srgbClr val="002060"/>
            </a:solidFill>
          </a:ln>
        </p:spPr>
      </p:pic>
      <p:sp>
        <p:nvSpPr>
          <p:cNvPr id="33" name="TextBox 32">
            <a:extLst>
              <a:ext uri="{FF2B5EF4-FFF2-40B4-BE49-F238E27FC236}">
                <a16:creationId xmlns:a16="http://schemas.microsoft.com/office/drawing/2014/main" id="{8FF117BC-B671-A323-F54A-49815D7182B5}"/>
              </a:ext>
            </a:extLst>
          </p:cNvPr>
          <p:cNvSpPr txBox="1"/>
          <p:nvPr/>
        </p:nvSpPr>
        <p:spPr>
          <a:xfrm>
            <a:off x="10246828" y="5613805"/>
            <a:ext cx="161981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rPr>
              <a:t>Michael Nall, CEO </a:t>
            </a:r>
            <a:r>
              <a:rPr kumimoji="0" lang="en-US" sz="1200" b="0" i="0" u="none" strike="noStrike" kern="1200" cap="none" spc="0" normalizeH="0" baseline="0" noProof="0" err="1">
                <a:ln>
                  <a:noFill/>
                </a:ln>
                <a:solidFill>
                  <a:prstClr val="black"/>
                </a:solidFill>
                <a:effectLst/>
                <a:uLnTx/>
                <a:uFillTx/>
                <a:latin typeface="Helvetica Neue Light" panose="02000403000000020004"/>
                <a:ea typeface="+mn-ea"/>
                <a:cs typeface="+mn-cs"/>
              </a:rPr>
              <a:t>exai</a:t>
            </a:r>
            <a:endParaRPr kumimoji="0" lang="en-US" sz="1200" b="0" i="0" u="none" strike="noStrike" kern="1200" cap="none" spc="0" normalizeH="0" baseline="0" noProof="0">
              <a:ln>
                <a:noFill/>
              </a:ln>
              <a:solidFill>
                <a:prstClr val="black"/>
              </a:solidFill>
              <a:effectLst/>
              <a:uLnTx/>
              <a:uFillTx/>
              <a:latin typeface="Helvetica Neue Light" panose="02000403000000020004"/>
              <a:ea typeface="+mn-ea"/>
              <a:cs typeface="+mn-cs"/>
            </a:endParaRPr>
          </a:p>
        </p:txBody>
      </p:sp>
      <p:sp>
        <p:nvSpPr>
          <p:cNvPr id="3" name="Rectangle 2">
            <a:extLst>
              <a:ext uri="{FF2B5EF4-FFF2-40B4-BE49-F238E27FC236}">
                <a16:creationId xmlns:a16="http://schemas.microsoft.com/office/drawing/2014/main" id="{ED52E13F-A45B-C841-220C-AD07A3F57BC0}"/>
              </a:ext>
            </a:extLst>
          </p:cNvPr>
          <p:cNvSpPr/>
          <p:nvPr/>
        </p:nvSpPr>
        <p:spPr>
          <a:xfrm>
            <a:off x="7145125" y="6215482"/>
            <a:ext cx="5361480" cy="6425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i="1" dirty="0">
                <a:solidFill>
                  <a:schemeClr val="tx1">
                    <a:lumMod val="75000"/>
                    <a:lumOff val="25000"/>
                  </a:schemeClr>
                </a:solidFill>
                <a:latin typeface="Helvetica Neue Light" panose="02000403000000020004"/>
              </a:rPr>
              <a:t>Any many, many more!</a:t>
            </a:r>
          </a:p>
        </p:txBody>
      </p:sp>
    </p:spTree>
    <p:extLst>
      <p:ext uri="{BB962C8B-B14F-4D97-AF65-F5344CB8AC3E}">
        <p14:creationId xmlns:p14="http://schemas.microsoft.com/office/powerpoint/2010/main" val="4047153605"/>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58239-E3D1-4787-5BA1-A04032D1A95A}"/>
            </a:ext>
          </a:extLst>
        </p:cNvPr>
        <p:cNvGrpSpPr/>
        <p:nvPr/>
      </p:nvGrpSpPr>
      <p:grpSpPr>
        <a:xfrm>
          <a:off x="0" y="0"/>
          <a:ext cx="0" cy="0"/>
          <a:chOff x="0" y="0"/>
          <a:chExt cx="0" cy="0"/>
        </a:xfrm>
      </p:grpSpPr>
      <p:pic>
        <p:nvPicPr>
          <p:cNvPr id="24" name="Picture 23">
            <a:extLst>
              <a:ext uri="{FF2B5EF4-FFF2-40B4-BE49-F238E27FC236}">
                <a16:creationId xmlns:a16="http://schemas.microsoft.com/office/drawing/2014/main" id="{E096F2D7-004B-55F8-6B51-1C043BA59548}"/>
              </a:ext>
            </a:extLst>
          </p:cNvPr>
          <p:cNvPicPr>
            <a:picLocks noChangeAspect="1"/>
          </p:cNvPicPr>
          <p:nvPr/>
        </p:nvPicPr>
        <p:blipFill>
          <a:blip r:embed="rId2"/>
          <a:srcRect l="214" t="9431" r="-371" b="9067"/>
          <a:stretch>
            <a:fillRect/>
          </a:stretch>
        </p:blipFill>
        <p:spPr>
          <a:xfrm>
            <a:off x="721158" y="1272950"/>
            <a:ext cx="1515592" cy="1516319"/>
          </a:xfrm>
          <a:prstGeom prst="rect">
            <a:avLst/>
          </a:prstGeom>
          <a:ln w="25400" cap="sq">
            <a:solidFill>
              <a:srgbClr val="002060"/>
            </a:solidFill>
            <a:prstDash val="solid"/>
            <a:miter lim="800000"/>
          </a:ln>
          <a:effectLst/>
        </p:spPr>
      </p:pic>
      <p:pic>
        <p:nvPicPr>
          <p:cNvPr id="25" name="Picture 24">
            <a:extLst>
              <a:ext uri="{FF2B5EF4-FFF2-40B4-BE49-F238E27FC236}">
                <a16:creationId xmlns:a16="http://schemas.microsoft.com/office/drawing/2014/main" id="{0E29FB1F-8F76-BA84-0913-FA57C647AA5A}"/>
              </a:ext>
            </a:extLst>
          </p:cNvPr>
          <p:cNvPicPr>
            <a:picLocks noChangeAspect="1"/>
          </p:cNvPicPr>
          <p:nvPr/>
        </p:nvPicPr>
        <p:blipFill>
          <a:blip r:embed="rId3"/>
          <a:stretch>
            <a:fillRect/>
          </a:stretch>
        </p:blipFill>
        <p:spPr>
          <a:xfrm>
            <a:off x="3404031" y="1260525"/>
            <a:ext cx="1460682" cy="1530882"/>
          </a:xfrm>
          <a:prstGeom prst="rect">
            <a:avLst/>
          </a:prstGeom>
          <a:ln w="25400" cap="sq">
            <a:solidFill>
              <a:srgbClr val="002060"/>
            </a:solidFill>
            <a:prstDash val="solid"/>
            <a:miter lim="800000"/>
          </a:ln>
          <a:effectLst/>
        </p:spPr>
      </p:pic>
      <p:sp>
        <p:nvSpPr>
          <p:cNvPr id="8" name="Google Shape;89;p1">
            <a:extLst>
              <a:ext uri="{FF2B5EF4-FFF2-40B4-BE49-F238E27FC236}">
                <a16:creationId xmlns:a16="http://schemas.microsoft.com/office/drawing/2014/main" id="{361DF332-FEBB-06E1-FD6C-AEDA0A2C6A95}"/>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6" name="object 16">
            <a:extLst>
              <a:ext uri="{FF2B5EF4-FFF2-40B4-BE49-F238E27FC236}">
                <a16:creationId xmlns:a16="http://schemas.microsoft.com/office/drawing/2014/main" id="{14C81F3A-09DD-2D4C-B1F5-2617E7B9332D}"/>
              </a:ext>
            </a:extLst>
          </p:cNvPr>
          <p:cNvSpPr txBox="1">
            <a:spLocks noGrp="1"/>
          </p:cNvSpPr>
          <p:nvPr>
            <p:ph type="title"/>
          </p:nvPr>
        </p:nvSpPr>
        <p:spPr>
          <a:xfrm>
            <a:off x="483024" y="378389"/>
            <a:ext cx="10052946" cy="412934"/>
          </a:xfrm>
          <a:prstGeom prst="rect">
            <a:avLst/>
          </a:prstGeom>
        </p:spPr>
        <p:txBody>
          <a:bodyPr vert="horz" wrap="square" lIns="0" tIns="12700" rIns="0" bIns="0" rtlCol="0">
            <a:spAutoFit/>
          </a:bodyPr>
          <a:lstStyle/>
          <a:p>
            <a:pPr algn="l"/>
            <a:r>
              <a:rPr lang="en-US" sz="2600" i="1" spc="-10" dirty="0">
                <a:solidFill>
                  <a:schemeClr val="bg1"/>
                </a:solidFill>
                <a:latin typeface="Helvetica Neue Light" panose="02000403000000020004"/>
                <a:cs typeface="Arial" panose="020B0604020202020204" pitchFamily="34" charset="0"/>
              </a:rPr>
              <a:t>Cell Surface Restricted β1 Blocker for Diastolic Dysfunction</a:t>
            </a:r>
            <a:endParaRPr lang="en-US" sz="2600" i="1" dirty="0">
              <a:solidFill>
                <a:schemeClr val="bg1"/>
              </a:solidFill>
              <a:latin typeface="Helvetica Neue Light" panose="02000403000000020004"/>
              <a:cs typeface="Arial" panose="020B0604020202020204" pitchFamily="34" charset="0"/>
            </a:endParaRPr>
          </a:p>
        </p:txBody>
      </p:sp>
      <p:grpSp>
        <p:nvGrpSpPr>
          <p:cNvPr id="17" name="object 17">
            <a:extLst>
              <a:ext uri="{FF2B5EF4-FFF2-40B4-BE49-F238E27FC236}">
                <a16:creationId xmlns:a16="http://schemas.microsoft.com/office/drawing/2014/main" id="{4D7F1002-029E-D04C-A56E-0AC53712FA2E}"/>
              </a:ext>
            </a:extLst>
          </p:cNvPr>
          <p:cNvGrpSpPr/>
          <p:nvPr/>
        </p:nvGrpSpPr>
        <p:grpSpPr>
          <a:xfrm>
            <a:off x="10050780" y="149352"/>
            <a:ext cx="1926334" cy="902969"/>
            <a:chOff x="10050780" y="149352"/>
            <a:chExt cx="1926334" cy="902969"/>
          </a:xfrm>
        </p:grpSpPr>
        <p:pic>
          <p:nvPicPr>
            <p:cNvPr id="18" name="object 18">
              <a:extLst>
                <a:ext uri="{FF2B5EF4-FFF2-40B4-BE49-F238E27FC236}">
                  <a16:creationId xmlns:a16="http://schemas.microsoft.com/office/drawing/2014/main" id="{92B549B4-112F-E12B-3826-8F93C57F1F1D}"/>
                </a:ext>
              </a:extLst>
            </p:cNvPr>
            <p:cNvPicPr/>
            <p:nvPr/>
          </p:nvPicPr>
          <p:blipFill>
            <a:blip r:embed="rId4" cstate="print"/>
            <a:stretch>
              <a:fillRect/>
            </a:stretch>
          </p:blipFill>
          <p:spPr>
            <a:xfrm>
              <a:off x="10328147" y="208788"/>
              <a:ext cx="1648967" cy="790955"/>
            </a:xfrm>
            <a:prstGeom prst="rect">
              <a:avLst/>
            </a:prstGeom>
          </p:spPr>
        </p:pic>
        <p:sp>
          <p:nvSpPr>
            <p:cNvPr id="19" name="object 19">
              <a:extLst>
                <a:ext uri="{FF2B5EF4-FFF2-40B4-BE49-F238E27FC236}">
                  <a16:creationId xmlns:a16="http://schemas.microsoft.com/office/drawing/2014/main" id="{24DF48EB-227A-26FE-8056-AC11B1CB0902}"/>
                </a:ext>
              </a:extLst>
            </p:cNvPr>
            <p:cNvSpPr/>
            <p:nvPr/>
          </p:nvSpPr>
          <p:spPr>
            <a:xfrm>
              <a:off x="10050780" y="149352"/>
              <a:ext cx="15875" cy="902969"/>
            </a:xfrm>
            <a:custGeom>
              <a:avLst/>
              <a:gdLst/>
              <a:ahLst/>
              <a:cxnLst/>
              <a:rect l="l" t="t" r="r" b="b"/>
              <a:pathLst>
                <a:path w="15875" h="902969">
                  <a:moveTo>
                    <a:pt x="0" y="0"/>
                  </a:moveTo>
                  <a:lnTo>
                    <a:pt x="15481" y="902487"/>
                  </a:lnTo>
                </a:path>
              </a:pathLst>
            </a:custGeom>
            <a:ln w="6095">
              <a:solidFill>
                <a:srgbClr val="FFFFFF"/>
              </a:solidFill>
            </a:ln>
          </p:spPr>
          <p:txBody>
            <a:bodyPr wrap="square" lIns="0" tIns="0" rIns="0" bIns="0" rtlCol="0"/>
            <a:lstStyle/>
            <a:p>
              <a:endParaRPr sz="1000">
                <a:latin typeface="Arial" panose="020B0604020202020204" pitchFamily="34" charset="0"/>
                <a:cs typeface="Arial" panose="020B0604020202020204" pitchFamily="34" charset="0"/>
              </a:endParaRPr>
            </a:p>
          </p:txBody>
        </p:sp>
      </p:grpSp>
      <p:sp>
        <p:nvSpPr>
          <p:cNvPr id="28" name="object 28">
            <a:extLst>
              <a:ext uri="{FF2B5EF4-FFF2-40B4-BE49-F238E27FC236}">
                <a16:creationId xmlns:a16="http://schemas.microsoft.com/office/drawing/2014/main" id="{8975C876-5577-00FC-DC75-2CD9141A7DFB}"/>
              </a:ext>
            </a:extLst>
          </p:cNvPr>
          <p:cNvSpPr txBox="1"/>
          <p:nvPr/>
        </p:nvSpPr>
        <p:spPr>
          <a:xfrm>
            <a:off x="406038" y="2854303"/>
            <a:ext cx="2648782" cy="1213153"/>
          </a:xfrm>
          <a:prstGeom prst="rect">
            <a:avLst/>
          </a:prstGeom>
        </p:spPr>
        <p:txBody>
          <a:bodyPr vert="horz" wrap="square" lIns="0" tIns="12700" rIns="0" bIns="0" rtlCol="0" anchor="t">
            <a:spAutoFit/>
          </a:bodyPr>
          <a:lstStyle/>
          <a:p>
            <a:r>
              <a:rPr lang="en-US" sz="1600" b="1" dirty="0">
                <a:solidFill>
                  <a:srgbClr val="333333"/>
                </a:solidFill>
                <a:latin typeface="Helvetica Neue Light" panose="02000403000000020004"/>
                <a:cs typeface="Arial" panose="020B0604020202020204" pitchFamily="34" charset="0"/>
              </a:rPr>
              <a:t>Roshanak Irannejad, </a:t>
            </a:r>
            <a:r>
              <a:rPr sz="1600" b="1" spc="-25" dirty="0">
                <a:latin typeface="Helvetica Neue Light" panose="02000403000000020004"/>
                <a:cs typeface="Arial" panose="020B0604020202020204" pitchFamily="34" charset="0"/>
              </a:rPr>
              <a:t>PhD</a:t>
            </a:r>
          </a:p>
          <a:p>
            <a:r>
              <a:rPr lang="en-US" sz="1400" spc="-25" dirty="0" err="1">
                <a:solidFill>
                  <a:srgbClr val="333333"/>
                </a:solidFill>
                <a:latin typeface="Helvetica Neue Light" panose="02000403000000020004"/>
                <a:ea typeface="+mn-lt"/>
                <a:cs typeface="Arial" panose="020B0604020202020204" pitchFamily="34" charset="0"/>
              </a:rPr>
              <a:t>Asc</a:t>
            </a:r>
            <a:r>
              <a:rPr lang="en-US" sz="1400" spc="-25" dirty="0">
                <a:solidFill>
                  <a:srgbClr val="333333"/>
                </a:solidFill>
                <a:latin typeface="Helvetica Neue Light" panose="02000403000000020004"/>
                <a:ea typeface="+mn-lt"/>
                <a:cs typeface="Arial" panose="020B0604020202020204" pitchFamily="34" charset="0"/>
              </a:rPr>
              <a:t>. Professor,  Cardiovascular Research Institute, Department of Biochemistry &amp; Biophysics</a:t>
            </a:r>
            <a:endParaRPr lang="en-US" sz="1400" spc="-25" dirty="0">
              <a:latin typeface="Helvetica Neue Light" panose="02000403000000020004"/>
              <a:ea typeface="+mn-lt"/>
              <a:cs typeface="Arial" panose="020B0604020202020204" pitchFamily="34" charset="0"/>
            </a:endParaRPr>
          </a:p>
          <a:p>
            <a:endParaRPr lang="en-US" sz="1000" spc="-25" dirty="0">
              <a:latin typeface="Arial" panose="020B0604020202020204" pitchFamily="34" charset="0"/>
              <a:cs typeface="Arial" panose="020B0604020202020204" pitchFamily="34" charset="0"/>
            </a:endParaRPr>
          </a:p>
          <a:p>
            <a:endParaRPr lang="en-US" sz="1000" spc="-25" dirty="0">
              <a:latin typeface="Arial" panose="020B0604020202020204" pitchFamily="34" charset="0"/>
              <a:cs typeface="Arial" panose="020B0604020202020204" pitchFamily="34" charset="0"/>
            </a:endParaRPr>
          </a:p>
        </p:txBody>
      </p:sp>
      <p:sp>
        <p:nvSpPr>
          <p:cNvPr id="31" name="object 31">
            <a:extLst>
              <a:ext uri="{FF2B5EF4-FFF2-40B4-BE49-F238E27FC236}">
                <a16:creationId xmlns:a16="http://schemas.microsoft.com/office/drawing/2014/main" id="{C1F0C0D1-A10D-25DC-248B-D4870406682C}"/>
              </a:ext>
            </a:extLst>
          </p:cNvPr>
          <p:cNvSpPr txBox="1"/>
          <p:nvPr/>
        </p:nvSpPr>
        <p:spPr>
          <a:xfrm>
            <a:off x="3216296" y="2854303"/>
            <a:ext cx="2270103" cy="905376"/>
          </a:xfrm>
          <a:prstGeom prst="rect">
            <a:avLst/>
          </a:prstGeom>
        </p:spPr>
        <p:txBody>
          <a:bodyPr vert="horz" wrap="square" lIns="0" tIns="12700" rIns="0" bIns="0" rtlCol="0" anchor="t">
            <a:spAutoFit/>
          </a:bodyPr>
          <a:lstStyle/>
          <a:p>
            <a:pPr marL="12700" marR="5080">
              <a:spcBef>
                <a:spcPts val="100"/>
              </a:spcBef>
            </a:pPr>
            <a:r>
              <a:rPr lang="en-US" sz="1600" b="1" spc="-10" dirty="0">
                <a:latin typeface="Helvetica Neue Light" panose="02000403000000020004"/>
                <a:cs typeface="Arial" panose="020B0604020202020204" pitchFamily="34" charset="0"/>
              </a:rPr>
              <a:t>Kevan Shokat, </a:t>
            </a:r>
            <a:r>
              <a:rPr lang="en-US" sz="1600" b="1" spc="-25" dirty="0">
                <a:latin typeface="Helvetica Neue Light" panose="02000403000000020004"/>
                <a:cs typeface="Arial" panose="020B0604020202020204" pitchFamily="34" charset="0"/>
              </a:rPr>
              <a:t>PhD</a:t>
            </a:r>
            <a:endParaRPr lang="en-US" sz="1600" b="1" dirty="0">
              <a:latin typeface="Helvetica Neue Light" panose="02000403000000020004"/>
              <a:cs typeface="Arial" panose="020B0604020202020204" pitchFamily="34" charset="0"/>
            </a:endParaRPr>
          </a:p>
          <a:p>
            <a:r>
              <a:rPr lang="en-US" sz="1400" spc="-10" dirty="0">
                <a:latin typeface="Helvetica Neue Light" panose="02000403000000020004"/>
                <a:cs typeface="Arial" panose="020B0604020202020204" pitchFamily="34" charset="0"/>
              </a:rPr>
              <a:t>Professor, Department of Cellular and Molecular Pharmacology</a:t>
            </a:r>
            <a:endParaRPr sz="1400" dirty="0">
              <a:latin typeface="Helvetica Neue Light" panose="02000403000000020004"/>
              <a:cs typeface="Arial" panose="020B0604020202020204" pitchFamily="34" charset="0"/>
            </a:endParaRPr>
          </a:p>
        </p:txBody>
      </p:sp>
      <p:sp>
        <p:nvSpPr>
          <p:cNvPr id="20" name="TextBox 19">
            <a:extLst>
              <a:ext uri="{FF2B5EF4-FFF2-40B4-BE49-F238E27FC236}">
                <a16:creationId xmlns:a16="http://schemas.microsoft.com/office/drawing/2014/main" id="{27EB837C-72EE-DAA5-5A07-616BCC541732}"/>
              </a:ext>
            </a:extLst>
          </p:cNvPr>
          <p:cNvSpPr txBox="1"/>
          <p:nvPr/>
        </p:nvSpPr>
        <p:spPr>
          <a:xfrm>
            <a:off x="5840718" y="1270665"/>
            <a:ext cx="6253535" cy="55092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latin typeface="Helvetica Neue Light" panose="02000403000000020004"/>
                <a:cs typeface="Arial" panose="020B0604020202020204" pitchFamily="34" charset="0"/>
              </a:rPr>
              <a:t>DISEASE/INDICATION: </a:t>
            </a:r>
            <a:r>
              <a:rPr lang="en-US" sz="1400" dirty="0">
                <a:latin typeface="Helvetica Neue Light" panose="02000403000000020004"/>
                <a:cs typeface="Arial" panose="020B0604020202020204" pitchFamily="34" charset="0"/>
              </a:rPr>
              <a:t>Heart Failure with Preserved Ejection Fraction (</a:t>
            </a:r>
            <a:r>
              <a:rPr lang="en-US" sz="1400" dirty="0" err="1">
                <a:latin typeface="Helvetica Neue Light" panose="02000403000000020004"/>
                <a:cs typeface="Arial" panose="020B0604020202020204" pitchFamily="34" charset="0"/>
              </a:rPr>
              <a:t>HFpEF</a:t>
            </a:r>
            <a:r>
              <a:rPr lang="en-US" sz="1400" dirty="0">
                <a:latin typeface="Helvetica Neue Light" panose="02000403000000020004"/>
                <a:cs typeface="Arial" panose="020B0604020202020204" pitchFamily="34" charset="0"/>
              </a:rPr>
              <a:t>) is a complex and challenging condition characterized by the heart’s inability to relax and fill properly during diastole, despite normal ejection fraction. Patients with </a:t>
            </a:r>
            <a:r>
              <a:rPr lang="en-US" sz="1400" dirty="0" err="1">
                <a:latin typeface="Helvetica Neue Light" panose="02000403000000020004"/>
                <a:cs typeface="Arial" panose="020B0604020202020204" pitchFamily="34" charset="0"/>
              </a:rPr>
              <a:t>HFpEF</a:t>
            </a:r>
            <a:r>
              <a:rPr lang="en-US" sz="1400" dirty="0">
                <a:latin typeface="Helvetica Neue Light" panose="02000403000000020004"/>
                <a:cs typeface="Arial" panose="020B0604020202020204" pitchFamily="34" charset="0"/>
              </a:rPr>
              <a:t> often experience debilitating symptoms such as shortness of breath, fatigue, and exercise intolerance.</a:t>
            </a:r>
          </a:p>
          <a:p>
            <a:pPr algn="just"/>
            <a:endParaRPr lang="en-US" sz="1000" dirty="0">
              <a:latin typeface="Helvetica Neue Light" panose="02000403000000020004"/>
              <a:cs typeface="Arial" panose="020B0604020202020204" pitchFamily="34" charset="0"/>
            </a:endParaRPr>
          </a:p>
          <a:p>
            <a:r>
              <a:rPr lang="en-US" sz="1400" b="1" dirty="0">
                <a:latin typeface="Helvetica Neue Light" panose="02000403000000020004"/>
                <a:cs typeface="Arial" panose="020B0604020202020204" pitchFamily="34" charset="0"/>
              </a:rPr>
              <a:t>UNMET NEED</a:t>
            </a:r>
            <a:r>
              <a:rPr lang="en-US" sz="1400" dirty="0">
                <a:latin typeface="Helvetica Neue Light" panose="02000403000000020004"/>
                <a:cs typeface="Arial" panose="020B0604020202020204" pitchFamily="34" charset="0"/>
              </a:rPr>
              <a:t>: </a:t>
            </a:r>
            <a:r>
              <a:rPr lang="en-US" sz="1400" i="0" dirty="0">
                <a:effectLst/>
                <a:latin typeface="Helvetica Neue Light" panose="02000403000000020004"/>
                <a:cs typeface="Arial" panose="020B0604020202020204" pitchFamily="34" charset="0"/>
              </a:rPr>
              <a:t>Current therapies for </a:t>
            </a:r>
            <a:r>
              <a:rPr lang="en-US" sz="1400" i="0" dirty="0" err="1">
                <a:effectLst/>
                <a:latin typeface="Helvetica Neue Light" panose="02000403000000020004"/>
                <a:cs typeface="Arial" panose="020B0604020202020204" pitchFamily="34" charset="0"/>
              </a:rPr>
              <a:t>HFpEF</a:t>
            </a:r>
            <a:r>
              <a:rPr lang="en-US" sz="1400" i="0" dirty="0">
                <a:effectLst/>
                <a:latin typeface="Helvetica Neue Light" panose="02000403000000020004"/>
                <a:cs typeface="Arial" panose="020B0604020202020204" pitchFamily="34" charset="0"/>
              </a:rPr>
              <a:t>, including traditional β-blockers, fail to address the nuanced pathophysiology of the disease. While β-blockers reduce elevated heart rates and contractility, they also unintentionally suppress key relaxation mechanisms critical for diastolic function. This dual inhibition exacerbates the condition for many patients, leaving clinicians with limited effective treatment options. There is a clear need for innovative solutions that selectively target the pathological mechanisms of </a:t>
            </a:r>
            <a:r>
              <a:rPr lang="en-US" sz="1400" i="0" dirty="0" err="1">
                <a:effectLst/>
                <a:latin typeface="Helvetica Neue Light" panose="02000403000000020004"/>
                <a:cs typeface="Arial" panose="020B0604020202020204" pitchFamily="34" charset="0"/>
              </a:rPr>
              <a:t>HFpEF</a:t>
            </a:r>
            <a:r>
              <a:rPr lang="en-US" sz="1400" i="0" dirty="0">
                <a:effectLst/>
                <a:latin typeface="Helvetica Neue Light" panose="02000403000000020004"/>
                <a:cs typeface="Arial" panose="020B0604020202020204" pitchFamily="34" charset="0"/>
              </a:rPr>
              <a:t> without compromising diastolic relaxation.</a:t>
            </a:r>
          </a:p>
          <a:p>
            <a:pPr algn="just"/>
            <a:endParaRPr lang="en-US" sz="1000" dirty="0">
              <a:solidFill>
                <a:srgbClr val="000000"/>
              </a:solidFill>
              <a:latin typeface="Helvetica Neue Light" panose="02000403000000020004"/>
              <a:cs typeface="Arial" panose="020B0604020202020204" pitchFamily="34" charset="0"/>
            </a:endParaRPr>
          </a:p>
          <a:p>
            <a:r>
              <a:rPr lang="en-US" sz="1400" b="1" dirty="0">
                <a:latin typeface="Helvetica Neue Light" panose="02000403000000020004"/>
                <a:cs typeface="Arial" panose="020B0604020202020204" pitchFamily="34" charset="0"/>
              </a:rPr>
              <a:t>PRODUCTS: </a:t>
            </a:r>
            <a:r>
              <a:rPr lang="en-US" sz="1400" dirty="0">
                <a:latin typeface="Helvetica Neue Light" panose="02000403000000020004"/>
                <a:cs typeface="Arial" panose="020B0604020202020204" pitchFamily="34" charset="0"/>
              </a:rPr>
              <a:t>A</a:t>
            </a:r>
            <a:r>
              <a:rPr lang="en-US" sz="1400" b="1" dirty="0">
                <a:latin typeface="Helvetica Neue Light" panose="02000403000000020004"/>
                <a:cs typeface="Arial" panose="020B0604020202020204" pitchFamily="34" charset="0"/>
              </a:rPr>
              <a:t> </a:t>
            </a:r>
            <a:r>
              <a:rPr lang="en-US" sz="1400" dirty="0">
                <a:latin typeface="Helvetica Neue Light" panose="02000403000000020004"/>
                <a:cs typeface="Arial" panose="020B0604020202020204" pitchFamily="34" charset="0"/>
              </a:rPr>
              <a:t>novel class of small molecule β-blockers that are designed to selectively inhibit plasma membrane β1-adrenergic receptors while sparing Golgi-localized β1ARs. By preserving the signaling pathways responsible for cardiomyocyte relaxation, these spatially restricted β-blockers offer an opportunity to address the unique challenges of </a:t>
            </a:r>
            <a:r>
              <a:rPr lang="en-US" sz="1400" dirty="0" err="1">
                <a:latin typeface="Helvetica Neue Light" panose="02000403000000020004"/>
                <a:cs typeface="Arial" panose="020B0604020202020204" pitchFamily="34" charset="0"/>
              </a:rPr>
              <a:t>HFpEF</a:t>
            </a:r>
            <a:r>
              <a:rPr lang="en-US" sz="1400" dirty="0">
                <a:latin typeface="Helvetica Neue Light" panose="02000403000000020004"/>
                <a:cs typeface="Arial" panose="020B0604020202020204" pitchFamily="34" charset="0"/>
              </a:rPr>
              <a:t>.</a:t>
            </a:r>
            <a:r>
              <a:rPr lang="en-US" sz="1400" b="1" dirty="0">
                <a:latin typeface="Helvetica Neue Light" panose="02000403000000020004"/>
                <a:cs typeface="Arial" panose="020B0604020202020204" pitchFamily="34" charset="0"/>
              </a:rPr>
              <a:t> </a:t>
            </a:r>
          </a:p>
          <a:p>
            <a:pPr algn="just"/>
            <a:endParaRPr lang="en-US" sz="1000" dirty="0">
              <a:latin typeface="Helvetica Neue Light" panose="02000403000000020004"/>
              <a:cs typeface="Arial" panose="020B0604020202020204" pitchFamily="34" charset="0"/>
            </a:endParaRPr>
          </a:p>
          <a:p>
            <a:r>
              <a:rPr lang="en-US" sz="1400" b="1" dirty="0">
                <a:latin typeface="Helvetica Neue Light" panose="02000403000000020004"/>
                <a:cs typeface="Arial" panose="020B0604020202020204" pitchFamily="34" charset="0"/>
              </a:rPr>
              <a:t>DATA: </a:t>
            </a:r>
            <a:r>
              <a:rPr lang="en-US" sz="1400" dirty="0">
                <a:latin typeface="Helvetica Neue Light" panose="02000403000000020004"/>
                <a:cs typeface="Arial" panose="020B0604020202020204" pitchFamily="34" charset="0"/>
              </a:rPr>
              <a:t>Early </a:t>
            </a:r>
            <a:r>
              <a:rPr lang="en-US" sz="1400" i="1" dirty="0">
                <a:latin typeface="Helvetica Neue Light" panose="02000403000000020004"/>
                <a:cs typeface="Arial" panose="020B0604020202020204" pitchFamily="34" charset="0"/>
              </a:rPr>
              <a:t>in vitro </a:t>
            </a:r>
            <a:r>
              <a:rPr lang="en-US" sz="1400" dirty="0">
                <a:latin typeface="Helvetica Neue Light" panose="02000403000000020004"/>
                <a:cs typeface="Arial" panose="020B0604020202020204" pitchFamily="34" charset="0"/>
              </a:rPr>
              <a:t>data demonstrate the potential of these compounds to reduce heart rate and contractility while maintaining diastolic function. With validation in relevant animal models pending, this invention represents a compelling opportunity to address a critical unmet need in heart failure therapeutics.</a:t>
            </a:r>
          </a:p>
        </p:txBody>
      </p:sp>
      <p:grpSp>
        <p:nvGrpSpPr>
          <p:cNvPr id="11" name="Group">
            <a:extLst>
              <a:ext uri="{FF2B5EF4-FFF2-40B4-BE49-F238E27FC236}">
                <a16:creationId xmlns:a16="http://schemas.microsoft.com/office/drawing/2014/main" id="{852562BF-3F99-1215-0299-62BC81FA6B1A}"/>
              </a:ext>
            </a:extLst>
          </p:cNvPr>
          <p:cNvGrpSpPr>
            <a:grpSpLocks noChangeAspect="1"/>
          </p:cNvGrpSpPr>
          <p:nvPr/>
        </p:nvGrpSpPr>
        <p:grpSpPr>
          <a:xfrm>
            <a:off x="1050343" y="4033605"/>
            <a:ext cx="3541280" cy="1923457"/>
            <a:chOff x="940303" y="44838"/>
            <a:chExt cx="6694333" cy="3636059"/>
          </a:xfrm>
        </p:grpSpPr>
        <p:pic>
          <p:nvPicPr>
            <p:cNvPr id="13" name="pasted-movie.png" descr="pasted-movie.png">
              <a:extLst>
                <a:ext uri="{FF2B5EF4-FFF2-40B4-BE49-F238E27FC236}">
                  <a16:creationId xmlns:a16="http://schemas.microsoft.com/office/drawing/2014/main" id="{1A645DD5-0D16-98B7-0147-9C0F12A08F93}"/>
                </a:ext>
              </a:extLst>
            </p:cNvPr>
            <p:cNvPicPr>
              <a:picLocks noChangeAspect="1"/>
            </p:cNvPicPr>
            <p:nvPr/>
          </p:nvPicPr>
          <p:blipFill>
            <a:blip r:embed="rId5"/>
            <a:stretch>
              <a:fillRect/>
            </a:stretch>
          </p:blipFill>
          <p:spPr>
            <a:xfrm>
              <a:off x="4542006" y="44838"/>
              <a:ext cx="3092630" cy="3547852"/>
            </a:xfrm>
            <a:prstGeom prst="rect">
              <a:avLst/>
            </a:prstGeom>
            <a:ln w="12700" cap="flat">
              <a:noFill/>
              <a:miter lim="400000"/>
            </a:ln>
            <a:effectLst/>
          </p:spPr>
        </p:pic>
        <p:pic>
          <p:nvPicPr>
            <p:cNvPr id="14" name="pasted-movie.png" descr="pasted-movie.png">
              <a:extLst>
                <a:ext uri="{FF2B5EF4-FFF2-40B4-BE49-F238E27FC236}">
                  <a16:creationId xmlns:a16="http://schemas.microsoft.com/office/drawing/2014/main" id="{45D7D54D-C644-FB33-E3EE-8A528A840D29}"/>
                </a:ext>
              </a:extLst>
            </p:cNvPr>
            <p:cNvPicPr>
              <a:picLocks noChangeAspect="1"/>
            </p:cNvPicPr>
            <p:nvPr/>
          </p:nvPicPr>
          <p:blipFill>
            <a:blip r:embed="rId6"/>
            <a:stretch>
              <a:fillRect/>
            </a:stretch>
          </p:blipFill>
          <p:spPr>
            <a:xfrm>
              <a:off x="940303" y="189344"/>
              <a:ext cx="2911848" cy="3491553"/>
            </a:xfrm>
            <a:prstGeom prst="rect">
              <a:avLst/>
            </a:prstGeom>
            <a:ln w="12700" cap="flat">
              <a:noFill/>
              <a:miter lim="400000"/>
            </a:ln>
            <a:effectLst/>
          </p:spPr>
        </p:pic>
      </p:grpSp>
      <p:sp>
        <p:nvSpPr>
          <p:cNvPr id="10" name="TextBox 9">
            <a:extLst>
              <a:ext uri="{FF2B5EF4-FFF2-40B4-BE49-F238E27FC236}">
                <a16:creationId xmlns:a16="http://schemas.microsoft.com/office/drawing/2014/main" id="{B3300B34-1604-F8F5-1971-F7EC6033744A}"/>
              </a:ext>
            </a:extLst>
          </p:cNvPr>
          <p:cNvSpPr txBox="1"/>
          <p:nvPr/>
        </p:nvSpPr>
        <p:spPr>
          <a:xfrm>
            <a:off x="55214" y="5906346"/>
            <a:ext cx="5666561" cy="938719"/>
          </a:xfrm>
          <a:prstGeom prst="rect">
            <a:avLst/>
          </a:prstGeom>
          <a:noFill/>
        </p:spPr>
        <p:txBody>
          <a:bodyPr wrap="square">
            <a:spAutoFit/>
          </a:bodyPr>
          <a:lstStyle/>
          <a:p>
            <a:pPr algn="just"/>
            <a:r>
              <a:rPr lang="en-US" sz="1100" dirty="0">
                <a:latin typeface="Helvetica Neue Light" panose="02000403000000020004"/>
                <a:cs typeface="Arial" panose="020B0604020202020204" pitchFamily="34" charset="0"/>
              </a:rPr>
              <a:t>A cell-impermeable antagonist only inhibits β1AR-mediated responses at the plasma membrane. Comprehensive analysis of Ca</a:t>
            </a:r>
            <a:r>
              <a:rPr lang="en-US" sz="1100" baseline="30000" dirty="0">
                <a:latin typeface="Helvetica Neue Light" panose="02000403000000020004"/>
                <a:cs typeface="Arial" panose="020B0604020202020204" pitchFamily="34" charset="0"/>
              </a:rPr>
              <a:t>2+</a:t>
            </a:r>
            <a:r>
              <a:rPr lang="en-US" sz="1100" dirty="0">
                <a:latin typeface="Helvetica Neue Light" panose="02000403000000020004"/>
                <a:cs typeface="Arial" panose="020B0604020202020204" pitchFamily="34" charset="0"/>
              </a:rPr>
              <a:t> transient trace in adult cardiomyocytes and comparison of time to peak (a readout of </a:t>
            </a:r>
            <a:r>
              <a:rPr lang="en-US" sz="1100" dirty="0">
                <a:solidFill>
                  <a:srgbClr val="FF0000"/>
                </a:solidFill>
                <a:latin typeface="Helvetica Neue Light" panose="02000403000000020004"/>
                <a:cs typeface="Arial" panose="020B0604020202020204" pitchFamily="34" charset="0"/>
              </a:rPr>
              <a:t>contraction</a:t>
            </a:r>
            <a:r>
              <a:rPr lang="en-US" sz="1100" dirty="0">
                <a:latin typeface="Helvetica Neue Light" panose="02000403000000020004"/>
                <a:cs typeface="Arial" panose="020B0604020202020204" pitchFamily="34" charset="0"/>
              </a:rPr>
              <a:t>) and time to decay (T50, a readout of </a:t>
            </a:r>
            <a:r>
              <a:rPr lang="en-US" sz="1100" dirty="0">
                <a:solidFill>
                  <a:srgbClr val="FF0000"/>
                </a:solidFill>
                <a:latin typeface="Helvetica Neue Light" panose="02000403000000020004"/>
                <a:cs typeface="Arial" panose="020B0604020202020204" pitchFamily="34" charset="0"/>
              </a:rPr>
              <a:t>relaxation</a:t>
            </a:r>
            <a:r>
              <a:rPr lang="en-US" sz="1100" dirty="0">
                <a:latin typeface="Helvetica Neue Light" panose="02000403000000020004"/>
                <a:cs typeface="Arial" panose="020B0604020202020204" pitchFamily="34" charset="0"/>
              </a:rPr>
              <a:t>) from the four groups. N = 100 cells per condition in n = 3 independent biological replicates.</a:t>
            </a:r>
          </a:p>
        </p:txBody>
      </p:sp>
      <p:sp>
        <p:nvSpPr>
          <p:cNvPr id="12" name="TextBox 11">
            <a:extLst>
              <a:ext uri="{FF2B5EF4-FFF2-40B4-BE49-F238E27FC236}">
                <a16:creationId xmlns:a16="http://schemas.microsoft.com/office/drawing/2014/main" id="{507639B9-5292-5A2F-D890-EDBFCD7C33EE}"/>
              </a:ext>
            </a:extLst>
          </p:cNvPr>
          <p:cNvSpPr txBox="1"/>
          <p:nvPr/>
        </p:nvSpPr>
        <p:spPr>
          <a:xfrm>
            <a:off x="1385318" y="3824450"/>
            <a:ext cx="1048685" cy="276999"/>
          </a:xfrm>
          <a:prstGeom prst="rect">
            <a:avLst/>
          </a:prstGeom>
          <a:noFill/>
        </p:spPr>
        <p:txBody>
          <a:bodyPr wrap="none" rtlCol="0">
            <a:spAutoFit/>
          </a:bodyPr>
          <a:lstStyle/>
          <a:p>
            <a:r>
              <a:rPr lang="en-US" sz="1200" b="1" dirty="0">
                <a:solidFill>
                  <a:srgbClr val="FF0000"/>
                </a:solidFill>
                <a:latin typeface="Arial" panose="020B0604020202020204" pitchFamily="34" charset="0"/>
                <a:cs typeface="Arial" panose="020B0604020202020204" pitchFamily="34" charset="0"/>
              </a:rPr>
              <a:t>Contraction</a:t>
            </a:r>
          </a:p>
        </p:txBody>
      </p:sp>
      <p:sp>
        <p:nvSpPr>
          <p:cNvPr id="15" name="TextBox 14">
            <a:extLst>
              <a:ext uri="{FF2B5EF4-FFF2-40B4-BE49-F238E27FC236}">
                <a16:creationId xmlns:a16="http://schemas.microsoft.com/office/drawing/2014/main" id="{EA889F9A-6F9E-2448-B3C1-8F52CD663830}"/>
              </a:ext>
            </a:extLst>
          </p:cNvPr>
          <p:cNvSpPr txBox="1"/>
          <p:nvPr/>
        </p:nvSpPr>
        <p:spPr>
          <a:xfrm>
            <a:off x="3336843" y="3810567"/>
            <a:ext cx="962123" cy="276999"/>
          </a:xfrm>
          <a:prstGeom prst="rect">
            <a:avLst/>
          </a:prstGeom>
          <a:noFill/>
        </p:spPr>
        <p:txBody>
          <a:bodyPr wrap="none" rtlCol="0">
            <a:spAutoFit/>
          </a:bodyPr>
          <a:lstStyle/>
          <a:p>
            <a:r>
              <a:rPr lang="en-US" sz="1200" b="1" dirty="0">
                <a:solidFill>
                  <a:srgbClr val="FF0000"/>
                </a:solidFill>
                <a:latin typeface="Arial" panose="020B0604020202020204" pitchFamily="34" charset="0"/>
                <a:cs typeface="Arial" panose="020B0604020202020204" pitchFamily="34" charset="0"/>
              </a:rPr>
              <a:t>Relaxation</a:t>
            </a:r>
          </a:p>
        </p:txBody>
      </p:sp>
      <p:cxnSp>
        <p:nvCxnSpPr>
          <p:cNvPr id="30" name="Straight Connector 29">
            <a:extLst>
              <a:ext uri="{FF2B5EF4-FFF2-40B4-BE49-F238E27FC236}">
                <a16:creationId xmlns:a16="http://schemas.microsoft.com/office/drawing/2014/main" id="{3B94D469-0BB5-2A3A-DD35-3295922A11F6}"/>
              </a:ext>
            </a:extLst>
          </p:cNvPr>
          <p:cNvCxnSpPr/>
          <p:nvPr/>
        </p:nvCxnSpPr>
        <p:spPr>
          <a:xfrm>
            <a:off x="5785574"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881886"/>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89;p1">
            <a:extLst>
              <a:ext uri="{FF2B5EF4-FFF2-40B4-BE49-F238E27FC236}">
                <a16:creationId xmlns:a16="http://schemas.microsoft.com/office/drawing/2014/main" id="{7F7E3D69-7CF5-C9CC-480E-E87B30DE03C9}"/>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 name="TextBox 1">
            <a:extLst>
              <a:ext uri="{FF2B5EF4-FFF2-40B4-BE49-F238E27FC236}">
                <a16:creationId xmlns:a16="http://schemas.microsoft.com/office/drawing/2014/main" id="{4ACF0A37-7AC7-A705-284F-81A9008DC46B}"/>
              </a:ext>
            </a:extLst>
          </p:cNvPr>
          <p:cNvSpPr txBox="1"/>
          <p:nvPr/>
        </p:nvSpPr>
        <p:spPr>
          <a:xfrm>
            <a:off x="6028841" y="1859797"/>
            <a:ext cx="18473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9" name="TextBox 8">
            <a:extLst>
              <a:ext uri="{FF2B5EF4-FFF2-40B4-BE49-F238E27FC236}">
                <a16:creationId xmlns:a16="http://schemas.microsoft.com/office/drawing/2014/main" id="{180AFD5A-0C71-A6D0-FA0F-08F24A4D4711}"/>
              </a:ext>
            </a:extLst>
          </p:cNvPr>
          <p:cNvSpPr txBox="1"/>
          <p:nvPr/>
        </p:nvSpPr>
        <p:spPr>
          <a:xfrm>
            <a:off x="5929256" y="1423002"/>
            <a:ext cx="6112227" cy="49244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DISEASE/INDICATION: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Alzheimer's Disease (AD) and related dementias are progressive neurodegenerative diseases where the current standard of care is to address symptoms and not the underlying cause.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UNMET NEED: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Current therapies are symptom-modifying only, have no effect on disease progression. New therapeutics are needed to address both AD symptoms and progression.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PRODUCT: </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Biologics that ameliorate disease. These can be administered peripherally and still have an effect disease.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COMPETITIVE ADVANTAGE: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Potential for dual approach (symptom management + neuroprotection)</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DATA:</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 This research has been published in </a:t>
            </a:r>
            <a:r>
              <a:rPr kumimoji="0" lang="en-US" sz="1600" b="0" i="1"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Nature</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 and</a:t>
            </a:r>
            <a:r>
              <a:rPr kumimoji="0" lang="en-US" sz="1600" b="0" i="1"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 Science.</a:t>
            </a:r>
            <a:r>
              <a:rPr kumimoji="0" lang="en-US" sz="16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 A novel composition of matter was generated for PF4 and an optimized screening assay is in place for GPLD1</a:t>
            </a:r>
          </a:p>
        </p:txBody>
      </p:sp>
      <p:sp>
        <p:nvSpPr>
          <p:cNvPr id="14" name="TextBox 13">
            <a:extLst>
              <a:ext uri="{FF2B5EF4-FFF2-40B4-BE49-F238E27FC236}">
                <a16:creationId xmlns:a16="http://schemas.microsoft.com/office/drawing/2014/main" id="{2DF1E498-45A5-496E-9C35-13ECB5ACE349}"/>
              </a:ext>
            </a:extLst>
          </p:cNvPr>
          <p:cNvSpPr txBox="1"/>
          <p:nvPr/>
        </p:nvSpPr>
        <p:spPr>
          <a:xfrm>
            <a:off x="1222689" y="143995"/>
            <a:ext cx="8952646" cy="892552"/>
          </a:xfrm>
          <a:prstGeom prst="rect">
            <a:avLst/>
          </a:prstGeom>
          <a:noFill/>
          <a:ln>
            <a:solidFill>
              <a:srgbClr val="002060"/>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1" u="none" strike="noStrike" kern="0" cap="none" spc="0" normalizeH="0" baseline="0" noProof="0" dirty="0">
                <a:ln>
                  <a:noFill/>
                </a:ln>
                <a:solidFill>
                  <a:prstClr val="white"/>
                </a:solidFill>
                <a:effectLst/>
                <a:uLnTx/>
                <a:uFillTx/>
                <a:latin typeface="Helvetica Neue Light" panose="02000403000000020004"/>
                <a:ea typeface="+mn-ea"/>
                <a:cs typeface="+mn-cs"/>
              </a:rPr>
              <a:t>Development of Platelet-Derived Exercise Mimetics as a Treatment for Alzheimer's Disease and Related Dementias</a:t>
            </a:r>
          </a:p>
        </p:txBody>
      </p:sp>
      <p:pic>
        <p:nvPicPr>
          <p:cNvPr id="16" name="Picture 15" descr="A white letters on a black background&#10;&#10;Description automatically generated">
            <a:extLst>
              <a:ext uri="{FF2B5EF4-FFF2-40B4-BE49-F238E27FC236}">
                <a16:creationId xmlns:a16="http://schemas.microsoft.com/office/drawing/2014/main" id="{B271BB82-6C95-41AC-8D9C-98A10E4CC83B}"/>
              </a:ext>
            </a:extLst>
          </p:cNvPr>
          <p:cNvPicPr>
            <a:picLocks noChangeAspect="1"/>
          </p:cNvPicPr>
          <p:nvPr/>
        </p:nvPicPr>
        <p:blipFill>
          <a:blip r:embed="rId3"/>
          <a:stretch>
            <a:fillRect/>
          </a:stretch>
        </p:blipFill>
        <p:spPr>
          <a:xfrm>
            <a:off x="10328671" y="208358"/>
            <a:ext cx="1649017" cy="791767"/>
          </a:xfrm>
          <a:prstGeom prst="rect">
            <a:avLst/>
          </a:prstGeom>
        </p:spPr>
      </p:pic>
      <p:cxnSp>
        <p:nvCxnSpPr>
          <p:cNvPr id="17" name="Straight Arrow Connector 16">
            <a:extLst>
              <a:ext uri="{FF2B5EF4-FFF2-40B4-BE49-F238E27FC236}">
                <a16:creationId xmlns:a16="http://schemas.microsoft.com/office/drawing/2014/main" id="{0C2DC827-3B44-4C66-80B1-183A0232EBC5}"/>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147A253-20F3-4EE0-A344-0E72CE2F87DB}"/>
              </a:ext>
            </a:extLst>
          </p:cNvPr>
          <p:cNvSpPr txBox="1"/>
          <p:nvPr/>
        </p:nvSpPr>
        <p:spPr>
          <a:xfrm>
            <a:off x="1956913" y="3244809"/>
            <a:ext cx="3175155"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Helvetica Neue Light"/>
                <a:ea typeface="+mn-ea"/>
                <a:cs typeface="+mn-cs"/>
              </a:rPr>
              <a:t>Saul Villeda,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Helvetica Neue Light"/>
                <a:ea typeface="+mn-ea"/>
                <a:cs typeface="+mn-cs"/>
              </a:rPr>
              <a:t>Co-founder, Ceiba Bio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Helvetica Neue Light" panose="02000403000000020004"/>
                <a:ea typeface="+mn-ea"/>
                <a:cs typeface="+mn-cs"/>
              </a:rPr>
              <a:t>UCSF Associate Professor, Anatomy</a:t>
            </a:r>
          </a:p>
        </p:txBody>
      </p:sp>
      <p:pic>
        <p:nvPicPr>
          <p:cNvPr id="5" name="Picture 4">
            <a:extLst>
              <a:ext uri="{FF2B5EF4-FFF2-40B4-BE49-F238E27FC236}">
                <a16:creationId xmlns:a16="http://schemas.microsoft.com/office/drawing/2014/main" id="{E37021D1-C025-B047-2F4A-B9585EE8E6DB}"/>
              </a:ext>
            </a:extLst>
          </p:cNvPr>
          <p:cNvPicPr>
            <a:picLocks noChangeAspect="1"/>
          </p:cNvPicPr>
          <p:nvPr/>
        </p:nvPicPr>
        <p:blipFill>
          <a:blip r:embed="rId4"/>
          <a:stretch>
            <a:fillRect/>
          </a:stretch>
        </p:blipFill>
        <p:spPr>
          <a:xfrm>
            <a:off x="-14690" y="0"/>
            <a:ext cx="1127586" cy="1173299"/>
          </a:xfrm>
          <a:prstGeom prst="rect">
            <a:avLst/>
          </a:prstGeom>
        </p:spPr>
      </p:pic>
      <p:grpSp>
        <p:nvGrpSpPr>
          <p:cNvPr id="18" name="Group 17">
            <a:extLst>
              <a:ext uri="{FF2B5EF4-FFF2-40B4-BE49-F238E27FC236}">
                <a16:creationId xmlns:a16="http://schemas.microsoft.com/office/drawing/2014/main" id="{94DC5016-B6F0-97B2-C63D-B4375ACDA6CE}"/>
              </a:ext>
            </a:extLst>
          </p:cNvPr>
          <p:cNvGrpSpPr/>
          <p:nvPr/>
        </p:nvGrpSpPr>
        <p:grpSpPr>
          <a:xfrm>
            <a:off x="49649" y="4400196"/>
            <a:ext cx="5595774" cy="2064051"/>
            <a:chOff x="131294" y="4159909"/>
            <a:chExt cx="7893600" cy="2743122"/>
          </a:xfrm>
        </p:grpSpPr>
        <p:sp>
          <p:nvSpPr>
            <p:cNvPr id="7" name="Google Shape;273;p25">
              <a:extLst>
                <a:ext uri="{FF2B5EF4-FFF2-40B4-BE49-F238E27FC236}">
                  <a16:creationId xmlns:a16="http://schemas.microsoft.com/office/drawing/2014/main" id="{1721616E-BB79-97BC-2F90-D8B52A6030B2}"/>
                </a:ext>
              </a:extLst>
            </p:cNvPr>
            <p:cNvSpPr txBox="1"/>
            <p:nvPr/>
          </p:nvSpPr>
          <p:spPr>
            <a:xfrm>
              <a:off x="131294" y="4159909"/>
              <a:ext cx="7893600" cy="578699"/>
            </a:xfrm>
            <a:prstGeom prst="rect">
              <a:avLst/>
            </a:prstGeom>
            <a:solidFill>
              <a:srgbClr val="A4B0C5">
                <a:alpha val="89411"/>
              </a:srgbClr>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1200" b="0" i="0" u="none" strike="noStrike" kern="0" cap="none" spc="0" normalizeH="0" baseline="0" noProof="0" dirty="0">
                  <a:ln>
                    <a:noFill/>
                  </a:ln>
                  <a:solidFill>
                    <a:srgbClr val="000000"/>
                  </a:solidFill>
                  <a:effectLst/>
                  <a:uLnTx/>
                  <a:uFillTx/>
                  <a:latin typeface="Helvetica Neue Light" panose="02000403000000020004"/>
                  <a:ea typeface="Avenir"/>
                  <a:cs typeface="Avenir"/>
                  <a:sym typeface="Avenir"/>
                </a:rPr>
                <a:t>Recombinant Pf4 (</a:t>
              </a:r>
              <a:r>
                <a:rPr kumimoji="0" lang="en-US" sz="1200" b="0" i="0" u="none" strike="noStrike" kern="0" cap="none" spc="0" normalizeH="0" baseline="0" noProof="0" dirty="0" err="1">
                  <a:ln>
                    <a:noFill/>
                  </a:ln>
                  <a:solidFill>
                    <a:srgbClr val="000000"/>
                  </a:solidFill>
                  <a:effectLst/>
                  <a:uLnTx/>
                  <a:uFillTx/>
                  <a:latin typeface="Helvetica Neue Light" panose="02000403000000020004"/>
                  <a:ea typeface="Avenir"/>
                  <a:cs typeface="Avenir"/>
                  <a:sym typeface="Avenir"/>
                </a:rPr>
                <a:t>i.v.</a:t>
              </a:r>
              <a:r>
                <a:rPr kumimoji="0" lang="en-US" sz="1200" b="0" i="0" u="none" strike="noStrike" kern="0" cap="none" spc="0" normalizeH="0" baseline="0" noProof="0" dirty="0">
                  <a:ln>
                    <a:noFill/>
                  </a:ln>
                  <a:solidFill>
                    <a:srgbClr val="000000"/>
                  </a:solidFill>
                  <a:effectLst/>
                  <a:uLnTx/>
                  <a:uFillTx/>
                  <a:latin typeface="Helvetica Neue Light" panose="02000403000000020004"/>
                  <a:ea typeface="Avenir"/>
                  <a:cs typeface="Avenir"/>
                  <a:sym typeface="Avenir"/>
                </a:rPr>
                <a:t>) every 3 days (q3day) in aged mice ( &gt; 17 </a:t>
              </a:r>
              <a:r>
                <a:rPr kumimoji="0" lang="en-US" sz="1200" b="0" i="0" u="none" strike="noStrike" kern="0" cap="none" spc="0" normalizeH="0" baseline="0" noProof="0" dirty="0" err="1">
                  <a:ln>
                    <a:noFill/>
                  </a:ln>
                  <a:solidFill>
                    <a:srgbClr val="000000"/>
                  </a:solidFill>
                  <a:effectLst/>
                  <a:uLnTx/>
                  <a:uFillTx/>
                  <a:latin typeface="Helvetica Neue Light" panose="02000403000000020004"/>
                  <a:ea typeface="Avenir"/>
                  <a:cs typeface="Avenir"/>
                  <a:sym typeface="Avenir"/>
                </a:rPr>
                <a:t>mo</a:t>
              </a:r>
              <a:r>
                <a:rPr kumimoji="0" lang="en-US" sz="1200" b="0" i="0" u="none" strike="noStrike" kern="0" cap="none" spc="0" normalizeH="0" baseline="0" noProof="0" dirty="0">
                  <a:ln>
                    <a:noFill/>
                  </a:ln>
                  <a:solidFill>
                    <a:srgbClr val="000000"/>
                  </a:solidFill>
                  <a:effectLst/>
                  <a:uLnTx/>
                  <a:uFillTx/>
                  <a:latin typeface="Helvetica Neue Light" panose="02000403000000020004"/>
                  <a:ea typeface="Avenir"/>
                  <a:cs typeface="Avenir"/>
                  <a:sym typeface="Avenir"/>
                </a:rPr>
                <a:t>) reverses age associated inflammation (CCL2, TNF, </a:t>
              </a:r>
              <a:r>
                <a:rPr kumimoji="0" lang="en-US" sz="1200" b="0" i="0" u="none" strike="noStrike" kern="0" cap="none" spc="0" normalizeH="0" baseline="0" noProof="0" dirty="0" err="1">
                  <a:ln>
                    <a:noFill/>
                  </a:ln>
                  <a:solidFill>
                    <a:srgbClr val="000000"/>
                  </a:solidFill>
                  <a:effectLst/>
                  <a:uLnTx/>
                  <a:uFillTx/>
                  <a:latin typeface="Helvetica Neue Light" panose="02000403000000020004"/>
                  <a:ea typeface="Avenir"/>
                  <a:cs typeface="Avenir"/>
                  <a:sym typeface="Avenir"/>
                </a:rPr>
                <a:t>CyPA</a:t>
              </a:r>
              <a:r>
                <a:rPr kumimoji="0" lang="en-US" sz="1200" b="0" i="0" u="none" strike="noStrike" kern="0" cap="none" spc="0" normalizeH="0" baseline="0" noProof="0" dirty="0">
                  <a:ln>
                    <a:noFill/>
                  </a:ln>
                  <a:solidFill>
                    <a:srgbClr val="000000"/>
                  </a:solidFill>
                  <a:effectLst/>
                  <a:uLnTx/>
                  <a:uFillTx/>
                  <a:latin typeface="Helvetica Neue Light" panose="02000403000000020004"/>
                  <a:ea typeface="Avenir"/>
                  <a:cs typeface="Avenir"/>
                  <a:sym typeface="Avenir"/>
                </a:rPr>
                <a:t>) and lowers myeloid to lymphoid ratio</a:t>
              </a:r>
              <a:endParaRPr kumimoji="0" sz="1200" b="0" i="0" u="none" strike="noStrike" kern="0" cap="none" spc="0" normalizeH="0" baseline="0" noProof="0" dirty="0">
                <a:ln>
                  <a:noFill/>
                </a:ln>
                <a:solidFill>
                  <a:srgbClr val="000000"/>
                </a:solidFill>
                <a:effectLst/>
                <a:uLnTx/>
                <a:uFillTx/>
                <a:latin typeface="Helvetica Neue Light" panose="02000403000000020004"/>
                <a:ea typeface="Arial"/>
                <a:cs typeface="Arial"/>
                <a:sym typeface="Arial"/>
              </a:endParaRPr>
            </a:p>
          </p:txBody>
        </p:sp>
        <p:pic>
          <p:nvPicPr>
            <p:cNvPr id="10" name="Picture 7" descr="figure 3">
              <a:extLst>
                <a:ext uri="{FF2B5EF4-FFF2-40B4-BE49-F238E27FC236}">
                  <a16:creationId xmlns:a16="http://schemas.microsoft.com/office/drawing/2014/main" id="{1BB100A5-D87D-9D67-C9A6-573CB443D91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1027" b="80903"/>
            <a:stretch/>
          </p:blipFill>
          <p:spPr bwMode="auto">
            <a:xfrm>
              <a:off x="201728" y="4811178"/>
              <a:ext cx="1830001" cy="20918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descr="figure 3">
              <a:extLst>
                <a:ext uri="{FF2B5EF4-FFF2-40B4-BE49-F238E27FC236}">
                  <a16:creationId xmlns:a16="http://schemas.microsoft.com/office/drawing/2014/main" id="{7ED1A9B4-6172-E000-1787-A00DDDFE7A4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85" t="24517" r="57150" b="57029"/>
            <a:stretch/>
          </p:blipFill>
          <p:spPr bwMode="auto">
            <a:xfrm>
              <a:off x="2040457" y="4844369"/>
              <a:ext cx="4247308" cy="202153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7" descr="figure 3">
              <a:extLst>
                <a:ext uri="{FF2B5EF4-FFF2-40B4-BE49-F238E27FC236}">
                  <a16:creationId xmlns:a16="http://schemas.microsoft.com/office/drawing/2014/main" id="{E6DF999F-1DFD-2ABA-FEC8-2BC8E84549F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2128" t="24517" r="-166" b="57029"/>
            <a:stretch/>
          </p:blipFill>
          <p:spPr bwMode="auto">
            <a:xfrm>
              <a:off x="6185969" y="4807646"/>
              <a:ext cx="1739900" cy="2021533"/>
            </a:xfrm>
            <a:prstGeom prst="rect">
              <a:avLst/>
            </a:prstGeom>
            <a:noFill/>
            <a:extLst>
              <a:ext uri="{909E8E84-426E-40DD-AFC4-6F175D3DCCD1}">
                <a14:hiddenFill xmlns:a14="http://schemas.microsoft.com/office/drawing/2010/main">
                  <a:solidFill>
                    <a:srgbClr val="FFFFFF"/>
                  </a:solidFill>
                </a14:hiddenFill>
              </a:ext>
            </a:extLst>
          </p:spPr>
        </p:pic>
      </p:grpSp>
      <p:pic>
        <p:nvPicPr>
          <p:cNvPr id="1026" name="Picture 2" descr="Saul Villeda">
            <a:extLst>
              <a:ext uri="{FF2B5EF4-FFF2-40B4-BE49-F238E27FC236}">
                <a16:creationId xmlns:a16="http://schemas.microsoft.com/office/drawing/2014/main" id="{254926AD-354E-5A74-D84E-E1D90769472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1165"/>
          <a:stretch/>
        </p:blipFill>
        <p:spPr bwMode="auto">
          <a:xfrm>
            <a:off x="1956913" y="1362248"/>
            <a:ext cx="1781246" cy="1759992"/>
          </a:xfrm>
          <a:prstGeom prst="ellipse">
            <a:avLst/>
          </a:prstGeom>
          <a:ln w="25400" cap="rnd">
            <a:solidFill>
              <a:srgbClr val="002060"/>
            </a:solid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cxnSp>
        <p:nvCxnSpPr>
          <p:cNvPr id="4" name="Straight Connector 3">
            <a:extLst>
              <a:ext uri="{FF2B5EF4-FFF2-40B4-BE49-F238E27FC236}">
                <a16:creationId xmlns:a16="http://schemas.microsoft.com/office/drawing/2014/main" id="{103D4D5D-AC9E-96B7-8A12-1B66860585F1}"/>
              </a:ext>
            </a:extLst>
          </p:cNvPr>
          <p:cNvCxnSpPr/>
          <p:nvPr/>
        </p:nvCxnSpPr>
        <p:spPr>
          <a:xfrm>
            <a:off x="5785574" y="1544955"/>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9675899"/>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5D803-ED29-B327-4ED8-945396D90A74}"/>
            </a:ext>
          </a:extLst>
        </p:cNvPr>
        <p:cNvGrpSpPr/>
        <p:nvPr/>
      </p:nvGrpSpPr>
      <p:grpSpPr>
        <a:xfrm>
          <a:off x="0" y="0"/>
          <a:ext cx="0" cy="0"/>
          <a:chOff x="0" y="0"/>
          <a:chExt cx="0" cy="0"/>
        </a:xfrm>
      </p:grpSpPr>
      <p:pic>
        <p:nvPicPr>
          <p:cNvPr id="83" name="Picture 82">
            <a:extLst>
              <a:ext uri="{FF2B5EF4-FFF2-40B4-BE49-F238E27FC236}">
                <a16:creationId xmlns:a16="http://schemas.microsoft.com/office/drawing/2014/main" id="{5D7D4F49-9805-DEFE-DA49-076788E1EF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9123" y="1206670"/>
            <a:ext cx="5195447" cy="1784938"/>
          </a:xfrm>
          <a:prstGeom prst="rect">
            <a:avLst/>
          </a:prstGeom>
        </p:spPr>
      </p:pic>
      <p:sp>
        <p:nvSpPr>
          <p:cNvPr id="6" name="Google Shape;89;p1">
            <a:extLst>
              <a:ext uri="{FF2B5EF4-FFF2-40B4-BE49-F238E27FC236}">
                <a16:creationId xmlns:a16="http://schemas.microsoft.com/office/drawing/2014/main" id="{13B3C166-0667-F442-7916-583D55750481}"/>
              </a:ext>
            </a:extLst>
          </p:cNvPr>
          <p:cNvSpPr/>
          <p:nvPr/>
        </p:nvSpPr>
        <p:spPr>
          <a:xfrm rot="5400000">
            <a:off x="5509352" y="-5512361"/>
            <a:ext cx="1161393" cy="12191998"/>
          </a:xfrm>
          <a:prstGeom prst="rect">
            <a:avLst/>
          </a:prstGeom>
          <a:solidFill>
            <a:srgbClr val="002060"/>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Calibri"/>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21" name="TextBox 20">
            <a:extLst>
              <a:ext uri="{FF2B5EF4-FFF2-40B4-BE49-F238E27FC236}">
                <a16:creationId xmlns:a16="http://schemas.microsoft.com/office/drawing/2014/main" id="{9D55BC98-9CB8-851C-BA5D-8BD7EAE3988C}"/>
              </a:ext>
            </a:extLst>
          </p:cNvPr>
          <p:cNvSpPr txBox="1"/>
          <p:nvPr/>
        </p:nvSpPr>
        <p:spPr>
          <a:xfrm>
            <a:off x="2704114" y="1676491"/>
            <a:ext cx="2782424" cy="89255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lt"/>
                <a:cs typeface="+mn-lt"/>
              </a:rPr>
              <a:t>Crystal </a:t>
            </a:r>
            <a:r>
              <a:rPr kumimoji="0" lang="en-US" sz="1800" b="1" i="0" u="none" strike="noStrike" kern="1200" cap="none" spc="0" normalizeH="0" baseline="0" noProof="0" err="1">
                <a:ln>
                  <a:noFill/>
                </a:ln>
                <a:solidFill>
                  <a:prstClr val="black"/>
                </a:solidFill>
                <a:effectLst/>
                <a:uLnTx/>
                <a:uFillTx/>
                <a:latin typeface="Helvetica Neue Light"/>
                <a:ea typeface="+mn-lt"/>
                <a:cs typeface="+mn-lt"/>
              </a:rPr>
              <a:t>Nyitray</a:t>
            </a:r>
            <a:r>
              <a:rPr kumimoji="0" lang="en-US" sz="1800" b="1" i="0" u="none" strike="noStrike" kern="1200" cap="none" spc="0" normalizeH="0" baseline="0" noProof="0">
                <a:ln>
                  <a:noFill/>
                </a:ln>
                <a:solidFill>
                  <a:prstClr val="black"/>
                </a:solidFill>
                <a:effectLst/>
                <a:uLnTx/>
                <a:uFillTx/>
                <a:latin typeface="Helvetica Neue Light"/>
                <a:ea typeface="+mn-lt"/>
                <a:cs typeface="+mn-lt"/>
              </a:rPr>
              <a:t>,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Helvetica Neue Light"/>
                <a:ea typeface="+mn-ea"/>
                <a:cs typeface="Calibri"/>
              </a:rPr>
              <a:t>Founder and CEO</a:t>
            </a:r>
            <a:br>
              <a:rPr kumimoji="0" lang="en-US" sz="1600" b="0" i="0" u="none" strike="noStrike" kern="1200" cap="none" spc="0" normalizeH="0" baseline="0" noProof="0">
                <a:ln>
                  <a:noFill/>
                </a:ln>
                <a:solidFill>
                  <a:prstClr val="black"/>
                </a:solidFill>
                <a:effectLst/>
                <a:uLnTx/>
                <a:uFillTx/>
                <a:latin typeface="Helvetica Neue Light"/>
                <a:ea typeface="+mn-ea"/>
                <a:cs typeface="Calibri"/>
              </a:rPr>
            </a:br>
            <a:r>
              <a:rPr kumimoji="0" lang="en-US" sz="1600" b="0" i="0" u="none" strike="noStrike" kern="1200" cap="none" spc="0" normalizeH="0" baseline="0" noProof="0">
                <a:ln>
                  <a:noFill/>
                </a:ln>
                <a:solidFill>
                  <a:prstClr val="black"/>
                </a:solidFill>
                <a:effectLst/>
                <a:uLnTx/>
                <a:uFillTx/>
                <a:latin typeface="Helvetica Neue Light"/>
                <a:ea typeface="+mn-ea"/>
                <a:cs typeface="Calibri"/>
              </a:rPr>
              <a:t>UCSF Alum</a:t>
            </a:r>
          </a:p>
        </p:txBody>
      </p:sp>
      <p:sp>
        <p:nvSpPr>
          <p:cNvPr id="15" name="TextBox 14">
            <a:extLst>
              <a:ext uri="{FF2B5EF4-FFF2-40B4-BE49-F238E27FC236}">
                <a16:creationId xmlns:a16="http://schemas.microsoft.com/office/drawing/2014/main" id="{F1B0CAD4-AB41-022E-6611-DAAB087D9678}"/>
              </a:ext>
            </a:extLst>
          </p:cNvPr>
          <p:cNvSpPr txBox="1"/>
          <p:nvPr/>
        </p:nvSpPr>
        <p:spPr>
          <a:xfrm>
            <a:off x="319650" y="3421937"/>
            <a:ext cx="4948219" cy="30162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Helvetica Neue Light" panose="02000403000000020004"/>
                <a:ea typeface="+mn-ea"/>
                <a:cs typeface="+mn-cs"/>
              </a:rPr>
              <a:t>SOLUTION:</a:t>
            </a:r>
            <a:r>
              <a:rPr kumimoji="0" lang="en-US" sz="2200" b="1" i="1" u="none" strike="noStrike" kern="1200" cap="none" spc="0" normalizeH="0" baseline="0" noProof="0">
                <a:ln>
                  <a:noFill/>
                </a:ln>
                <a:solidFill>
                  <a:srgbClr val="FF0000"/>
                </a:solidFill>
                <a:effectLst/>
                <a:uLnTx/>
                <a:uFillTx/>
                <a:latin typeface="Helvetica Neue Light" panose="02000403000000020004"/>
                <a:ea typeface="+mn-ea"/>
                <a:cs typeface="+mn-cs"/>
              </a:rPr>
              <a:t> </a:t>
            </a:r>
            <a:endParaRPr kumimoji="0" lang="en-US" sz="1800" b="0" i="0" u="none" strike="noStrike" kern="1200" cap="none" spc="0" normalizeH="0" baseline="0" noProof="0">
              <a:ln>
                <a:noFill/>
              </a:ln>
              <a:solidFill>
                <a:srgbClr val="000000"/>
              </a:solidFill>
              <a:effectLst/>
              <a:uLnTx/>
              <a:uFillTx/>
              <a:latin typeface="Helvetica Neue Light"/>
              <a:ea typeface="+mn-ea"/>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Helvetica Neue Light"/>
                <a:ea typeface="+mn-ea"/>
                <a:cs typeface="Arial"/>
              </a:rPr>
              <a:t>Encapsulated Cell Replacement Therapy (</a:t>
            </a:r>
            <a:r>
              <a:rPr kumimoji="0" lang="en-US" sz="2000" b="0" i="0" u="none" strike="noStrike" kern="1200" cap="none" spc="0" normalizeH="0" baseline="0" noProof="0" err="1">
                <a:ln>
                  <a:noFill/>
                </a:ln>
                <a:solidFill>
                  <a:prstClr val="black"/>
                </a:solidFill>
                <a:effectLst/>
                <a:uLnTx/>
                <a:uFillTx/>
                <a:latin typeface="Helvetica Neue Light"/>
                <a:ea typeface="+mn-ea"/>
                <a:cs typeface="Arial"/>
              </a:rPr>
              <a:t>EnCRT</a:t>
            </a:r>
            <a:r>
              <a:rPr kumimoji="0" lang="en-US" sz="2000" b="0" i="0" u="none" strike="noStrike" kern="1200" cap="none" spc="0" normalizeH="0" baseline="0" noProof="0">
                <a:ln>
                  <a:noFill/>
                </a:ln>
                <a:solidFill>
                  <a:prstClr val="black"/>
                </a:solidFill>
                <a:effectLst/>
                <a:uLnTx/>
                <a:uFillTx/>
                <a:latin typeface="Helvetica Neue Light"/>
                <a:ea typeface="+mn-ea"/>
                <a:cs typeface="Arial"/>
              </a:rPr>
              <a:t>) platform supports cell needs and patient safety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mn-ea"/>
                <a:cs typeface="Arial"/>
              </a:rPr>
              <a:t>Non-fibrotic biocompatibility for long-term function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mn-ea"/>
                <a:cs typeface="Arial"/>
              </a:rPr>
              <a:t>Immune evasion without immune suppression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Helvetica Neue Light"/>
                <a:ea typeface="+mn-ea"/>
                <a:cs typeface="Arial"/>
              </a:rPr>
              <a:t>Scalable and modular for multiple cell types and diseases</a:t>
            </a:r>
          </a:p>
        </p:txBody>
      </p:sp>
      <p:sp>
        <p:nvSpPr>
          <p:cNvPr id="3" name="TextBox 2">
            <a:extLst>
              <a:ext uri="{FF2B5EF4-FFF2-40B4-BE49-F238E27FC236}">
                <a16:creationId xmlns:a16="http://schemas.microsoft.com/office/drawing/2014/main" id="{492D475A-D077-3D9F-59F8-9BE3B19B1822}"/>
              </a:ext>
            </a:extLst>
          </p:cNvPr>
          <p:cNvSpPr txBox="1"/>
          <p:nvPr/>
        </p:nvSpPr>
        <p:spPr>
          <a:xfrm>
            <a:off x="3361920" y="96284"/>
            <a:ext cx="6733651" cy="95410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a:ln>
                  <a:noFill/>
                </a:ln>
                <a:solidFill>
                  <a:srgbClr val="FFFFFF"/>
                </a:solidFill>
                <a:effectLst/>
                <a:uLnTx/>
                <a:uFillTx/>
                <a:latin typeface="Helvetica Neue Light" panose="02000403000000020004"/>
                <a:ea typeface="Helvetica Neue" panose="02000503000000020004" pitchFamily="2" charset="0"/>
                <a:cs typeface="Helvetica Neue" panose="02000503000000020004" pitchFamily="2" charset="0"/>
              </a:rPr>
              <a:t>Redefining cell therapy for safe, scalable, immune-protected medicine. </a:t>
            </a:r>
            <a:endParaRPr kumimoji="0" lang="en-US" sz="2800" b="1" i="1" u="none" strike="noStrike" kern="1200" cap="none" spc="0" normalizeH="0" baseline="0" noProof="0">
              <a:ln>
                <a:noFill/>
              </a:ln>
              <a:solidFill>
                <a:prstClr val="white"/>
              </a:solidFill>
              <a:effectLst/>
              <a:uLnTx/>
              <a:uFillTx/>
              <a:latin typeface="Helvetica Neue Light" panose="02000403000000020004"/>
              <a:ea typeface="Helvetica Neue" panose="02000503000000020004" pitchFamily="2" charset="0"/>
              <a:cs typeface="Helvetica Neue" panose="02000503000000020004" pitchFamily="2" charset="0"/>
            </a:endParaRPr>
          </a:p>
        </p:txBody>
      </p:sp>
      <p:sp>
        <p:nvSpPr>
          <p:cNvPr id="4" name="TextBox 3">
            <a:extLst>
              <a:ext uri="{FF2B5EF4-FFF2-40B4-BE49-F238E27FC236}">
                <a16:creationId xmlns:a16="http://schemas.microsoft.com/office/drawing/2014/main" id="{7E37FCF9-0542-3288-FF96-AE55CF2E56A3}"/>
              </a:ext>
            </a:extLst>
          </p:cNvPr>
          <p:cNvSpPr txBox="1"/>
          <p:nvPr/>
        </p:nvSpPr>
        <p:spPr>
          <a:xfrm>
            <a:off x="5593650" y="4466100"/>
            <a:ext cx="5850324" cy="252376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Helvetica Neue Light" panose="02000403000000020004"/>
                <a:ea typeface="+mn-ea"/>
                <a:cs typeface="+mn-cs"/>
              </a:rPr>
              <a:t>TRACTION: </a:t>
            </a:r>
            <a:endParaRPr kumimoji="0" lang="en-US" sz="2200" b="1" i="0" u="none" strike="noStrike" kern="1200" cap="none" spc="0" normalizeH="0" baseline="0" noProof="0">
              <a:ln>
                <a:noFill/>
              </a:ln>
              <a:solidFill>
                <a:prstClr val="black"/>
              </a:solidFill>
              <a:effectLst/>
              <a:uLnTx/>
              <a:uFillTx/>
              <a:latin typeface="Helvetica Neue Light"/>
              <a:ea typeface="+mn-ea"/>
              <a:cs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Helvetica Neue Light"/>
                <a:ea typeface="+mn-ea"/>
                <a:cs typeface="Arial"/>
              </a:rPr>
              <a:t>Positive interim results of its Phase 1 clinical trial of encapsulated islets in people with type 1 diabetes (T1D) in January 2026.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err="1">
                <a:ln>
                  <a:noFill/>
                </a:ln>
                <a:solidFill>
                  <a:prstClr val="black"/>
                </a:solidFill>
                <a:effectLst/>
                <a:uLnTx/>
                <a:uFillTx/>
                <a:latin typeface="Helvetica Neue Light"/>
                <a:ea typeface="+mn-ea"/>
                <a:cs typeface="Arial"/>
              </a:rPr>
              <a:t>Encellin</a:t>
            </a:r>
            <a:r>
              <a:rPr kumimoji="0" lang="en-US" sz="2000" b="0" i="0" u="none" strike="noStrike" kern="1200" cap="none" spc="0" normalizeH="0" baseline="0" noProof="0">
                <a:ln>
                  <a:noFill/>
                </a:ln>
                <a:solidFill>
                  <a:prstClr val="black"/>
                </a:solidFill>
                <a:effectLst/>
                <a:uLnTx/>
                <a:uFillTx/>
                <a:latin typeface="Helvetica Neue Light"/>
                <a:ea typeface="+mn-ea"/>
                <a:cs typeface="Arial"/>
              </a:rPr>
              <a:t> has been supported by Khosla Ventures, Endurance28, Box1, Pier70, HWI, </a:t>
            </a:r>
            <a:r>
              <a:rPr kumimoji="0" lang="en-US" sz="2000" b="0" i="0" u="none" strike="noStrike" kern="1200" cap="none" spc="0" normalizeH="0" baseline="0" noProof="0" err="1">
                <a:ln>
                  <a:noFill/>
                </a:ln>
                <a:solidFill>
                  <a:prstClr val="black"/>
                </a:solidFill>
                <a:effectLst/>
                <a:uLnTx/>
                <a:uFillTx/>
                <a:latin typeface="Helvetica Neue Light"/>
                <a:ea typeface="+mn-ea"/>
                <a:cs typeface="Arial"/>
              </a:rPr>
              <a:t>YCombinator</a:t>
            </a:r>
            <a:r>
              <a:rPr kumimoji="0" lang="en-US" sz="2000" b="0" i="0" u="none" strike="noStrike" kern="1200" cap="none" spc="0" normalizeH="0" baseline="0" noProof="0">
                <a:ln>
                  <a:noFill/>
                </a:ln>
                <a:solidFill>
                  <a:prstClr val="black"/>
                </a:solidFill>
                <a:effectLst/>
                <a:uLnTx/>
                <a:uFillTx/>
                <a:latin typeface="Helvetica Neue Light"/>
                <a:ea typeface="+mn-ea"/>
                <a:cs typeface="Arial"/>
              </a:rPr>
              <a:t>, American Diabetes Associate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1" u="none" strike="noStrike" kern="1200" cap="none" spc="0" normalizeH="0" baseline="0" noProof="0">
              <a:ln>
                <a:noFill/>
              </a:ln>
              <a:solidFill>
                <a:prstClr val="black"/>
              </a:solidFill>
              <a:effectLst/>
              <a:uLnTx/>
              <a:uFillTx/>
              <a:latin typeface="Helvetica Neue Light" panose="02000403000000020004"/>
              <a:ea typeface="+mn-ea"/>
              <a:cs typeface="+mn-cs"/>
            </a:endParaRPr>
          </a:p>
        </p:txBody>
      </p:sp>
      <p:sp>
        <p:nvSpPr>
          <p:cNvPr id="23" name="TextBox 22">
            <a:extLst>
              <a:ext uri="{FF2B5EF4-FFF2-40B4-BE49-F238E27FC236}">
                <a16:creationId xmlns:a16="http://schemas.microsoft.com/office/drawing/2014/main" id="{7F799AAE-39A5-0E3E-C396-4DA04049DC35}"/>
              </a:ext>
            </a:extLst>
          </p:cNvPr>
          <p:cNvSpPr txBox="1"/>
          <p:nvPr/>
        </p:nvSpPr>
        <p:spPr>
          <a:xfrm>
            <a:off x="642940" y="1667573"/>
            <a:ext cx="1637188" cy="138499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srgbClr val="FF0000"/>
                </a:solidFill>
                <a:effectLst/>
                <a:uLnTx/>
                <a:uFillTx/>
                <a:latin typeface="Aptos" panose="02110004020202020204"/>
                <a:ea typeface="+mn-lt"/>
                <a:cs typeface="+mn-lt"/>
              </a:rPr>
              <a:t>INSERT</a:t>
            </a:r>
            <a:endParaRPr kumimoji="0" lang="en-US" sz="1600" b="0" i="1" u="none" strike="noStrike" kern="1200" cap="none" spc="0" normalizeH="0" baseline="0" noProof="0">
              <a:ln>
                <a:noFill/>
              </a:ln>
              <a:solidFill>
                <a:srgbClr val="000000"/>
              </a:solidFill>
              <a:effectLst/>
              <a:uLnTx/>
              <a:uFillTx/>
              <a:latin typeface="Helvetica Neue Light" panose="02000403000000020004"/>
              <a:ea typeface="+mn-lt"/>
              <a:cs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000000"/>
                </a:solidFill>
                <a:effectLst/>
                <a:uLnTx/>
                <a:uFillTx/>
                <a:latin typeface="Helvetica Neue Light" panose="02000403000000020004"/>
                <a:ea typeface="+mn-lt"/>
                <a:cs typeface="+mn-lt"/>
              </a:rPr>
              <a:t>UCSF</a:t>
            </a:r>
            <a:r>
              <a:rPr kumimoji="0" lang="en-US" sz="1600" b="0" i="1" u="none" strike="noStrike" kern="1200" cap="none" spc="0" normalizeH="0" baseline="0" noProof="0">
                <a:ln>
                  <a:noFill/>
                </a:ln>
                <a:solidFill>
                  <a:prstClr val="black"/>
                </a:solidFill>
                <a:effectLst/>
                <a:uLnTx/>
                <a:uFillTx/>
                <a:latin typeface="Helvetica Neue Light" panose="020004030000000200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prstClr val="black"/>
                </a:solidFill>
                <a:effectLst/>
                <a:uLnTx/>
                <a:uFillTx/>
                <a:latin typeface="Helvetica Neue Light" panose="02000403000000020004"/>
                <a:ea typeface="+mn-ea"/>
                <a:cs typeface="+mn-cs"/>
              </a:rPr>
              <a:t>Founder/Co-Founder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prstClr val="black"/>
                </a:solidFill>
                <a:effectLst/>
                <a:uLnTx/>
                <a:uFillTx/>
                <a:latin typeface="Helvetica Neue Light" panose="02000403000000020004"/>
                <a:ea typeface="+mn-ea"/>
                <a:cs typeface="+mn-cs"/>
              </a:rPr>
              <a:t>Image </a:t>
            </a:r>
          </a:p>
        </p:txBody>
      </p:sp>
      <p:pic>
        <p:nvPicPr>
          <p:cNvPr id="13" name="Picture 12" descr="A white letters on a black background&#10;&#10;Description automatically generated">
            <a:extLst>
              <a:ext uri="{FF2B5EF4-FFF2-40B4-BE49-F238E27FC236}">
                <a16:creationId xmlns:a16="http://schemas.microsoft.com/office/drawing/2014/main" id="{F6125EE3-2135-6ACC-770B-C2EC3E3DD61C}"/>
              </a:ext>
            </a:extLst>
          </p:cNvPr>
          <p:cNvPicPr>
            <a:picLocks noChangeAspect="1"/>
          </p:cNvPicPr>
          <p:nvPr/>
        </p:nvPicPr>
        <p:blipFill>
          <a:blip r:embed="rId4"/>
          <a:stretch>
            <a:fillRect/>
          </a:stretch>
        </p:blipFill>
        <p:spPr>
          <a:xfrm>
            <a:off x="10328671" y="208358"/>
            <a:ext cx="1649017" cy="791767"/>
          </a:xfrm>
          <a:prstGeom prst="rect">
            <a:avLst/>
          </a:prstGeom>
        </p:spPr>
      </p:pic>
      <p:cxnSp>
        <p:nvCxnSpPr>
          <p:cNvPr id="24" name="Straight Arrow Connector 23">
            <a:extLst>
              <a:ext uri="{FF2B5EF4-FFF2-40B4-BE49-F238E27FC236}">
                <a16:creationId xmlns:a16="http://schemas.microsoft.com/office/drawing/2014/main" id="{E1FEF2E6-BCBC-2028-F0BC-E7D6746C958A}"/>
              </a:ext>
            </a:extLst>
          </p:cNvPr>
          <p:cNvCxnSpPr/>
          <p:nvPr/>
        </p:nvCxnSpPr>
        <p:spPr>
          <a:xfrm>
            <a:off x="10050064" y="150019"/>
            <a:ext cx="15478" cy="902493"/>
          </a:xfrm>
          <a:prstGeom prst="straightConnector1">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850E616C-B07E-9D3A-2C6E-937C1D797E24}"/>
              </a:ext>
            </a:extLst>
          </p:cNvPr>
          <p:cNvPicPr>
            <a:picLocks noChangeAspect="1"/>
          </p:cNvPicPr>
          <p:nvPr/>
        </p:nvPicPr>
        <p:blipFill rotWithShape="1">
          <a:blip r:embed="rId5">
            <a:extLst>
              <a:ext uri="{28A0092B-C50C-407E-A947-70E740481C1C}">
                <a14:useLocalDpi xmlns:a14="http://schemas.microsoft.com/office/drawing/2010/main" val="0"/>
              </a:ext>
            </a:extLst>
          </a:blip>
          <a:srcRect l="-95" t="4041" r="95" b="30057"/>
          <a:stretch/>
        </p:blipFill>
        <p:spPr>
          <a:xfrm>
            <a:off x="520453" y="1265790"/>
            <a:ext cx="2048679" cy="2022108"/>
          </a:xfrm>
          <a:prstGeom prst="ellipse">
            <a:avLst/>
          </a:prstGeom>
          <a:ln w="25400" cap="rnd">
            <a:solidFill>
              <a:srgbClr val="002060"/>
            </a:solidFill>
          </a:ln>
          <a:effectLst>
            <a:outerShdw blurRad="381000" dist="292100" dir="5400000" sx="-80000" sy="-18000" rotWithShape="0">
              <a:schemeClr val="bg1">
                <a:alpha val="22000"/>
              </a:schemeClr>
            </a:outerShdw>
          </a:effectLst>
          <a:scene3d>
            <a:camera prst="orthographicFront"/>
            <a:lightRig rig="contrasting" dir="t">
              <a:rot lat="0" lon="0" rev="3000000"/>
            </a:lightRig>
          </a:scene3d>
          <a:sp3d contourW="7620">
            <a:bevelT w="95250" h="31750"/>
            <a:contourClr>
              <a:srgbClr val="333333"/>
            </a:contourClr>
          </a:sp3d>
        </p:spPr>
      </p:pic>
      <p:pic>
        <p:nvPicPr>
          <p:cNvPr id="14" name="Picture 13">
            <a:extLst>
              <a:ext uri="{FF2B5EF4-FFF2-40B4-BE49-F238E27FC236}">
                <a16:creationId xmlns:a16="http://schemas.microsoft.com/office/drawing/2014/main" id="{C2FC906D-27DB-188B-D439-B9107133060F}"/>
              </a:ext>
            </a:extLst>
          </p:cNvPr>
          <p:cNvPicPr>
            <a:picLocks noChangeAspect="1"/>
          </p:cNvPicPr>
          <p:nvPr/>
        </p:nvPicPr>
        <p:blipFill>
          <a:blip r:embed="rId6">
            <a:extLst>
              <a:ext uri="{28A0092B-C50C-407E-A947-70E740481C1C}">
                <a14:useLocalDpi xmlns:a14="http://schemas.microsoft.com/office/drawing/2010/main" val="0"/>
              </a:ext>
            </a:extLst>
          </a:blip>
          <a:srcRect t="17799" b="17799"/>
          <a:stretch/>
        </p:blipFill>
        <p:spPr>
          <a:xfrm>
            <a:off x="407458" y="205311"/>
            <a:ext cx="2622519" cy="794814"/>
          </a:xfrm>
          <a:prstGeom prst="rect">
            <a:avLst/>
          </a:prstGeom>
        </p:spPr>
      </p:pic>
      <p:pic>
        <p:nvPicPr>
          <p:cNvPr id="22" name="Picture 21" descr="A qr code on a white background&#10;&#10;Description automatically generated">
            <a:extLst>
              <a:ext uri="{FF2B5EF4-FFF2-40B4-BE49-F238E27FC236}">
                <a16:creationId xmlns:a16="http://schemas.microsoft.com/office/drawing/2014/main" id="{8BA586C9-473A-9027-0E0D-B0FBED070B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20420" y="6007603"/>
            <a:ext cx="850397" cy="850397"/>
          </a:xfrm>
          <a:prstGeom prst="rect">
            <a:avLst/>
          </a:prstGeom>
        </p:spPr>
      </p:pic>
      <p:sp>
        <p:nvSpPr>
          <p:cNvPr id="8" name="TextBox 7">
            <a:extLst>
              <a:ext uri="{FF2B5EF4-FFF2-40B4-BE49-F238E27FC236}">
                <a16:creationId xmlns:a16="http://schemas.microsoft.com/office/drawing/2014/main" id="{AEB8D7D0-9571-574B-3FC8-2E6500B718D3}"/>
              </a:ext>
            </a:extLst>
          </p:cNvPr>
          <p:cNvSpPr txBox="1"/>
          <p:nvPr/>
        </p:nvSpPr>
        <p:spPr>
          <a:xfrm>
            <a:off x="11103554" y="5477105"/>
            <a:ext cx="125491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Helvetica Neue Light"/>
                <a:ea typeface="+mn-ea"/>
                <a:cs typeface="+mn-cs"/>
              </a:rPr>
              <a:t>LEARN MORE​:</a:t>
            </a:r>
            <a:endParaRPr kumimoji="0" lang="en-US" sz="1600" b="0" i="0" u="none" strike="noStrike" kern="1200" cap="none" spc="0" normalizeH="0" baseline="0" noProof="0">
              <a:ln>
                <a:noFill/>
              </a:ln>
              <a:solidFill>
                <a:prstClr val="black"/>
              </a:solidFill>
              <a:effectLst/>
              <a:uLnTx/>
              <a:uFillTx/>
              <a:latin typeface="Aptos" panose="02110004020202020204"/>
              <a:ea typeface="+mn-ea"/>
              <a:cs typeface="Calibri"/>
            </a:endParaRPr>
          </a:p>
        </p:txBody>
      </p:sp>
      <p:sp>
        <p:nvSpPr>
          <p:cNvPr id="5" name="TextBox 4">
            <a:extLst>
              <a:ext uri="{FF2B5EF4-FFF2-40B4-BE49-F238E27FC236}">
                <a16:creationId xmlns:a16="http://schemas.microsoft.com/office/drawing/2014/main" id="{DF7D5CBF-D623-A9D2-1925-5D2FAA35D980}"/>
              </a:ext>
            </a:extLst>
          </p:cNvPr>
          <p:cNvSpPr txBox="1"/>
          <p:nvPr/>
        </p:nvSpPr>
        <p:spPr>
          <a:xfrm>
            <a:off x="331269" y="6460732"/>
            <a:ext cx="4320762" cy="55399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Helvetica Neue Light"/>
                <a:ea typeface="+mn-lt"/>
                <a:cs typeface="+mn-lt"/>
              </a:rPr>
              <a:t>© 2026 The Regents of the University of California</a:t>
            </a:r>
            <a:endParaRPr kumimoji="0" lang="en-US" sz="1400" b="0" i="0" u="none" strike="noStrike" kern="1200" cap="none" spc="0" normalizeH="0" baseline="0" noProof="0">
              <a:ln>
                <a:noFill/>
              </a:ln>
              <a:solidFill>
                <a:prstClr val="black"/>
              </a:solidFill>
              <a:effectLst/>
              <a:uLnTx/>
              <a:uFillTx/>
              <a:latin typeface="Helvetica Neue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a:ln>
                <a:noFill/>
              </a:ln>
              <a:solidFill>
                <a:prstClr val="black"/>
              </a:solidFill>
              <a:effectLst/>
              <a:uLnTx/>
              <a:uFillTx/>
              <a:latin typeface="Helvetica Neue Light"/>
              <a:ea typeface="+mn-ea"/>
              <a:cs typeface="Calibri"/>
            </a:endParaRPr>
          </a:p>
        </p:txBody>
      </p:sp>
      <p:cxnSp>
        <p:nvCxnSpPr>
          <p:cNvPr id="2" name="Straight Connector 1">
            <a:extLst>
              <a:ext uri="{FF2B5EF4-FFF2-40B4-BE49-F238E27FC236}">
                <a16:creationId xmlns:a16="http://schemas.microsoft.com/office/drawing/2014/main" id="{FF541149-F076-6E14-15FD-11B740814ECA}"/>
              </a:ext>
            </a:extLst>
          </p:cNvPr>
          <p:cNvCxnSpPr/>
          <p:nvPr/>
        </p:nvCxnSpPr>
        <p:spPr>
          <a:xfrm>
            <a:off x="5430759" y="1402080"/>
            <a:ext cx="0" cy="46329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E98C9517-11DB-B8D1-AB46-91236210CCDE}"/>
              </a:ext>
            </a:extLst>
          </p:cNvPr>
          <p:cNvGrpSpPr/>
          <p:nvPr/>
        </p:nvGrpSpPr>
        <p:grpSpPr>
          <a:xfrm>
            <a:off x="9551409" y="1236382"/>
            <a:ext cx="2447629" cy="2246515"/>
            <a:chOff x="7730406" y="4399829"/>
            <a:chExt cx="2148344" cy="1612736"/>
          </a:xfrm>
        </p:grpSpPr>
        <p:grpSp>
          <p:nvGrpSpPr>
            <p:cNvPr id="62" name="object 5">
              <a:extLst>
                <a:ext uri="{FF2B5EF4-FFF2-40B4-BE49-F238E27FC236}">
                  <a16:creationId xmlns:a16="http://schemas.microsoft.com/office/drawing/2014/main" id="{1D2CA570-3EB8-E837-69D3-E6D8A2791244}"/>
                </a:ext>
              </a:extLst>
            </p:cNvPr>
            <p:cNvGrpSpPr/>
            <p:nvPr/>
          </p:nvGrpSpPr>
          <p:grpSpPr>
            <a:xfrm>
              <a:off x="7730406" y="4668721"/>
              <a:ext cx="2099207" cy="1343844"/>
              <a:chOff x="1196220" y="4813738"/>
              <a:chExt cx="2276474" cy="1457324"/>
            </a:xfrm>
          </p:grpSpPr>
          <p:pic>
            <p:nvPicPr>
              <p:cNvPr id="66" name="object 6">
                <a:extLst>
                  <a:ext uri="{FF2B5EF4-FFF2-40B4-BE49-F238E27FC236}">
                    <a16:creationId xmlns:a16="http://schemas.microsoft.com/office/drawing/2014/main" id="{7C3CCBE9-D2F9-438A-47DA-584DDDE25523}"/>
                  </a:ext>
                </a:extLst>
              </p:cNvPr>
              <p:cNvPicPr/>
              <p:nvPr/>
            </p:nvPicPr>
            <p:blipFill>
              <a:blip r:embed="rId8" cstate="print"/>
              <a:stretch>
                <a:fillRect/>
              </a:stretch>
            </p:blipFill>
            <p:spPr>
              <a:xfrm>
                <a:off x="1196220" y="4813738"/>
                <a:ext cx="2276474" cy="1457324"/>
              </a:xfrm>
              <a:prstGeom prst="rect">
                <a:avLst/>
              </a:prstGeom>
            </p:spPr>
          </p:pic>
          <p:pic>
            <p:nvPicPr>
              <p:cNvPr id="67" name="object 7">
                <a:extLst>
                  <a:ext uri="{FF2B5EF4-FFF2-40B4-BE49-F238E27FC236}">
                    <a16:creationId xmlns:a16="http://schemas.microsoft.com/office/drawing/2014/main" id="{4C3933D9-1F25-C45D-5CAF-D44EE06761DE}"/>
                  </a:ext>
                </a:extLst>
              </p:cNvPr>
              <p:cNvPicPr/>
              <p:nvPr/>
            </p:nvPicPr>
            <p:blipFill>
              <a:blip r:embed="rId9" cstate="print"/>
              <a:stretch>
                <a:fillRect/>
              </a:stretch>
            </p:blipFill>
            <p:spPr>
              <a:xfrm>
                <a:off x="2591447" y="5130268"/>
                <a:ext cx="200024" cy="171449"/>
              </a:xfrm>
              <a:prstGeom prst="rect">
                <a:avLst/>
              </a:prstGeom>
            </p:spPr>
          </p:pic>
          <p:pic>
            <p:nvPicPr>
              <p:cNvPr id="68" name="object 8">
                <a:extLst>
                  <a:ext uri="{FF2B5EF4-FFF2-40B4-BE49-F238E27FC236}">
                    <a16:creationId xmlns:a16="http://schemas.microsoft.com/office/drawing/2014/main" id="{3751CAC4-DC63-BC8E-8660-75FBD2812D24}"/>
                  </a:ext>
                </a:extLst>
              </p:cNvPr>
              <p:cNvPicPr/>
              <p:nvPr/>
            </p:nvPicPr>
            <p:blipFill>
              <a:blip r:embed="rId10" cstate="print"/>
              <a:stretch>
                <a:fillRect/>
              </a:stretch>
            </p:blipFill>
            <p:spPr>
              <a:xfrm>
                <a:off x="2447961" y="5226083"/>
                <a:ext cx="171449" cy="152399"/>
              </a:xfrm>
              <a:prstGeom prst="rect">
                <a:avLst/>
              </a:prstGeom>
            </p:spPr>
          </p:pic>
          <p:pic>
            <p:nvPicPr>
              <p:cNvPr id="69" name="object 9">
                <a:extLst>
                  <a:ext uri="{FF2B5EF4-FFF2-40B4-BE49-F238E27FC236}">
                    <a16:creationId xmlns:a16="http://schemas.microsoft.com/office/drawing/2014/main" id="{10E716ED-9172-CF40-2087-47C7B4607425}"/>
                  </a:ext>
                </a:extLst>
              </p:cNvPr>
              <p:cNvPicPr/>
              <p:nvPr/>
            </p:nvPicPr>
            <p:blipFill>
              <a:blip r:embed="rId11" cstate="print"/>
              <a:stretch>
                <a:fillRect/>
              </a:stretch>
            </p:blipFill>
            <p:spPr>
              <a:xfrm>
                <a:off x="2257564" y="5202269"/>
                <a:ext cx="209549" cy="180974"/>
              </a:xfrm>
              <a:prstGeom prst="rect">
                <a:avLst/>
              </a:prstGeom>
            </p:spPr>
          </p:pic>
          <p:pic>
            <p:nvPicPr>
              <p:cNvPr id="70" name="object 7">
                <a:extLst>
                  <a:ext uri="{FF2B5EF4-FFF2-40B4-BE49-F238E27FC236}">
                    <a16:creationId xmlns:a16="http://schemas.microsoft.com/office/drawing/2014/main" id="{EBEC1314-F062-4C5D-0E10-C6975CB809ED}"/>
                  </a:ext>
                </a:extLst>
              </p:cNvPr>
              <p:cNvPicPr/>
              <p:nvPr/>
            </p:nvPicPr>
            <p:blipFill>
              <a:blip r:embed="rId9" cstate="print"/>
              <a:stretch>
                <a:fillRect/>
              </a:stretch>
            </p:blipFill>
            <p:spPr>
              <a:xfrm>
                <a:off x="2638674" y="5295562"/>
                <a:ext cx="200024" cy="171449"/>
              </a:xfrm>
              <a:prstGeom prst="rect">
                <a:avLst/>
              </a:prstGeom>
            </p:spPr>
          </p:pic>
          <p:pic>
            <p:nvPicPr>
              <p:cNvPr id="71" name="object 8">
                <a:extLst>
                  <a:ext uri="{FF2B5EF4-FFF2-40B4-BE49-F238E27FC236}">
                    <a16:creationId xmlns:a16="http://schemas.microsoft.com/office/drawing/2014/main" id="{63531268-1319-3038-53D1-28D9EFED349C}"/>
                  </a:ext>
                </a:extLst>
              </p:cNvPr>
              <p:cNvPicPr/>
              <p:nvPr/>
            </p:nvPicPr>
            <p:blipFill>
              <a:blip r:embed="rId10" cstate="print"/>
              <a:stretch>
                <a:fillRect/>
              </a:stretch>
            </p:blipFill>
            <p:spPr>
              <a:xfrm>
                <a:off x="2495188" y="5399248"/>
                <a:ext cx="171449" cy="152399"/>
              </a:xfrm>
              <a:prstGeom prst="rect">
                <a:avLst/>
              </a:prstGeom>
            </p:spPr>
          </p:pic>
          <p:pic>
            <p:nvPicPr>
              <p:cNvPr id="72" name="object 9">
                <a:extLst>
                  <a:ext uri="{FF2B5EF4-FFF2-40B4-BE49-F238E27FC236}">
                    <a16:creationId xmlns:a16="http://schemas.microsoft.com/office/drawing/2014/main" id="{BF524C46-DB66-C60E-C8F4-36134F059B43}"/>
                  </a:ext>
                </a:extLst>
              </p:cNvPr>
              <p:cNvPicPr/>
              <p:nvPr/>
            </p:nvPicPr>
            <p:blipFill>
              <a:blip r:embed="rId11" cstate="print"/>
              <a:stretch>
                <a:fillRect/>
              </a:stretch>
            </p:blipFill>
            <p:spPr>
              <a:xfrm>
                <a:off x="2304791" y="5359692"/>
                <a:ext cx="209549" cy="180974"/>
              </a:xfrm>
              <a:prstGeom prst="rect">
                <a:avLst/>
              </a:prstGeom>
            </p:spPr>
          </p:pic>
          <p:pic>
            <p:nvPicPr>
              <p:cNvPr id="73" name="object 7">
                <a:extLst>
                  <a:ext uri="{FF2B5EF4-FFF2-40B4-BE49-F238E27FC236}">
                    <a16:creationId xmlns:a16="http://schemas.microsoft.com/office/drawing/2014/main" id="{D52CB815-B1EC-206C-BFC0-7ECC35050361}"/>
                  </a:ext>
                </a:extLst>
              </p:cNvPr>
              <p:cNvPicPr/>
              <p:nvPr/>
            </p:nvPicPr>
            <p:blipFill>
              <a:blip r:embed="rId9" cstate="print"/>
              <a:stretch>
                <a:fillRect/>
              </a:stretch>
            </p:blipFill>
            <p:spPr>
              <a:xfrm>
                <a:off x="2292293" y="5556869"/>
                <a:ext cx="200024" cy="171449"/>
              </a:xfrm>
              <a:prstGeom prst="rect">
                <a:avLst/>
              </a:prstGeom>
            </p:spPr>
          </p:pic>
          <p:pic>
            <p:nvPicPr>
              <p:cNvPr id="74" name="object 8">
                <a:extLst>
                  <a:ext uri="{FF2B5EF4-FFF2-40B4-BE49-F238E27FC236}">
                    <a16:creationId xmlns:a16="http://schemas.microsoft.com/office/drawing/2014/main" id="{CFAD2F21-85FE-97E2-ADB6-1E1FDCF5CA2C}"/>
                  </a:ext>
                </a:extLst>
              </p:cNvPr>
              <p:cNvPicPr/>
              <p:nvPr/>
            </p:nvPicPr>
            <p:blipFill>
              <a:blip r:embed="rId10" cstate="print"/>
              <a:stretch>
                <a:fillRect/>
              </a:stretch>
            </p:blipFill>
            <p:spPr>
              <a:xfrm>
                <a:off x="2164599" y="5438603"/>
                <a:ext cx="171449" cy="152399"/>
              </a:xfrm>
              <a:prstGeom prst="rect">
                <a:avLst/>
              </a:prstGeom>
            </p:spPr>
          </p:pic>
          <p:pic>
            <p:nvPicPr>
              <p:cNvPr id="75" name="object 9">
                <a:extLst>
                  <a:ext uri="{FF2B5EF4-FFF2-40B4-BE49-F238E27FC236}">
                    <a16:creationId xmlns:a16="http://schemas.microsoft.com/office/drawing/2014/main" id="{44CAC13E-E620-8344-71C1-75B940CCD51F}"/>
                  </a:ext>
                </a:extLst>
              </p:cNvPr>
              <p:cNvPicPr/>
              <p:nvPr/>
            </p:nvPicPr>
            <p:blipFill>
              <a:blip r:embed="rId11" cstate="print"/>
              <a:stretch>
                <a:fillRect/>
              </a:stretch>
            </p:blipFill>
            <p:spPr>
              <a:xfrm>
                <a:off x="1974202" y="5383305"/>
                <a:ext cx="209549" cy="180974"/>
              </a:xfrm>
              <a:prstGeom prst="rect">
                <a:avLst/>
              </a:prstGeom>
            </p:spPr>
          </p:pic>
          <p:pic>
            <p:nvPicPr>
              <p:cNvPr id="76" name="object 7">
                <a:extLst>
                  <a:ext uri="{FF2B5EF4-FFF2-40B4-BE49-F238E27FC236}">
                    <a16:creationId xmlns:a16="http://schemas.microsoft.com/office/drawing/2014/main" id="{33CBA4C5-6123-E482-C535-CA5555A71A32}"/>
                  </a:ext>
                </a:extLst>
              </p:cNvPr>
              <p:cNvPicPr/>
              <p:nvPr/>
            </p:nvPicPr>
            <p:blipFill>
              <a:blip r:embed="rId9" cstate="print"/>
              <a:stretch>
                <a:fillRect/>
              </a:stretch>
            </p:blipFill>
            <p:spPr>
              <a:xfrm>
                <a:off x="2481200" y="5564740"/>
                <a:ext cx="200024" cy="171449"/>
              </a:xfrm>
              <a:prstGeom prst="rect">
                <a:avLst/>
              </a:prstGeom>
            </p:spPr>
          </p:pic>
          <p:pic>
            <p:nvPicPr>
              <p:cNvPr id="77" name="object 7">
                <a:extLst>
                  <a:ext uri="{FF2B5EF4-FFF2-40B4-BE49-F238E27FC236}">
                    <a16:creationId xmlns:a16="http://schemas.microsoft.com/office/drawing/2014/main" id="{3E46FB43-BFAD-28F3-99A4-64D2B04CBEC5}"/>
                  </a:ext>
                </a:extLst>
              </p:cNvPr>
              <p:cNvPicPr/>
              <p:nvPr/>
            </p:nvPicPr>
            <p:blipFill>
              <a:blip r:embed="rId9" cstate="print"/>
              <a:stretch>
                <a:fillRect/>
              </a:stretch>
            </p:blipFill>
            <p:spPr>
              <a:xfrm>
                <a:off x="2780303" y="5202667"/>
                <a:ext cx="200024" cy="171449"/>
              </a:xfrm>
              <a:prstGeom prst="rect">
                <a:avLst/>
              </a:prstGeom>
            </p:spPr>
          </p:pic>
          <p:pic>
            <p:nvPicPr>
              <p:cNvPr id="78" name="object 7">
                <a:extLst>
                  <a:ext uri="{FF2B5EF4-FFF2-40B4-BE49-F238E27FC236}">
                    <a16:creationId xmlns:a16="http://schemas.microsoft.com/office/drawing/2014/main" id="{8D0712DF-0142-4FCE-17EC-F81CD6C84FF2}"/>
                  </a:ext>
                </a:extLst>
              </p:cNvPr>
              <p:cNvPicPr/>
              <p:nvPr/>
            </p:nvPicPr>
            <p:blipFill>
              <a:blip r:embed="rId9" cstate="print"/>
              <a:stretch>
                <a:fillRect/>
              </a:stretch>
            </p:blipFill>
            <p:spPr>
              <a:xfrm>
                <a:off x="2648211" y="5470457"/>
                <a:ext cx="200024" cy="155863"/>
              </a:xfrm>
              <a:prstGeom prst="rect">
                <a:avLst/>
              </a:prstGeom>
            </p:spPr>
          </p:pic>
        </p:grpSp>
        <p:sp>
          <p:nvSpPr>
            <p:cNvPr id="63" name="object 10">
              <a:extLst>
                <a:ext uri="{FF2B5EF4-FFF2-40B4-BE49-F238E27FC236}">
                  <a16:creationId xmlns:a16="http://schemas.microsoft.com/office/drawing/2014/main" id="{80C789E7-395F-E09D-C7B8-F2549DC95294}"/>
                </a:ext>
              </a:extLst>
            </p:cNvPr>
            <p:cNvSpPr txBox="1"/>
            <p:nvPr/>
          </p:nvSpPr>
          <p:spPr>
            <a:xfrm>
              <a:off x="9022798" y="4399829"/>
              <a:ext cx="855952" cy="289768"/>
            </a:xfrm>
            <a:prstGeom prst="rect">
              <a:avLst/>
            </a:prstGeom>
          </p:spPr>
          <p:txBody>
            <a:bodyPr vert="horz" wrap="square" lIns="0" tIns="18738" rIns="0" bIns="0" rtlCol="0">
              <a:spAutoFit/>
            </a:bodyPr>
            <a:lstStyle/>
            <a:p>
              <a:pPr marL="11711" marR="4685" lvl="0" indent="0" algn="l" defTabSz="843191" rtl="0" eaLnBrk="1" fontAlgn="auto" latinLnBrk="0" hangingPunct="1">
                <a:lnSpc>
                  <a:spcPts val="968"/>
                </a:lnSpc>
                <a:spcBef>
                  <a:spcPts val="148"/>
                </a:spcBef>
                <a:spcAft>
                  <a:spcPts val="0"/>
                </a:spcAft>
                <a:buClrTx/>
                <a:buSzTx/>
                <a:buFontTx/>
                <a:buNone/>
                <a:tabLst/>
                <a:defRPr/>
              </a:pPr>
              <a:r>
                <a:rPr kumimoji="0" sz="1000" b="1" i="0" u="none" strike="noStrike" kern="1200" cap="none" spc="-9" normalizeH="0" baseline="0" noProof="0">
                  <a:ln>
                    <a:noFill/>
                  </a:ln>
                  <a:solidFill>
                    <a:srgbClr val="6BC4C8">
                      <a:lumMod val="50000"/>
                    </a:srgbClr>
                  </a:solidFill>
                  <a:effectLst/>
                  <a:uLnTx/>
                  <a:uFillTx/>
                  <a:latin typeface="Proxima Nova Semibold" panose="02000506030000020004" pitchFamily="2" charset="0"/>
                  <a:ea typeface="+mn-ea"/>
                  <a:cs typeface="Proxima Nova"/>
                </a:rPr>
                <a:t>Nutrient exchange </a:t>
              </a:r>
              <a:r>
                <a:rPr kumimoji="0" sz="1000" b="1" i="0" u="none" strike="noStrike" kern="1200" cap="none" spc="0" normalizeH="0" baseline="0" noProof="0">
                  <a:ln>
                    <a:noFill/>
                  </a:ln>
                  <a:solidFill>
                    <a:srgbClr val="211F3C">
                      <a:lumMod val="75000"/>
                      <a:lumOff val="25000"/>
                    </a:srgbClr>
                  </a:solidFill>
                  <a:effectLst/>
                  <a:uLnTx/>
                  <a:uFillTx/>
                  <a:latin typeface="Proxima Nova Semibold" panose="02000506030000020004" pitchFamily="2" charset="0"/>
                  <a:ea typeface="+mn-ea"/>
                  <a:cs typeface="Proxima Nova"/>
                </a:rPr>
                <a:t>and</a:t>
              </a:r>
              <a:r>
                <a:rPr kumimoji="0" sz="1000" b="1" i="0" u="none" strike="noStrike" kern="1200" cap="none" spc="-41" normalizeH="0" baseline="0" noProof="0">
                  <a:ln>
                    <a:noFill/>
                  </a:ln>
                  <a:solidFill>
                    <a:srgbClr val="211F3C">
                      <a:lumMod val="75000"/>
                      <a:lumOff val="25000"/>
                    </a:srgbClr>
                  </a:solidFill>
                  <a:effectLst/>
                  <a:uLnTx/>
                  <a:uFillTx/>
                  <a:latin typeface="Proxima Nova Semibold" panose="02000506030000020004" pitchFamily="2" charset="0"/>
                  <a:ea typeface="+mn-ea"/>
                  <a:cs typeface="Proxima Nova"/>
                </a:rPr>
                <a:t> </a:t>
              </a:r>
              <a:r>
                <a:rPr kumimoji="0" lang="en-US" sz="1000" b="1" i="0" u="none" strike="noStrike" kern="1200" cap="none" spc="-9" normalizeH="0" baseline="0" noProof="0">
                  <a:ln>
                    <a:noFill/>
                  </a:ln>
                  <a:solidFill>
                    <a:srgbClr val="211F3C">
                      <a:lumMod val="75000"/>
                      <a:lumOff val="25000"/>
                    </a:srgbClr>
                  </a:solidFill>
                  <a:effectLst/>
                  <a:uLnTx/>
                  <a:uFillTx/>
                  <a:latin typeface="Proxima Nova Semibold" panose="02000506030000020004" pitchFamily="2" charset="0"/>
                  <a:ea typeface="+mn-ea"/>
                  <a:cs typeface="Proxima Nova"/>
                </a:rPr>
                <a:t>cell secretion </a:t>
              </a:r>
              <a:endParaRPr kumimoji="0" sz="1000" b="1" i="0" u="none" strike="noStrike" kern="1200" cap="none" spc="0" normalizeH="0" baseline="0" noProof="0">
                <a:ln>
                  <a:noFill/>
                </a:ln>
                <a:solidFill>
                  <a:srgbClr val="211F3C">
                    <a:lumMod val="75000"/>
                    <a:lumOff val="25000"/>
                  </a:srgbClr>
                </a:solidFill>
                <a:effectLst/>
                <a:uLnTx/>
                <a:uFillTx/>
                <a:latin typeface="Proxima Nova Semibold" panose="02000506030000020004" pitchFamily="2" charset="0"/>
                <a:ea typeface="+mn-ea"/>
                <a:cs typeface="Proxima Nova"/>
              </a:endParaRPr>
            </a:p>
          </p:txBody>
        </p:sp>
        <p:sp>
          <p:nvSpPr>
            <p:cNvPr id="64" name="object 33">
              <a:extLst>
                <a:ext uri="{FF2B5EF4-FFF2-40B4-BE49-F238E27FC236}">
                  <a16:creationId xmlns:a16="http://schemas.microsoft.com/office/drawing/2014/main" id="{01BED441-1A48-1F67-CD27-C2080018E404}"/>
                </a:ext>
              </a:extLst>
            </p:cNvPr>
            <p:cNvSpPr txBox="1"/>
            <p:nvPr/>
          </p:nvSpPr>
          <p:spPr>
            <a:xfrm>
              <a:off x="7972479" y="5150023"/>
              <a:ext cx="1180283" cy="284674"/>
            </a:xfrm>
            <a:prstGeom prst="rect">
              <a:avLst/>
            </a:prstGeom>
          </p:spPr>
          <p:txBody>
            <a:bodyPr vert="horz" wrap="square" lIns="0" tIns="11711" rIns="0" bIns="0" rtlCol="0">
              <a:spAutoFit/>
            </a:bodyPr>
            <a:lstStyle/>
            <a:p>
              <a:pPr marL="11711" marR="0" lvl="0" indent="0" algn="l" defTabSz="843191" rtl="0" eaLnBrk="1" fontAlgn="auto" latinLnBrk="0" hangingPunct="1">
                <a:lnSpc>
                  <a:spcPts val="982"/>
                </a:lnSpc>
                <a:spcBef>
                  <a:spcPts val="92"/>
                </a:spcBef>
                <a:spcAft>
                  <a:spcPts val="0"/>
                </a:spcAft>
                <a:buClrTx/>
                <a:buSzTx/>
                <a:buFontTx/>
                <a:buNone/>
                <a:tabLst/>
                <a:defRPr/>
              </a:pPr>
              <a:r>
                <a:rPr kumimoji="0" sz="1000" b="1" i="0" u="none" strike="noStrike" kern="1200" cap="none" spc="-9" normalizeH="0" baseline="0" noProof="0">
                  <a:ln>
                    <a:noFill/>
                  </a:ln>
                  <a:solidFill>
                    <a:srgbClr val="EAEAEA">
                      <a:lumMod val="50000"/>
                    </a:srgbClr>
                  </a:solidFill>
                  <a:effectLst/>
                  <a:uLnTx/>
                  <a:uFillTx/>
                  <a:latin typeface="Proxima Nova" panose="02000506030000020004" pitchFamily="2" charset="0"/>
                  <a:ea typeface="+mn-ea"/>
                  <a:cs typeface="Proxima Nova"/>
                </a:rPr>
                <a:t>Block</a:t>
              </a:r>
              <a:r>
                <a:rPr kumimoji="0" lang="en-US" sz="1000" b="1" i="0" u="none" strike="noStrike" kern="1200" cap="none" spc="-9" normalizeH="0" baseline="0" noProof="0">
                  <a:ln>
                    <a:noFill/>
                  </a:ln>
                  <a:solidFill>
                    <a:srgbClr val="EAEAEA">
                      <a:lumMod val="50000"/>
                    </a:srgbClr>
                  </a:solidFill>
                  <a:effectLst/>
                  <a:uLnTx/>
                  <a:uFillTx/>
                  <a:latin typeface="Proxima Nova" panose="02000506030000020004" pitchFamily="2" charset="0"/>
                  <a:ea typeface="+mn-ea"/>
                  <a:cs typeface="Proxima Nova"/>
                </a:rPr>
                <a:t>s</a:t>
              </a:r>
              <a:endParaRPr kumimoji="0" sz="1000" b="1" i="0" u="none" strike="noStrike" kern="1200" cap="none" spc="0" normalizeH="0" baseline="0" noProof="0">
                <a:ln>
                  <a:noFill/>
                </a:ln>
                <a:solidFill>
                  <a:srgbClr val="EAEAEA">
                    <a:lumMod val="50000"/>
                  </a:srgbClr>
                </a:solidFill>
                <a:effectLst/>
                <a:uLnTx/>
                <a:uFillTx/>
                <a:latin typeface="Proxima Nova" panose="02000506030000020004" pitchFamily="2" charset="0"/>
                <a:ea typeface="+mn-ea"/>
                <a:cs typeface="Proxima Nova"/>
              </a:endParaRPr>
            </a:p>
            <a:p>
              <a:pPr marL="11711" marR="0" lvl="0" indent="0" algn="l" defTabSz="843191" rtl="0" eaLnBrk="1" fontAlgn="auto" latinLnBrk="0" hangingPunct="1">
                <a:lnSpc>
                  <a:spcPts val="982"/>
                </a:lnSpc>
                <a:spcBef>
                  <a:spcPts val="0"/>
                </a:spcBef>
                <a:spcAft>
                  <a:spcPts val="0"/>
                </a:spcAft>
                <a:buClrTx/>
                <a:buSzTx/>
                <a:buFontTx/>
                <a:buNone/>
                <a:tabLst/>
                <a:defRPr/>
              </a:pPr>
              <a:r>
                <a:rPr kumimoji="0" sz="1000" b="1" i="0" u="none" strike="noStrike" kern="1200" cap="none" spc="-9" normalizeH="0" baseline="0" noProof="0">
                  <a:ln>
                    <a:noFill/>
                  </a:ln>
                  <a:solidFill>
                    <a:srgbClr val="EAEAEA">
                      <a:lumMod val="50000"/>
                    </a:srgbClr>
                  </a:solidFill>
                  <a:effectLst/>
                  <a:uLnTx/>
                  <a:uFillTx/>
                  <a:latin typeface="Proxima Nova" panose="02000506030000020004" pitchFamily="2" charset="0"/>
                  <a:ea typeface="+mn-ea"/>
                  <a:cs typeface="Proxima Nova"/>
                </a:rPr>
                <a:t>immune</a:t>
              </a:r>
              <a:r>
                <a:rPr kumimoji="0" sz="1000" b="1" i="0" u="none" strike="noStrike" kern="1200" cap="none" spc="-19" normalizeH="0" baseline="0" noProof="0">
                  <a:ln>
                    <a:noFill/>
                  </a:ln>
                  <a:solidFill>
                    <a:srgbClr val="EAEAEA">
                      <a:lumMod val="50000"/>
                    </a:srgbClr>
                  </a:solidFill>
                  <a:effectLst/>
                  <a:uLnTx/>
                  <a:uFillTx/>
                  <a:latin typeface="Proxima Nova" panose="02000506030000020004" pitchFamily="2" charset="0"/>
                  <a:ea typeface="+mn-ea"/>
                  <a:cs typeface="Proxima Nova"/>
                </a:rPr>
                <a:t> </a:t>
              </a:r>
              <a:br>
                <a:rPr kumimoji="0" lang="en-US" sz="1000" b="1" i="0" u="none" strike="noStrike" kern="1200" cap="none" spc="-19" normalizeH="0" baseline="0" noProof="0">
                  <a:ln>
                    <a:noFill/>
                  </a:ln>
                  <a:solidFill>
                    <a:srgbClr val="EAEAEA">
                      <a:lumMod val="50000"/>
                    </a:srgbClr>
                  </a:solidFill>
                  <a:effectLst/>
                  <a:uLnTx/>
                  <a:uFillTx/>
                  <a:latin typeface="Proxima Nova" panose="02000506030000020004" pitchFamily="2" charset="0"/>
                  <a:ea typeface="+mn-ea"/>
                  <a:cs typeface="Proxima Nova"/>
                </a:rPr>
              </a:br>
              <a:r>
                <a:rPr kumimoji="0" sz="1000" b="1" i="0" u="none" strike="noStrike" kern="1200" cap="none" spc="-9" normalizeH="0" baseline="0" noProof="0">
                  <a:ln>
                    <a:noFill/>
                  </a:ln>
                  <a:solidFill>
                    <a:srgbClr val="EAEAEA">
                      <a:lumMod val="50000"/>
                    </a:srgbClr>
                  </a:solidFill>
                  <a:effectLst/>
                  <a:uLnTx/>
                  <a:uFillTx/>
                  <a:latin typeface="Proxima Nova" panose="02000506030000020004" pitchFamily="2" charset="0"/>
                  <a:ea typeface="+mn-ea"/>
                  <a:cs typeface="Proxima Nova"/>
                </a:rPr>
                <a:t>detection</a:t>
              </a:r>
              <a:endParaRPr kumimoji="0" sz="1000" b="1" i="0" u="none" strike="noStrike" kern="1200" cap="none" spc="0" normalizeH="0" baseline="0" noProof="0">
                <a:ln>
                  <a:noFill/>
                </a:ln>
                <a:solidFill>
                  <a:srgbClr val="EAEAEA">
                    <a:lumMod val="50000"/>
                  </a:srgbClr>
                </a:solidFill>
                <a:effectLst/>
                <a:uLnTx/>
                <a:uFillTx/>
                <a:latin typeface="Proxima Nova" panose="02000506030000020004" pitchFamily="2" charset="0"/>
                <a:ea typeface="+mn-ea"/>
                <a:cs typeface="Proxima Nova"/>
              </a:endParaRPr>
            </a:p>
          </p:txBody>
        </p:sp>
        <p:sp>
          <p:nvSpPr>
            <p:cNvPr id="65" name="object 34">
              <a:extLst>
                <a:ext uri="{FF2B5EF4-FFF2-40B4-BE49-F238E27FC236}">
                  <a16:creationId xmlns:a16="http://schemas.microsoft.com/office/drawing/2014/main" id="{2700A0D8-6874-AEE1-5D3F-F5FEDC4E1A5D}"/>
                </a:ext>
              </a:extLst>
            </p:cNvPr>
            <p:cNvSpPr txBox="1"/>
            <p:nvPr/>
          </p:nvSpPr>
          <p:spPr>
            <a:xfrm>
              <a:off x="8253081" y="5568319"/>
              <a:ext cx="826333" cy="105644"/>
            </a:xfrm>
            <a:prstGeom prst="rect">
              <a:avLst/>
            </a:prstGeom>
          </p:spPr>
          <p:txBody>
            <a:bodyPr vert="horz" wrap="square" lIns="0" tIns="18738" rIns="0" bIns="0" rtlCol="0">
              <a:spAutoFit/>
            </a:bodyPr>
            <a:lstStyle/>
            <a:p>
              <a:pPr marL="11711" marR="4685" lvl="0" indent="0" algn="l" defTabSz="843191" rtl="0" eaLnBrk="1" fontAlgn="auto" latinLnBrk="0" hangingPunct="1">
                <a:lnSpc>
                  <a:spcPts val="968"/>
                </a:lnSpc>
                <a:spcBef>
                  <a:spcPts val="148"/>
                </a:spcBef>
                <a:spcAft>
                  <a:spcPts val="0"/>
                </a:spcAft>
                <a:buClrTx/>
                <a:buSzTx/>
                <a:buFontTx/>
                <a:buNone/>
                <a:tabLst/>
                <a:defRPr/>
              </a:pPr>
              <a:r>
                <a:rPr kumimoji="0" sz="1000" b="0" i="0" u="none" strike="noStrike" kern="1200" cap="none" spc="-19" normalizeH="0" baseline="0" noProof="0">
                  <a:ln>
                    <a:noFill/>
                  </a:ln>
                  <a:solidFill>
                    <a:srgbClr val="211F3C"/>
                  </a:solidFill>
                  <a:effectLst/>
                  <a:highlight>
                    <a:srgbClr val="F5F8FB"/>
                  </a:highlight>
                  <a:uLnTx/>
                  <a:uFillTx/>
                  <a:latin typeface="Proxima Nova" panose="02000506030000020004" pitchFamily="2" charset="0"/>
                  <a:ea typeface="+mn-ea"/>
                  <a:cs typeface="Proxima Nova"/>
                </a:rPr>
                <a:t>Cell </a:t>
              </a:r>
              <a:r>
                <a:rPr kumimoji="0" sz="1000" b="0" i="0" u="none" strike="noStrike" kern="1200" cap="none" spc="-9" normalizeH="0" baseline="0" noProof="0">
                  <a:ln>
                    <a:noFill/>
                  </a:ln>
                  <a:solidFill>
                    <a:srgbClr val="211F3C"/>
                  </a:solidFill>
                  <a:effectLst/>
                  <a:highlight>
                    <a:srgbClr val="F5F8FB"/>
                  </a:highlight>
                  <a:uLnTx/>
                  <a:uFillTx/>
                  <a:latin typeface="Proxima Nova" panose="02000506030000020004" pitchFamily="2" charset="0"/>
                  <a:ea typeface="+mn-ea"/>
                  <a:cs typeface="Proxima Nova"/>
                </a:rPr>
                <a:t>containment</a:t>
              </a:r>
              <a:endParaRPr kumimoji="0" sz="1000" b="0" i="0" u="none" strike="noStrike" kern="1200" cap="none" spc="0" normalizeH="0" baseline="0" noProof="0">
                <a:ln>
                  <a:noFill/>
                </a:ln>
                <a:solidFill>
                  <a:srgbClr val="211F3C"/>
                </a:solidFill>
                <a:effectLst/>
                <a:highlight>
                  <a:srgbClr val="F5F8FB"/>
                </a:highlight>
                <a:uLnTx/>
                <a:uFillTx/>
                <a:latin typeface="Proxima Nova" panose="02000506030000020004" pitchFamily="2" charset="0"/>
                <a:ea typeface="+mn-ea"/>
                <a:cs typeface="Proxima Nova"/>
              </a:endParaRPr>
            </a:p>
          </p:txBody>
        </p:sp>
      </p:grpSp>
      <p:grpSp>
        <p:nvGrpSpPr>
          <p:cNvPr id="79" name="Group 78">
            <a:extLst>
              <a:ext uri="{FF2B5EF4-FFF2-40B4-BE49-F238E27FC236}">
                <a16:creationId xmlns:a16="http://schemas.microsoft.com/office/drawing/2014/main" id="{49536603-210B-6E95-0729-064A03696C1C}"/>
              </a:ext>
            </a:extLst>
          </p:cNvPr>
          <p:cNvGrpSpPr/>
          <p:nvPr/>
        </p:nvGrpSpPr>
        <p:grpSpPr>
          <a:xfrm>
            <a:off x="11175758" y="2624237"/>
            <a:ext cx="1000232" cy="1234440"/>
            <a:chOff x="10218420" y="4220513"/>
            <a:chExt cx="1000232" cy="1234440"/>
          </a:xfrm>
        </p:grpSpPr>
        <p:sp>
          <p:nvSpPr>
            <p:cNvPr id="80" name="Rounded Rectangle 59">
              <a:extLst>
                <a:ext uri="{FF2B5EF4-FFF2-40B4-BE49-F238E27FC236}">
                  <a16:creationId xmlns:a16="http://schemas.microsoft.com/office/drawing/2014/main" id="{7F707DE9-A4EB-820A-DB94-B0C44B3B31D3}"/>
                </a:ext>
              </a:extLst>
            </p:cNvPr>
            <p:cNvSpPr/>
            <p:nvPr/>
          </p:nvSpPr>
          <p:spPr>
            <a:xfrm>
              <a:off x="10218420" y="4220513"/>
              <a:ext cx="1000232" cy="1234440"/>
            </a:xfrm>
            <a:prstGeom prst="roundRect">
              <a:avLst>
                <a:gd name="adj" fmla="val 7525"/>
              </a:avLst>
            </a:prstGeom>
            <a:solidFill>
              <a:srgbClr val="FFFFFF"/>
            </a:solidFill>
            <a:ln w="12700" cap="flat" cmpd="sng" algn="ctr">
              <a:solidFill>
                <a:srgbClr val="FFFFFF">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81" name="object 28">
              <a:extLst>
                <a:ext uri="{FF2B5EF4-FFF2-40B4-BE49-F238E27FC236}">
                  <a16:creationId xmlns:a16="http://schemas.microsoft.com/office/drawing/2014/main" id="{A46D6CEE-CEF0-4201-8BFB-1ECA1B72E42F}"/>
                </a:ext>
              </a:extLst>
            </p:cNvPr>
            <p:cNvPicPr/>
            <p:nvPr/>
          </p:nvPicPr>
          <p:blipFill>
            <a:blip r:embed="rId12" cstate="print"/>
            <a:stretch>
              <a:fillRect/>
            </a:stretch>
          </p:blipFill>
          <p:spPr>
            <a:xfrm>
              <a:off x="10313909" y="4298004"/>
              <a:ext cx="904743" cy="1150933"/>
            </a:xfrm>
            <a:prstGeom prst="rect">
              <a:avLst/>
            </a:prstGeom>
          </p:spPr>
        </p:pic>
      </p:grpSp>
      <p:sp>
        <p:nvSpPr>
          <p:cNvPr id="82" name="TextBox 81">
            <a:extLst>
              <a:ext uri="{FF2B5EF4-FFF2-40B4-BE49-F238E27FC236}">
                <a16:creationId xmlns:a16="http://schemas.microsoft.com/office/drawing/2014/main" id="{998110F6-2BB5-2BEF-8211-C4E85304D53A}"/>
              </a:ext>
            </a:extLst>
          </p:cNvPr>
          <p:cNvSpPr txBox="1"/>
          <p:nvPr/>
        </p:nvSpPr>
        <p:spPr>
          <a:xfrm>
            <a:off x="5836923" y="3127906"/>
            <a:ext cx="3233518"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lumMod val="75000"/>
                    <a:lumOff val="25000"/>
                  </a:prstClr>
                </a:solidFill>
                <a:effectLst/>
                <a:uLnTx/>
                <a:uFillTx/>
                <a:latin typeface="Helvetica Neue Light" panose="02000403000000020004"/>
                <a:ea typeface="+mn-ea"/>
                <a:cs typeface="+mn-cs"/>
              </a:rPr>
              <a:t>ENCRT is approximately the size of a quarter and is implanted under the skin</a:t>
            </a:r>
          </a:p>
        </p:txBody>
      </p:sp>
    </p:spTree>
    <p:extLst>
      <p:ext uri="{BB962C8B-B14F-4D97-AF65-F5344CB8AC3E}">
        <p14:creationId xmlns:p14="http://schemas.microsoft.com/office/powerpoint/2010/main" val="449649891"/>
      </p:ext>
    </p:extLst>
  </p:cSld>
  <p:clrMapOvr>
    <a:masterClrMapping/>
  </p:clrMapOvr>
  <mc:AlternateContent xmlns:mc="http://schemas.openxmlformats.org/markup-compatibility/2006">
    <mc:Choice xmlns:p14="http://schemas.microsoft.com/office/powerpoint/2010/main" Requires="p14">
      <p:transition spd="slow" p14:dur="2000" advClick="0" advTm="15000"/>
    </mc:Choice>
    <mc:Fallback>
      <p:transition spd="slow" advClick="0" advTm="15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Default Theme">
  <a:themeElements>
    <a:clrScheme name="UCSF 1">
      <a:dk1>
        <a:srgbClr val="052049"/>
      </a:dk1>
      <a:lt1>
        <a:sysClr val="window" lastClr="FFFFFF"/>
      </a:lt1>
      <a:dk2>
        <a:srgbClr val="052049"/>
      </a:dk2>
      <a:lt2>
        <a:srgbClr val="FFFFFF"/>
      </a:lt2>
      <a:accent1>
        <a:srgbClr val="052049"/>
      </a:accent1>
      <a:accent2>
        <a:srgbClr val="178CCB"/>
      </a:accent2>
      <a:accent3>
        <a:srgbClr val="18A3AC"/>
      </a:accent3>
      <a:accent4>
        <a:srgbClr val="90BD31"/>
      </a:accent4>
      <a:accent5>
        <a:srgbClr val="EC1848"/>
      </a:accent5>
      <a:accent6>
        <a:srgbClr val="F48024"/>
      </a:accent6>
      <a:hlink>
        <a:srgbClr val="178CCB"/>
      </a:hlink>
      <a:folHlink>
        <a:srgbClr val="5F5F5F"/>
      </a:folHlink>
    </a:clrScheme>
    <a:fontScheme name="Coalesse">
      <a:majorFont>
        <a:latin typeface="Arial"/>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lgn="ctr">
          <a:noFill/>
          <a:miter lim="800000"/>
          <a:headEnd/>
          <a:tailEnd/>
        </a:ln>
      </a:spPr>
      <a:bodyPr wrap="none" rtlCol="0" anchor="ctr"/>
      <a:lstStyle>
        <a:defPPr algn="ctr">
          <a:lnSpc>
            <a:spcPct val="90000"/>
          </a:lnSpc>
          <a:defRPr sz="1600" b="1" dirty="0" err="1" smtClean="0">
            <a:solidFill>
              <a:schemeClr val="bg1"/>
            </a:solidFill>
            <a:latin typeface="+mj-lt"/>
          </a:defRPr>
        </a:defPPr>
      </a:lstStyle>
    </a:spDef>
    <a:lnDef>
      <a:spPr>
        <a:ln w="28575">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19050" algn="ctr">
          <a:noFill/>
          <a:miter lim="800000"/>
          <a:headEnd/>
          <a:tailEnd/>
        </a:ln>
      </a:spPr>
      <a:bodyPr wrap="square" lIns="0" tIns="0" rIns="0" bIns="0" rtlCol="0">
        <a:spAutoFit/>
      </a:bodyPr>
      <a:lstStyle>
        <a:defPPr>
          <a:defRPr sz="2000" dirty="0" err="1" smtClean="0"/>
        </a:defPPr>
      </a:lstStyle>
    </a:tx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4498</TotalTime>
  <Words>11260</Words>
  <Application>Microsoft Office PowerPoint</Application>
  <PresentationFormat>Widescreen</PresentationFormat>
  <Paragraphs>1278</Paragraphs>
  <Slides>64</Slides>
  <Notes>61</Notes>
  <HiddenSlides>0</HiddenSlides>
  <MMClips>0</MMClips>
  <ScaleCrop>false</ScaleCrop>
  <HeadingPairs>
    <vt:vector size="8" baseType="variant">
      <vt:variant>
        <vt:lpstr>Fonts Used</vt:lpstr>
      </vt:variant>
      <vt:variant>
        <vt:i4>23</vt:i4>
      </vt:variant>
      <vt:variant>
        <vt:lpstr>Theme</vt:lpstr>
      </vt:variant>
      <vt:variant>
        <vt:i4>6</vt:i4>
      </vt:variant>
      <vt:variant>
        <vt:lpstr>Embedded OLE Servers</vt:lpstr>
      </vt:variant>
      <vt:variant>
        <vt:i4>1</vt:i4>
      </vt:variant>
      <vt:variant>
        <vt:lpstr>Slide Titles</vt:lpstr>
      </vt:variant>
      <vt:variant>
        <vt:i4>64</vt:i4>
      </vt:variant>
    </vt:vector>
  </HeadingPairs>
  <TitlesOfParts>
    <vt:vector size="94" baseType="lpstr">
      <vt:lpstr>Abadi</vt:lpstr>
      <vt:lpstr>Aptos</vt:lpstr>
      <vt:lpstr>Aptos Display</vt:lpstr>
      <vt:lpstr>Arial</vt:lpstr>
      <vt:lpstr>Arial Narrow</vt:lpstr>
      <vt:lpstr>Arial Rounded MT Bold</vt:lpstr>
      <vt:lpstr>Calibri</vt:lpstr>
      <vt:lpstr>Calibri Light</vt:lpstr>
      <vt:lpstr>Century Gothic</vt:lpstr>
      <vt:lpstr>Helvetica</vt:lpstr>
      <vt:lpstr>Helvetica Neue</vt:lpstr>
      <vt:lpstr>Helvetica Neue Light</vt:lpstr>
      <vt:lpstr>Helvetica Neue Medium</vt:lpstr>
      <vt:lpstr>Helvetica Neue Medium </vt:lpstr>
      <vt:lpstr>Proxima Nova</vt:lpstr>
      <vt:lpstr>Proxima Nova Semibold</vt:lpstr>
      <vt:lpstr>Satoshi</vt:lpstr>
      <vt:lpstr>Symbol</vt:lpstr>
      <vt:lpstr>Tenorite</vt:lpstr>
      <vt:lpstr>Times New Roman</vt:lpstr>
      <vt:lpstr>Verdana Pro Semibold</vt:lpstr>
      <vt:lpstr>Wingdings</vt:lpstr>
      <vt:lpstr>Wingdings,Sans-Serif</vt:lpstr>
      <vt:lpstr>Office Theme</vt:lpstr>
      <vt:lpstr>1_Office Theme</vt:lpstr>
      <vt:lpstr>2_Office Theme</vt:lpstr>
      <vt:lpstr>3_Office Theme</vt:lpstr>
      <vt:lpstr>4_Office Theme</vt:lpstr>
      <vt:lpstr>1_Default Theme</vt:lpstr>
      <vt:lpstr>Prism 10</vt:lpstr>
      <vt:lpstr>PowerPoint Presentation</vt:lpstr>
      <vt:lpstr>NURR1 receptor modulators for the  treatment of Parkinson’s disease</vt:lpstr>
      <vt:lpstr>PowerPoint Presentation</vt:lpstr>
      <vt:lpstr>PowerPoint Presentation</vt:lpstr>
      <vt:lpstr>PowerPoint Presentation</vt:lpstr>
      <vt:lpstr>A novel therapeutically druggable target to reverse aging</vt:lpstr>
      <vt:lpstr>Cell Surface Restricted β1 Blocker for Diastolic Dysfunction</vt:lpstr>
      <vt:lpstr>PowerPoint Presentation</vt:lpstr>
      <vt:lpstr>PowerPoint Presentation</vt:lpstr>
      <vt:lpstr>PowerPoint Presentation</vt:lpstr>
      <vt:lpstr>PowerPoint Presentation</vt:lpstr>
      <vt:lpstr>PowerPoint Presentation</vt:lpstr>
      <vt:lpstr>PowerPoint Presentation</vt:lpstr>
      <vt:lpstr>MAITRX</vt:lpstr>
      <vt:lpstr>Novel Tyrosine Kinase Inhibitor for the treatment of T1D</vt:lpstr>
      <vt:lpstr>Multimodal Therapeutic for Dry-AMD and Stargardt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Spartia Therapeutics</vt:lpstr>
      <vt:lpstr>PowerPoint Presentation</vt:lpstr>
      <vt:lpstr>PowerPoint Presentation</vt:lpstr>
      <vt:lpstr>The Novel Amphibian Saxiphilin Proteins </vt:lpstr>
      <vt:lpstr>PowerPoint Presentation</vt:lpstr>
      <vt:lpstr>XRX: A Tunable TGF𝛽  Theranostic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Bach – Normothermic ex vivo kidney perfusion for organ preservation</vt:lpstr>
      <vt:lpstr>Next-Gen Ultrafast Imaging &amp; Laser Therapy</vt:lpstr>
      <vt:lpstr>PowerPoint Presentation</vt:lpstr>
      <vt:lpstr>PowerPoint Presentation</vt:lpstr>
      <vt:lpstr>Hydroshield: Self-Associating Polymer Hydrogel for Hydrodissection- Aided Percutaneous Tumor Ablation</vt:lpstr>
      <vt:lpstr>PowerPoint Presentation</vt:lpstr>
      <vt:lpstr>Prospira – A New Dissolvable Implant for Allergies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Intuitive EEG-based stroke monitoring system</vt:lpstr>
      <vt:lpstr>PowerPoint Presentation</vt:lpstr>
      <vt:lpstr>WISDOM Smarter Breast Cancer Screening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Kijac, Aleksandra</dc:creator>
  <cp:lastModifiedBy>Kijac, Aleksandra</cp:lastModifiedBy>
  <cp:revision>24</cp:revision>
  <cp:lastPrinted>2026-01-08T23:25:22Z</cp:lastPrinted>
  <dcterms:created xsi:type="dcterms:W3CDTF">2026-01-06T04:07:47Z</dcterms:created>
  <dcterms:modified xsi:type="dcterms:W3CDTF">2026-01-13T23:21:45Z</dcterms:modified>
</cp:coreProperties>
</file>