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8" r:id="rId2"/>
    <p:sldId id="378" r:id="rId3"/>
    <p:sldId id="423" r:id="rId4"/>
    <p:sldId id="444" r:id="rId5"/>
    <p:sldId id="448" r:id="rId6"/>
    <p:sldId id="450" r:id="rId7"/>
    <p:sldId id="451" r:id="rId8"/>
    <p:sldId id="452" r:id="rId9"/>
    <p:sldId id="477" r:id="rId10"/>
    <p:sldId id="458" r:id="rId11"/>
    <p:sldId id="476" r:id="rId12"/>
    <p:sldId id="461" r:id="rId13"/>
    <p:sldId id="462" r:id="rId14"/>
    <p:sldId id="464" r:id="rId15"/>
    <p:sldId id="465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31" r:id="rId26"/>
    <p:sldId id="426" r:id="rId27"/>
    <p:sldId id="483" r:id="rId28"/>
    <p:sldId id="484" r:id="rId29"/>
    <p:sldId id="496" r:id="rId30"/>
    <p:sldId id="486" r:id="rId31"/>
    <p:sldId id="487" r:id="rId32"/>
    <p:sldId id="488" r:id="rId33"/>
    <p:sldId id="498" r:id="rId34"/>
    <p:sldId id="490" r:id="rId35"/>
    <p:sldId id="492" r:id="rId36"/>
    <p:sldId id="493" r:id="rId37"/>
    <p:sldId id="494" r:id="rId38"/>
    <p:sldId id="495" r:id="rId39"/>
    <p:sldId id="499" r:id="rId40"/>
    <p:sldId id="479" r:id="rId4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rus, Stephanie" initials="MS" lastIdx="13" clrIdx="0">
    <p:extLst>
      <p:ext uri="{19B8F6BF-5375-455C-9EA6-DF929625EA0E}">
        <p15:presenceInfo xmlns:p15="http://schemas.microsoft.com/office/powerpoint/2012/main" userId="S-1-5-21-2695169584-3817918341-3537416689-1292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1" autoAdjust="0"/>
    <p:restoredTop sz="94723"/>
  </p:normalViewPr>
  <p:slideViewPr>
    <p:cSldViewPr snapToGrid="0">
      <p:cViewPr varScale="1">
        <p:scale>
          <a:sx n="93" d="100"/>
          <a:sy n="93" d="100"/>
        </p:scale>
        <p:origin x="9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20"/>
    </p:cViewPr>
  </p:sorterViewPr>
  <p:notesViewPr>
    <p:cSldViewPr snapToGrid="0">
      <p:cViewPr varScale="1">
        <p:scale>
          <a:sx n="34" d="100"/>
          <a:sy n="34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24T10:54:35.342" idx="10">
    <p:pos x="5434" y="287"/>
    <p:text>new company name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24T10:58:31.438" idx="13">
    <p:pos x="10" y="10"/>
    <p:text>lets discuss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215"/>
          </a:xfrm>
          <a:prstGeom prst="rect">
            <a:avLst/>
          </a:prstGeom>
        </p:spPr>
        <p:txBody>
          <a:bodyPr vert="horz" lIns="92784" tIns="46392" rIns="92784" bIns="4639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215"/>
          </a:xfrm>
          <a:prstGeom prst="rect">
            <a:avLst/>
          </a:prstGeom>
        </p:spPr>
        <p:txBody>
          <a:bodyPr vert="horz" lIns="92784" tIns="46392" rIns="92784" bIns="46392" rtlCol="0"/>
          <a:lstStyle>
            <a:lvl1pPr algn="r">
              <a:defRPr sz="1200"/>
            </a:lvl1pPr>
          </a:lstStyle>
          <a:p>
            <a:fld id="{7B131427-BC92-4C93-8169-F6F40D2E1349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885"/>
            <a:ext cx="3043343" cy="467215"/>
          </a:xfrm>
          <a:prstGeom prst="rect">
            <a:avLst/>
          </a:prstGeom>
        </p:spPr>
        <p:txBody>
          <a:bodyPr vert="horz" lIns="92784" tIns="46392" rIns="92784" bIns="4639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1885"/>
            <a:ext cx="3043343" cy="467215"/>
          </a:xfrm>
          <a:prstGeom prst="rect">
            <a:avLst/>
          </a:prstGeom>
        </p:spPr>
        <p:txBody>
          <a:bodyPr vert="horz" lIns="92784" tIns="46392" rIns="92784" bIns="46392" rtlCol="0" anchor="b"/>
          <a:lstStyle>
            <a:lvl1pPr algn="r">
              <a:defRPr sz="1200"/>
            </a:lvl1pPr>
          </a:lstStyle>
          <a:p>
            <a:fld id="{1F595F78-9CCB-4338-9010-AAB1427BC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73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2784" tIns="46392" rIns="92784" bIns="4639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2784" tIns="46392" rIns="92784" bIns="46392" rtlCol="0"/>
          <a:lstStyle>
            <a:lvl1pPr algn="r">
              <a:defRPr sz="1200"/>
            </a:lvl1pPr>
          </a:lstStyle>
          <a:p>
            <a:fld id="{683D45AC-12BE-4B66-A0B0-458B3836490C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84" tIns="46392" rIns="92784" bIns="463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5"/>
            <a:ext cx="5618480" cy="3665459"/>
          </a:xfrm>
          <a:prstGeom prst="rect">
            <a:avLst/>
          </a:prstGeom>
        </p:spPr>
        <p:txBody>
          <a:bodyPr vert="horz" lIns="92784" tIns="46392" rIns="92784" bIns="4639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2784" tIns="46392" rIns="92784" bIns="4639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2784" tIns="46392" rIns="92784" bIns="46392" rtlCol="0" anchor="b"/>
          <a:lstStyle>
            <a:lvl1pPr algn="r">
              <a:defRPr sz="1200"/>
            </a:lvl1pPr>
          </a:lstStyle>
          <a:p>
            <a:fld id="{3536DDA7-67DB-48AD-B284-C656D1DE4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65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6DDA7-67DB-48AD-B284-C656D1DE4C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02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702313" y="4525117"/>
            <a:ext cx="5618479" cy="3702368"/>
          </a:xfrm>
          <a:prstGeom prst="rect">
            <a:avLst/>
          </a:prstGeom>
        </p:spPr>
        <p:txBody>
          <a:bodyPr lIns="92769" tIns="92769" rIns="92769" bIns="92769" anchor="t" anchorCtr="0">
            <a:noAutofit/>
          </a:bodyPr>
          <a:lstStyle/>
          <a:p>
            <a:r>
              <a:rPr lang="en-US" dirty="0"/>
              <a:t>4 years, cos. touched. By EC</a:t>
            </a:r>
            <a:endParaRPr dirty="0"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74750"/>
            <a:ext cx="5641975" cy="3173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752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02313" y="4525117"/>
            <a:ext cx="5618479" cy="3702368"/>
          </a:xfrm>
          <a:prstGeom prst="rect">
            <a:avLst/>
          </a:prstGeom>
        </p:spPr>
        <p:txBody>
          <a:bodyPr lIns="92769" tIns="92769" rIns="92769" bIns="92769" anchor="t" anchorCtr="0">
            <a:noAutofit/>
          </a:bodyPr>
          <a:lstStyle/>
          <a:p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74750"/>
            <a:ext cx="5641975" cy="3173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0154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Entrepreneur mag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5C3C062-CC6E-4B92-AD09-C516102017B0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638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702313" y="4525117"/>
            <a:ext cx="5618479" cy="3702368"/>
          </a:xfrm>
          <a:prstGeom prst="rect">
            <a:avLst/>
          </a:prstGeom>
        </p:spPr>
        <p:txBody>
          <a:bodyPr lIns="92769" tIns="92769" rIns="92769" bIns="92769" anchor="t" anchorCtr="0">
            <a:noAutofit/>
          </a:bodyPr>
          <a:lstStyle/>
          <a:p>
            <a:endParaRPr/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74750"/>
            <a:ext cx="5641975" cy="3173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800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702313" y="4525117"/>
            <a:ext cx="5618479" cy="3702368"/>
          </a:xfrm>
          <a:prstGeom prst="rect">
            <a:avLst/>
          </a:prstGeom>
        </p:spPr>
        <p:txBody>
          <a:bodyPr lIns="92769" tIns="92769" rIns="92769" bIns="92769" anchor="t" anchorCtr="0">
            <a:noAutofit/>
          </a:bodyPr>
          <a:lstStyle/>
          <a:p>
            <a:r>
              <a:rPr lang="en-US" dirty="0"/>
              <a:t>Stand and applause</a:t>
            </a:r>
            <a:endParaRPr dirty="0"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74750"/>
            <a:ext cx="5641975" cy="3173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2590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702313" y="4525117"/>
            <a:ext cx="5618479" cy="3702368"/>
          </a:xfrm>
          <a:prstGeom prst="rect">
            <a:avLst/>
          </a:prstGeom>
        </p:spPr>
        <p:txBody>
          <a:bodyPr lIns="92769" tIns="92769" rIns="92769" bIns="92769" anchor="t" anchorCtr="0">
            <a:noAutofit/>
          </a:bodyPr>
          <a:lstStyle/>
          <a:p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74750"/>
            <a:ext cx="5641975" cy="3173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5143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702313" y="4525117"/>
            <a:ext cx="5618479" cy="3702368"/>
          </a:xfrm>
          <a:prstGeom prst="rect">
            <a:avLst/>
          </a:prstGeom>
        </p:spPr>
        <p:txBody>
          <a:bodyPr lIns="92769" tIns="92769" rIns="92769" bIns="92769" anchor="t" anchorCtr="0">
            <a:noAutofit/>
          </a:bodyPr>
          <a:lstStyle/>
          <a:p>
            <a:r>
              <a:rPr lang="en-US" dirty="0"/>
              <a:t>Overall,</a:t>
            </a:r>
            <a:r>
              <a:rPr lang="en-US" baseline="0" dirty="0"/>
              <a:t> idea, market </a:t>
            </a:r>
            <a:r>
              <a:rPr lang="en-US" baseline="0" dirty="0" err="1"/>
              <a:t>opp</a:t>
            </a:r>
            <a:r>
              <a:rPr lang="en-US" baseline="0" dirty="0"/>
              <a:t>, presentation.   Is this investable.  Are you interested in tracking.</a:t>
            </a:r>
          </a:p>
          <a:p>
            <a:r>
              <a:rPr lang="en-US" baseline="0" dirty="0"/>
              <a:t>Range from seed/angel to accelerator, CVC, sovereign wealth </a:t>
            </a:r>
            <a:r>
              <a:rPr lang="en-US" baseline="0" dirty="0" err="1"/>
              <a:t>vc</a:t>
            </a:r>
            <a:r>
              <a:rPr lang="en-US" baseline="0" dirty="0"/>
              <a:t> and regular </a:t>
            </a:r>
            <a:r>
              <a:rPr lang="en-US" baseline="0" dirty="0" err="1"/>
              <a:t>vc’s</a:t>
            </a:r>
            <a:r>
              <a:rPr lang="en-US" baseline="0" dirty="0"/>
              <a:t>. </a:t>
            </a:r>
            <a:endParaRPr dirty="0"/>
          </a:p>
        </p:txBody>
      </p:sp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74750"/>
            <a:ext cx="5641975" cy="3173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849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2313" y="4525117"/>
            <a:ext cx="5618479" cy="3702368"/>
          </a:xfrm>
          <a:prstGeom prst="rect">
            <a:avLst/>
          </a:prstGeom>
        </p:spPr>
        <p:txBody>
          <a:bodyPr lIns="92769" tIns="92769" rIns="92769" bIns="92769" anchor="t" anchorCtr="0">
            <a:noAutofit/>
          </a:bodyPr>
          <a:lstStyle/>
          <a:p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74750"/>
            <a:ext cx="5641975" cy="3173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151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712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7975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0413" indent="-2254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61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481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201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921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6DB4636-A1E3-40DC-851F-2E9940D72ED0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912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627064"/>
            <a:ext cx="174201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211667" y="5764214"/>
            <a:ext cx="11980333" cy="1093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endParaRPr lang="en-US" altLang="en-US" sz="16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/>
          </p:nvPr>
        </p:nvSpPr>
        <p:spPr>
          <a:xfrm>
            <a:off x="398934" y="2504662"/>
            <a:ext cx="8188479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3459" y="5469677"/>
            <a:ext cx="5588615" cy="568959"/>
          </a:xfrm>
          <a:prstGeom prst="rect">
            <a:avLst/>
          </a:prstGeom>
        </p:spPr>
        <p:txBody>
          <a:bodyPr t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03756" y="4246882"/>
            <a:ext cx="8196909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>
          <a:xfrm>
            <a:off x="425451" y="6154738"/>
            <a:ext cx="2567516" cy="239712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9BFFD4-CF8A-4277-B421-8D0EF025C7B4}" type="datetime1">
              <a:rPr lang="en-US"/>
              <a:pPr>
                <a:defRPr/>
              </a:pPr>
              <a:t>12/9/19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8407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09601" y="265114"/>
            <a:ext cx="158961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3800" b="1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83467" y="1908316"/>
            <a:ext cx="10972431" cy="28094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96900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96900" y="5307937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456A9-11A0-4F73-91AC-676F0F8C83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750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09601" y="265114"/>
            <a:ext cx="158961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3800" b="1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83467" y="1908316"/>
            <a:ext cx="10972431" cy="28094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96900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96900" y="5307937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9A32D-C5B0-4D16-9980-1B06DBF184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419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359025"/>
            <a:ext cx="332317" cy="1881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endParaRPr lang="en-US" altLang="en-US" sz="1600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4781" y="2339689"/>
            <a:ext cx="8791011" cy="1906851"/>
          </a:xfrm>
        </p:spPr>
        <p:txBody>
          <a:bodyPr anchor="ctr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E4DD4-4B14-4227-903B-F6D909D6C5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98705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359025"/>
            <a:ext cx="332317" cy="18811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endParaRPr lang="en-US" altLang="en-US" sz="1600" b="1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4781" y="2339689"/>
            <a:ext cx="8791011" cy="1906851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523D3-6B36-4F81-93FC-2C9525FA0E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5005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359025"/>
            <a:ext cx="332317" cy="18811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endParaRPr lang="en-US" altLang="en-US" sz="1600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4781" y="2339689"/>
            <a:ext cx="8791011" cy="1906851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C3086-3554-42D3-97C5-F341FA22F6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1248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5154085" y="2709864"/>
            <a:ext cx="209338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2716213"/>
            <a:ext cx="209973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355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34" y="2513014"/>
            <a:ext cx="183091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140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A2576-9350-4556-A7D4-22B78595E647}" type="datetimeFigureOut">
              <a:rPr lang="en-US"/>
              <a:pPr>
                <a:defRPr/>
              </a:pPr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1A294-3F44-42D4-935F-B9F35E724F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987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808" y="0"/>
            <a:ext cx="1097441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 bwMode="auto">
          <a:xfrm>
            <a:off x="608808" y="1294821"/>
            <a:ext cx="10974413" cy="483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8" tIns="45674" rIns="91348" bIns="4567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263703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322264"/>
            <a:ext cx="11870267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711201" y="0"/>
            <a:ext cx="10071100" cy="5740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endParaRPr lang="en-US" altLang="en-US" sz="1600" b="1">
              <a:latin typeface="Garamond" panose="02020404030301010803" pitchFamily="18" charset="0"/>
            </a:endParaRP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3" y="287338"/>
            <a:ext cx="1854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5"/>
          <p:cNvSpPr>
            <a:spLocks noGrp="1"/>
          </p:cNvSpPr>
          <p:nvPr>
            <p:ph type="title"/>
          </p:nvPr>
        </p:nvSpPr>
        <p:spPr>
          <a:xfrm>
            <a:off x="1045699" y="1503862"/>
            <a:ext cx="663526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50520" y="3368002"/>
            <a:ext cx="6630440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45701" y="4473720"/>
            <a:ext cx="5588615" cy="568959"/>
          </a:xfrm>
          <a:prstGeom prst="rect">
            <a:avLst/>
          </a:prstGeom>
        </p:spPr>
        <p:txBody>
          <a:bodyPr t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>
          <a:xfrm>
            <a:off x="1047751" y="5159376"/>
            <a:ext cx="2567516" cy="23812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6FA3359-426A-499F-9CBD-2C9E80A6D60C}" type="datetime1">
              <a:rPr lang="en-US"/>
              <a:pPr>
                <a:defRPr/>
              </a:pPr>
              <a:t>12/9/19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8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4" y="6353175"/>
            <a:ext cx="187113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604781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09604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612911" y="1868558"/>
            <a:ext cx="10850220" cy="3909393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9438F-B5DA-4992-9BEF-382CBDD3E1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73178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65B36-BFEB-4B8D-9F20-17FA13BF1DDE}" type="datetimeFigureOut">
              <a:rPr lang="en-US"/>
              <a:pPr>
                <a:defRPr/>
              </a:pPr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EF506-44DF-4B10-8EEA-7281047C1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634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E71CC-1CC8-4A00-AE68-ABFF21F615E3}" type="datetimeFigureOut">
              <a:rPr lang="en-US"/>
              <a:pPr>
                <a:defRPr/>
              </a:pPr>
              <a:t>12/9/19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A24DB-0BE8-4C51-8DF4-75985789D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799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807" y="0"/>
            <a:ext cx="1097441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 bwMode="auto">
          <a:xfrm>
            <a:off x="608807" y="1294819"/>
            <a:ext cx="10974413" cy="483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8" tIns="45674" rIns="91348" bIns="4567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770070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2035" y="5764696"/>
            <a:ext cx="11979965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 dirty="0" err="1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398933" y="2504662"/>
            <a:ext cx="8188479" cy="1749284"/>
          </a:xfrm>
        </p:spPr>
        <p:txBody>
          <a:bodyPr anchor="b">
            <a:noAutofit/>
          </a:bodyPr>
          <a:lstStyle>
            <a:lvl1pPr>
              <a:defRPr sz="480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55225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65D26-67D5-4CD2-90EC-E629659F24B3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3755" y="4246880"/>
            <a:ext cx="8196909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06908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99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73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64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58" y="5469675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i="0" baseline="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" y="636104"/>
            <a:ext cx="1347781" cy="876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72" y="5996165"/>
            <a:ext cx="3761434" cy="74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45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730871" y="6470130"/>
            <a:ext cx="5747876" cy="1379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>
          <a:xfrm>
            <a:off x="362812" y="6453507"/>
            <a:ext cx="328081" cy="155233"/>
          </a:xfrm>
          <a:prstGeom prst="rect">
            <a:avLst/>
          </a:prstGeom>
        </p:spPr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1881349"/>
            <a:ext cx="10906539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3706775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604781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09604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612911" y="1868558"/>
            <a:ext cx="10850220" cy="3909393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3A874-606A-4780-972D-99CBDA6455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0989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5"/>
          <p:cNvSpPr>
            <a:spLocks noGrp="1"/>
          </p:cNvSpPr>
          <p:nvPr>
            <p:ph type="title"/>
          </p:nvPr>
        </p:nvSpPr>
        <p:spPr>
          <a:xfrm>
            <a:off x="604781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09604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7D141-6AF6-4D03-B275-271088DD3B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2764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1C60E-FCA9-4C27-B6CE-3802C0164A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63907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1" y="450575"/>
            <a:ext cx="11449876" cy="54201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B9E8E-24AB-4CCF-B4E2-7470749680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00377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604781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09604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609235" y="1868556"/>
            <a:ext cx="5102453" cy="3909392"/>
          </a:xfrm>
        </p:spPr>
        <p:txBody>
          <a:bodyPr/>
          <a:lstStyle>
            <a:lvl1pPr marL="0" indent="0">
              <a:buNone/>
              <a:defRPr/>
            </a:lvl1pPr>
            <a:lvl2pPr marL="295268" indent="0">
              <a:buNone/>
              <a:defRPr/>
            </a:lvl2pPr>
            <a:lvl3pPr marL="579422" indent="0">
              <a:buNone/>
              <a:defRPr/>
            </a:lvl3pPr>
            <a:lvl4pPr marL="80643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/>
          </p:nvPr>
        </p:nvSpPr>
        <p:spPr>
          <a:xfrm>
            <a:off x="6366520" y="1868556"/>
            <a:ext cx="5136369" cy="3909392"/>
          </a:xfrm>
        </p:spPr>
        <p:txBody>
          <a:bodyPr/>
          <a:lstStyle>
            <a:lvl1pPr marL="0" indent="0">
              <a:buNone/>
              <a:defRPr/>
            </a:lvl1pPr>
            <a:lvl2pPr marL="295268" indent="0">
              <a:buNone/>
              <a:defRPr/>
            </a:lvl2pPr>
            <a:lvl3pPr marL="579422" indent="0">
              <a:buNone/>
              <a:defRPr/>
            </a:lvl3pPr>
            <a:lvl4pPr marL="80643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4443F-F180-4D9C-A4F4-F72E589AA6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017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604781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09604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idx="1"/>
          </p:nvPr>
        </p:nvSpPr>
        <p:spPr>
          <a:xfrm>
            <a:off x="612912" y="1868558"/>
            <a:ext cx="5098776" cy="390939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6"/>
          </p:nvPr>
        </p:nvSpPr>
        <p:spPr>
          <a:xfrm>
            <a:off x="6354307" y="1868558"/>
            <a:ext cx="5108824" cy="390939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1E5E1-E0AF-4065-8956-5A51D88AFC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4881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09601" y="265114"/>
            <a:ext cx="158961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3800" b="1">
                <a:solidFill>
                  <a:schemeClr val="tx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83467" y="1908316"/>
            <a:ext cx="10972431" cy="28094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96900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96900" y="5307937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FC60-14B3-4695-8DB8-76920E1C7B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9511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613834" y="1868488"/>
            <a:ext cx="10850033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5367" y="425450"/>
            <a:ext cx="108966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30251" y="6470651"/>
            <a:ext cx="5748867" cy="13811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61951" y="6453189"/>
            <a:ext cx="328083" cy="15557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242298-ECBE-476F-B9C5-199B8FA451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30" name="Straight Connector 35"/>
          <p:cNvCxnSpPr>
            <a:cxnSpLocks noChangeShapeType="1"/>
          </p:cNvCxnSpPr>
          <p:nvPr userDrawn="1"/>
        </p:nvCxnSpPr>
        <p:spPr bwMode="auto">
          <a:xfrm>
            <a:off x="486834" y="6249988"/>
            <a:ext cx="11218333" cy="0"/>
          </a:xfrm>
          <a:prstGeom prst="line">
            <a:avLst/>
          </a:prstGeom>
          <a:noFill/>
          <a:ln w="3175">
            <a:solidFill>
              <a:srgbClr val="0520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1" name="Straight Connector 8"/>
          <p:cNvCxnSpPr>
            <a:cxnSpLocks noChangeShapeType="1"/>
          </p:cNvCxnSpPr>
          <p:nvPr userDrawn="1"/>
        </p:nvCxnSpPr>
        <p:spPr bwMode="auto">
          <a:xfrm>
            <a:off x="370418" y="6249988"/>
            <a:ext cx="11459633" cy="0"/>
          </a:xfrm>
          <a:prstGeom prst="line">
            <a:avLst/>
          </a:prstGeom>
          <a:noFill/>
          <a:ln w="3175">
            <a:solidFill>
              <a:srgbClr val="0520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Freeform 77"/>
          <p:cNvSpPr>
            <a:spLocks/>
          </p:cNvSpPr>
          <p:nvPr userDrawn="1"/>
        </p:nvSpPr>
        <p:spPr bwMode="auto">
          <a:xfrm>
            <a:off x="11190818" y="6400801"/>
            <a:ext cx="641349" cy="307975"/>
          </a:xfrm>
          <a:custGeom>
            <a:avLst/>
            <a:gdLst>
              <a:gd name="T0" fmla="*/ 2147483646 w 350"/>
              <a:gd name="T1" fmla="*/ 2147483646 h 168"/>
              <a:gd name="T2" fmla="*/ 2147483646 w 350"/>
              <a:gd name="T3" fmla="*/ 2147483646 h 168"/>
              <a:gd name="T4" fmla="*/ 2147483646 w 350"/>
              <a:gd name="T5" fmla="*/ 2147483646 h 168"/>
              <a:gd name="T6" fmla="*/ 2147483646 w 350"/>
              <a:gd name="T7" fmla="*/ 2147483646 h 168"/>
              <a:gd name="T8" fmla="*/ 2147483646 w 350"/>
              <a:gd name="T9" fmla="*/ 2147483646 h 168"/>
              <a:gd name="T10" fmla="*/ 2147483646 w 350"/>
              <a:gd name="T11" fmla="*/ 2147483646 h 168"/>
              <a:gd name="T12" fmla="*/ 2147483646 w 350"/>
              <a:gd name="T13" fmla="*/ 2147483646 h 168"/>
              <a:gd name="T14" fmla="*/ 2147483646 w 350"/>
              <a:gd name="T15" fmla="*/ 2147483646 h 168"/>
              <a:gd name="T16" fmla="*/ 2147483646 w 350"/>
              <a:gd name="T17" fmla="*/ 2147483646 h 168"/>
              <a:gd name="T18" fmla="*/ 2147483646 w 350"/>
              <a:gd name="T19" fmla="*/ 2147483646 h 168"/>
              <a:gd name="T20" fmla="*/ 2147483646 w 350"/>
              <a:gd name="T21" fmla="*/ 2147483646 h 168"/>
              <a:gd name="T22" fmla="*/ 2147483646 w 350"/>
              <a:gd name="T23" fmla="*/ 2147483646 h 168"/>
              <a:gd name="T24" fmla="*/ 2147483646 w 350"/>
              <a:gd name="T25" fmla="*/ 2147483646 h 168"/>
              <a:gd name="T26" fmla="*/ 2147483646 w 350"/>
              <a:gd name="T27" fmla="*/ 2147483646 h 168"/>
              <a:gd name="T28" fmla="*/ 2147483646 w 350"/>
              <a:gd name="T29" fmla="*/ 2147483646 h 168"/>
              <a:gd name="T30" fmla="*/ 2147483646 w 350"/>
              <a:gd name="T31" fmla="*/ 2147483646 h 168"/>
              <a:gd name="T32" fmla="*/ 2147483646 w 350"/>
              <a:gd name="T33" fmla="*/ 0 h 168"/>
              <a:gd name="T34" fmla="*/ 2147483646 w 350"/>
              <a:gd name="T35" fmla="*/ 2147483646 h 168"/>
              <a:gd name="T36" fmla="*/ 2147483646 w 350"/>
              <a:gd name="T37" fmla="*/ 2147483646 h 168"/>
              <a:gd name="T38" fmla="*/ 2147483646 w 350"/>
              <a:gd name="T39" fmla="*/ 2147483646 h 168"/>
              <a:gd name="T40" fmla="*/ 0 w 350"/>
              <a:gd name="T41" fmla="*/ 2147483646 h 168"/>
              <a:gd name="T42" fmla="*/ 2147483646 w 350"/>
              <a:gd name="T43" fmla="*/ 2147483646 h 168"/>
              <a:gd name="T44" fmla="*/ 2147483646 w 350"/>
              <a:gd name="T45" fmla="*/ 2147483646 h 168"/>
              <a:gd name="T46" fmla="*/ 2147483646 w 350"/>
              <a:gd name="T47" fmla="*/ 2147483646 h 168"/>
              <a:gd name="T48" fmla="*/ 2147483646 w 350"/>
              <a:gd name="T49" fmla="*/ 2147483646 h 168"/>
              <a:gd name="T50" fmla="*/ 2147483646 w 350"/>
              <a:gd name="T51" fmla="*/ 2147483646 h 168"/>
              <a:gd name="T52" fmla="*/ 2147483646 w 350"/>
              <a:gd name="T53" fmla="*/ 2147483646 h 168"/>
              <a:gd name="T54" fmla="*/ 2147483646 w 350"/>
              <a:gd name="T55" fmla="*/ 2147483646 h 168"/>
              <a:gd name="T56" fmla="*/ 2147483646 w 350"/>
              <a:gd name="T57" fmla="*/ 2147483646 h 168"/>
              <a:gd name="T58" fmla="*/ 2147483646 w 350"/>
              <a:gd name="T59" fmla="*/ 2147483646 h 168"/>
              <a:gd name="T60" fmla="*/ 2147483646 w 350"/>
              <a:gd name="T61" fmla="*/ 2147483646 h 168"/>
              <a:gd name="T62" fmla="*/ 2147483646 w 350"/>
              <a:gd name="T63" fmla="*/ 2147483646 h 168"/>
              <a:gd name="T64" fmla="*/ 2147483646 w 350"/>
              <a:gd name="T65" fmla="*/ 2147483646 h 168"/>
              <a:gd name="T66" fmla="*/ 2147483646 w 350"/>
              <a:gd name="T67" fmla="*/ 2147483646 h 168"/>
              <a:gd name="T68" fmla="*/ 2147483646 w 350"/>
              <a:gd name="T69" fmla="*/ 2147483646 h 16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pic>
        <p:nvPicPr>
          <p:cNvPr id="1033" name="Picture 8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1" y="6153151"/>
            <a:ext cx="30353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04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ransition>
    <p:fade/>
  </p:transition>
  <p:hf hdr="0"/>
  <p:txStyles>
    <p:titleStyle>
      <a:lvl1pPr algn="l" defTabSz="9128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lang="en-US" sz="2800" kern="1200" dirty="0">
          <a:solidFill>
            <a:schemeClr val="tx1"/>
          </a:solidFill>
          <a:latin typeface="Century Gothic" panose="020B0502020202020204" pitchFamily="34" charset="0"/>
          <a:ea typeface="+mj-ea"/>
          <a:cs typeface="Arial" pitchFamily="34" charset="0"/>
        </a:defRPr>
      </a:lvl1pPr>
      <a:lvl2pPr algn="l" defTabSz="9128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  <a:cs typeface="Arial" panose="020B0604020202020204" pitchFamily="34" charset="0"/>
        </a:defRPr>
      </a:lvl2pPr>
      <a:lvl3pPr algn="l" defTabSz="9128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  <a:cs typeface="Arial" panose="020B0604020202020204" pitchFamily="34" charset="0"/>
        </a:defRPr>
      </a:lvl3pPr>
      <a:lvl4pPr algn="l" defTabSz="9128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  <a:cs typeface="Arial" panose="020B0604020202020204" pitchFamily="34" charset="0"/>
        </a:defRPr>
      </a:lvl4pPr>
      <a:lvl5pPr algn="l" defTabSz="9128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  <a:cs typeface="Arial" panose="020B0604020202020204" pitchFamily="34" charset="0"/>
        </a:defRPr>
      </a:lvl5pPr>
      <a:lvl6pPr marL="457200" algn="l" defTabSz="912813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  <a:cs typeface="Arial" panose="020B0604020202020204" pitchFamily="34" charset="0"/>
        </a:defRPr>
      </a:lvl6pPr>
      <a:lvl7pPr marL="914400" algn="l" defTabSz="912813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  <a:cs typeface="Arial" panose="020B0604020202020204" pitchFamily="34" charset="0"/>
        </a:defRPr>
      </a:lvl7pPr>
      <a:lvl8pPr marL="1371600" algn="l" defTabSz="912813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  <a:cs typeface="Arial" panose="020B0604020202020204" pitchFamily="34" charset="0"/>
        </a:defRPr>
      </a:lvl8pPr>
      <a:lvl9pPr marL="1828800" algn="l" defTabSz="912813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  <a:cs typeface="Arial" panose="020B0604020202020204" pitchFamily="34" charset="0"/>
        </a:defRPr>
      </a:lvl9pPr>
    </p:titleStyle>
    <p:bodyStyle>
      <a:lvl1pPr marL="293688" indent="-293688" algn="l" defTabSz="639763" rtl="0" eaLnBrk="0" fontAlgn="base" hangingPunct="0">
        <a:spcBef>
          <a:spcPct val="0"/>
        </a:spcBef>
        <a:spcAft>
          <a:spcPts val="100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2200" kern="1200" dirty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77850" indent="-282575" algn="l" defTabSz="639763" rtl="0" eaLnBrk="0" fontAlgn="base" hangingPunct="0">
        <a:spcBef>
          <a:spcPct val="0"/>
        </a:spcBef>
        <a:spcAft>
          <a:spcPts val="1000"/>
        </a:spcAft>
        <a:buClr>
          <a:srgbClr val="5C6A70"/>
        </a:buClr>
        <a:buSzPct val="100000"/>
        <a:buFont typeface=".AppleSystemUIFont"/>
        <a:buChar char="-"/>
        <a:defRPr lang="en-US" sz="2000" kern="1200" dirty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804863" indent="-225425" algn="l" defTabSz="639763" rtl="0" eaLnBrk="0" fontAlgn="base" hangingPunct="0">
        <a:spcBef>
          <a:spcPct val="0"/>
        </a:spcBef>
        <a:spcAft>
          <a:spcPts val="100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kern="1200" dirty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027113" indent="-220663" algn="l" defTabSz="639763" rtl="0" eaLnBrk="0" fontAlgn="base" hangingPunct="0">
        <a:spcBef>
          <a:spcPct val="0"/>
        </a:spcBef>
        <a:spcAft>
          <a:spcPts val="1000"/>
        </a:spcAft>
        <a:buClr>
          <a:srgbClr val="5C6A70"/>
        </a:buClr>
        <a:buSzPct val="100000"/>
        <a:buFont typeface=".AppleSystemUIFont"/>
        <a:buChar char="-"/>
        <a:defRPr lang="en-US" sz="1600" kern="1200" dirty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311275" indent="-225425" algn="l" defTabSz="639763" rtl="0" eaLnBrk="0" fontAlgn="base" hangingPunct="0">
        <a:spcBef>
          <a:spcPct val="0"/>
        </a:spcBef>
        <a:spcAft>
          <a:spcPts val="100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9.pn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" Type="http://schemas.openxmlformats.org/officeDocument/2006/relationships/image" Target="../media/image59.jpe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jpg"/><Relationship Id="rId11" Type="http://schemas.openxmlformats.org/officeDocument/2006/relationships/image" Target="../media/image9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5" Type="http://schemas.openxmlformats.org/officeDocument/2006/relationships/comments" Target="../comments/comment1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forms.gle/dGEQ7f96BbLhdAr3A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forms.gle/6WAYgo8aAAtwzkEx9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779712" y="2933340"/>
            <a:ext cx="4636375" cy="13007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1622299"/>
            <a:ext cx="8229599" cy="3922816"/>
          </a:xfrm>
        </p:spPr>
        <p:txBody>
          <a:bodyPr/>
          <a:lstStyle/>
          <a:p>
            <a:pPr algn="ctr" eaLnBrk="1" hangingPunct="1">
              <a:defRPr/>
            </a:pP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r>
              <a:rPr lang="en-US" sz="4000" dirty="0"/>
              <a:t>Startup 101 Information Session/Mixer</a:t>
            </a:r>
            <a:br>
              <a:rPr lang="en-US" sz="4000" dirty="0"/>
            </a:br>
            <a:br>
              <a:rPr lang="en-US" sz="2000" dirty="0"/>
            </a:br>
            <a:r>
              <a:rPr lang="en-US" sz="2800" b="1" dirty="0"/>
              <a:t>Stephanie Marrus, MA, MBA</a:t>
            </a:r>
            <a:br>
              <a:rPr lang="en-US" sz="2800" b="1" dirty="0"/>
            </a:br>
            <a:r>
              <a:rPr lang="en-US" sz="2800" b="1" dirty="0"/>
              <a:t>Director, Entrepreneurship Center</a:t>
            </a:r>
            <a:br>
              <a:rPr lang="en-US" sz="2800" b="1" dirty="0"/>
            </a:br>
            <a:r>
              <a:rPr lang="en-US" sz="2800" b="1" dirty="0"/>
              <a:t>Senior Lecturer, UCSF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December 9, 2019</a:t>
            </a:r>
            <a:br>
              <a:rPr lang="en-US" sz="2800" b="1" dirty="0"/>
            </a:b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2477" y="5997410"/>
            <a:ext cx="2753590" cy="684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4" y="5524807"/>
            <a:ext cx="2836147" cy="1157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8A23B7-1805-964D-BF95-4D843870D695}"/>
              </a:ext>
            </a:extLst>
          </p:cNvPr>
          <p:cNvSpPr txBox="1"/>
          <p:nvPr/>
        </p:nvSpPr>
        <p:spPr bwMode="auto">
          <a:xfrm>
            <a:off x="3978432" y="5993502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</p:spTree>
    <p:extLst>
      <p:ext uri="{BB962C8B-B14F-4D97-AF65-F5344CB8AC3E}">
        <p14:creationId xmlns:p14="http://schemas.microsoft.com/office/powerpoint/2010/main" val="235513267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/>
        </p:nvSpPr>
        <p:spPr>
          <a:xfrm>
            <a:off x="2044021" y="4142742"/>
            <a:ext cx="2115600" cy="151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Faz Bashi,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Life Science Angels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1551467" y="13049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Class Advisory Committee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2039184" y="1422129"/>
            <a:ext cx="2663874" cy="14403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Philippe Nore, MBA, MSc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Vice President, Research and Business Development, Adaptive Biotechnologies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5876366" y="1262240"/>
            <a:ext cx="1942471" cy="21727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Tania Fernandez,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President and Founder,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Midissia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Therapeutics , Dreamcatcher Ventures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9700162" y="4114290"/>
            <a:ext cx="2491838" cy="11200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Howard Edelman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Chief Executive Officer,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Advanced Resin Therapeutics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223"/>
          <p:cNvSpPr txBox="1"/>
          <p:nvPr/>
        </p:nvSpPr>
        <p:spPr>
          <a:xfrm>
            <a:off x="9700162" y="1446316"/>
            <a:ext cx="2307232" cy="79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Chris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049"/>
              </a:buClr>
              <a:buSzPct val="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Chief Business Officer,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IncellDx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ounded Rectangle 1"/>
          <p:cNvSpPr>
            <a:spLocks noChangeArrowheads="1"/>
          </p:cNvSpPr>
          <p:nvPr/>
        </p:nvSpPr>
        <p:spPr bwMode="auto">
          <a:xfrm>
            <a:off x="2175735" y="5637725"/>
            <a:ext cx="3148732" cy="49747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Digital Health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359" y="3883991"/>
            <a:ext cx="1900578" cy="16467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0" name="Rounded Rectangle 19"/>
          <p:cNvSpPr/>
          <p:nvPr/>
        </p:nvSpPr>
        <p:spPr>
          <a:xfrm>
            <a:off x="4683041" y="3259108"/>
            <a:ext cx="2920425" cy="516365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Therapeutics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6750" y="1110197"/>
            <a:ext cx="1721966" cy="17219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2" name="Rounded Rectangle 21"/>
          <p:cNvSpPr/>
          <p:nvPr/>
        </p:nvSpPr>
        <p:spPr>
          <a:xfrm>
            <a:off x="1104537" y="3075887"/>
            <a:ext cx="2347913" cy="57997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Diagnostics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7"/>
          <a:stretch/>
        </p:blipFill>
        <p:spPr bwMode="auto">
          <a:xfrm>
            <a:off x="179349" y="1038356"/>
            <a:ext cx="1929349" cy="19631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4" name="Rounded Rectangle 23"/>
          <p:cNvSpPr/>
          <p:nvPr/>
        </p:nvSpPr>
        <p:spPr>
          <a:xfrm>
            <a:off x="8885605" y="3034233"/>
            <a:ext cx="2347913" cy="57997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Diagnostics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072" y="1038355"/>
            <a:ext cx="2038090" cy="20380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6" name="Rounded Rectangle 25"/>
          <p:cNvSpPr/>
          <p:nvPr/>
        </p:nvSpPr>
        <p:spPr>
          <a:xfrm>
            <a:off x="8484617" y="5633192"/>
            <a:ext cx="3149888" cy="48772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Medical Devices</a:t>
            </a:r>
          </a:p>
        </p:txBody>
      </p:sp>
      <p:pic>
        <p:nvPicPr>
          <p:cNvPr id="27" name="Picture 2" descr="Howard Edelm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416" y="3685651"/>
            <a:ext cx="1883819" cy="18838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751" y="4039357"/>
            <a:ext cx="2038090" cy="203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4207763" y="4189219"/>
            <a:ext cx="2119939" cy="11079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b="1" dirty="0"/>
              <a:t>Unity </a:t>
            </a:r>
            <a:r>
              <a:rPr lang="en-US" b="1" dirty="0" err="1"/>
              <a:t>Stoakes</a:t>
            </a:r>
            <a:endParaRPr lang="en-US" b="1" dirty="0"/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CoFounder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President,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Managing Partner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Startup Health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CD3C4B-2BED-8C45-98EA-307B22E08911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6EDB19-8101-C546-8B92-594F6A3996E5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11D95AA-41F9-5743-9C29-7D07E58053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92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2135671" y="351507"/>
            <a:ext cx="8051792" cy="17218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Experienced Life Science/Healthcare Business Mentors</a:t>
            </a:r>
            <a:b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1-2 Mentors per team</a:t>
            </a:r>
            <a:b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3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678813fa-507b-471f-a728-7d4563d833eb@namprd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74" y="1903228"/>
            <a:ext cx="5600851" cy="42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055059-AA56-834D-9E64-4E3FF8AE0748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97E97-0222-6644-95F2-4982E581612D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E981C0-4504-B74E-B1E5-B784E4640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86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Investor Needs</a:t>
            </a:r>
          </a:p>
        </p:txBody>
      </p:sp>
      <p:pic>
        <p:nvPicPr>
          <p:cNvPr id="2050" name="Picture 2" descr="Image result for investo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170" y="1036452"/>
            <a:ext cx="5953328" cy="476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5F7C1D-4E31-3644-BB78-BB5452F7BBB7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6CCDF3-085F-D946-B306-93BE84B65F6D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D68A9-BCE8-C048-A518-A2BE9F9A0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43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Out of the Building:  20 Interviews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755" y="1323738"/>
            <a:ext cx="7680157" cy="44544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928C9C-C8AB-754B-B23E-8ADB91C3B24A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2B51AD-A7E5-7546-84EF-C1D7AA56B213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7BD0EA-4666-0B41-9090-1E0C3AD46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4275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Understanding Your Value Proposition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217" y="1036452"/>
            <a:ext cx="6818906" cy="5107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D37EF7-9885-B74D-BBE0-939CE74B282C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C6EE5-8ED2-534D-94FF-F7C740924DEE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CB0341-7AD1-B94B-874D-2823D0688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7181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to Users</a:t>
            </a:r>
          </a:p>
        </p:txBody>
      </p:sp>
      <p:pic>
        <p:nvPicPr>
          <p:cNvPr id="2050" name="Picture 2" descr="Image result for interview docto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296" y="1194486"/>
            <a:ext cx="8832785" cy="494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FB1C0D-E9D7-B74D-A312-7935BECDB789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16194-2DDD-104D-8254-6F895DAD2A16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DD861-CB91-BD41-BC6E-529C67201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4840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to Payers</a:t>
            </a:r>
          </a:p>
        </p:txBody>
      </p:sp>
      <p:pic>
        <p:nvPicPr>
          <p:cNvPr id="3074" name="Picture 2" descr="Image result for interview hospital purchas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0" y="1551262"/>
            <a:ext cx="8105866" cy="45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7C3018-997C-5D4C-ADDB-0F0BC330C942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711E6-2E46-7340-9A68-ADCB1FB0F034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E64E8-74C7-7248-8533-9B1CCA176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3019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the Problem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7455" y="1182059"/>
            <a:ext cx="7477936" cy="4976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A82898-5774-6C41-9221-9755A289C931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229DD-C1DF-1649-9968-42544EE06A81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ED145-D668-C644-9B69-08C57072A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116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for Product/Market Fit</a:t>
            </a:r>
          </a:p>
        </p:txBody>
      </p:sp>
      <p:pic>
        <p:nvPicPr>
          <p:cNvPr id="4098" name="Picture 2" descr="Image result for product/market fi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42" y="1232383"/>
            <a:ext cx="7107558" cy="493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EA8884-8497-AB4D-AFB7-C708AA3F3B3B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E586D-5DBD-3048-8A89-BA5E910F6A7C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40186-E5FE-DA40-9D1F-14E3A125A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55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save the System $$?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450383"/>
            <a:ext cx="8322100" cy="46603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F15E10-46E4-D44E-955F-F9FC4F051C3D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02845-9C03-7444-ABD1-6DAFC011B5FB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89956-56EC-AB4B-BCA2-C05800441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547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3" y="2579614"/>
            <a:ext cx="1937973" cy="1937973"/>
          </a:xfrm>
          <a:prstGeom prst="rect">
            <a:avLst/>
          </a:prstGeom>
        </p:spPr>
      </p:pic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728364" cy="1073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Entrepreneurship Center is </a:t>
            </a:r>
            <a:b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Focal Point at UCSF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535" y="3205711"/>
            <a:ext cx="2828846" cy="342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454" y="4125746"/>
            <a:ext cx="1151462" cy="115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23" y="4701477"/>
            <a:ext cx="1929518" cy="707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81" y="4590412"/>
            <a:ext cx="769951" cy="6867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17C343-8829-C24E-A1B2-7F14B18DBD34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EE79A-1AB9-0F49-8A2C-69444D2E3E76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5E3E1D-1D97-D648-A29C-BF7BC1F7FF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FECC87-435D-5747-9697-06B1F3FB4E80}"/>
              </a:ext>
            </a:extLst>
          </p:cNvPr>
          <p:cNvSpPr txBox="1"/>
          <p:nvPr/>
        </p:nvSpPr>
        <p:spPr bwMode="auto">
          <a:xfrm>
            <a:off x="3742792" y="277482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</p:spTree>
    <p:extLst>
      <p:ext uri="{BB962C8B-B14F-4D97-AF65-F5344CB8AC3E}">
        <p14:creationId xmlns:p14="http://schemas.microsoft.com/office/powerpoint/2010/main" val="3104629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3865" y="3667604"/>
            <a:ext cx="8644270" cy="2128375"/>
          </a:xfrm>
        </p:spPr>
        <p:txBody>
          <a:bodyPr/>
          <a:lstStyle/>
          <a:p>
            <a:r>
              <a:rPr lang="en-US" sz="3600" dirty="0"/>
              <a:t>20+ customer discovery interviews</a:t>
            </a:r>
          </a:p>
          <a:p>
            <a:r>
              <a:rPr lang="en-US" sz="3600" dirty="0"/>
              <a:t>Executive summary</a:t>
            </a:r>
          </a:p>
          <a:p>
            <a:r>
              <a:rPr lang="en-US" sz="3600" dirty="0"/>
              <a:t>Pitch deck</a:t>
            </a:r>
          </a:p>
        </p:txBody>
      </p:sp>
      <p:pic>
        <p:nvPicPr>
          <p:cNvPr id="3074" name="Picture 2" descr="Image result for deliverab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198" y="386666"/>
            <a:ext cx="5000738" cy="28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083A1F-7202-F24F-8EAC-347814AFFFDC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DE180-6108-DD4B-9169-986B8F700BDB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8290DF-064C-0941-827C-2AA1AAEE1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04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Competition for Pitch Night</a:t>
            </a:r>
          </a:p>
        </p:txBody>
      </p:sp>
      <p:pic>
        <p:nvPicPr>
          <p:cNvPr id="1026" name="Picture 2" descr="Image result for batt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72" y="1473770"/>
            <a:ext cx="9875520" cy="47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30A25-0105-2847-BBE4-A3A54396737C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8EB687-F9D1-294F-942B-CC9B8E46ACAC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5C9B82-272E-F446-98D8-A405E6BE8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60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4164418" y="118524"/>
            <a:ext cx="3994298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2019 Judges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2371355"/>
            <a:ext cx="10210799" cy="362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/>
              <a:t>Carl </a:t>
            </a:r>
            <a:r>
              <a:rPr lang="en-US" sz="2000" b="1" dirty="0" err="1"/>
              <a:t>Bouthillette</a:t>
            </a:r>
            <a:r>
              <a:rPr lang="en-US" sz="2000" dirty="0"/>
              <a:t>,</a:t>
            </a:r>
            <a:r>
              <a:rPr lang="en-US" sz="2000" b="1" dirty="0"/>
              <a:t> </a:t>
            </a:r>
            <a:r>
              <a:rPr lang="en-US" sz="2000" dirty="0"/>
              <a:t>﻿MBA, Screening Committee Chair</a:t>
            </a:r>
            <a:r>
              <a:rPr lang="en-US" sz="2000" b="1" dirty="0"/>
              <a:t> </a:t>
            </a:r>
          </a:p>
          <a:p>
            <a:endParaRPr lang="en-US" sz="2000" dirty="0"/>
          </a:p>
          <a:p>
            <a:r>
              <a:rPr lang="en-US" sz="2000" b="1" dirty="0"/>
              <a:t>Karl </a:t>
            </a:r>
            <a:r>
              <a:rPr lang="en-US" sz="2000" b="1" dirty="0" err="1"/>
              <a:t>Handelsman</a:t>
            </a:r>
            <a:r>
              <a:rPr lang="en-US" sz="2000" dirty="0"/>
              <a:t>, MBA, Investment Director, Roche Ventures/Genentech</a:t>
            </a:r>
          </a:p>
          <a:p>
            <a:r>
              <a:rPr lang="en-US" sz="2000" b="1" dirty="0"/>
              <a:t> </a:t>
            </a:r>
            <a:endParaRPr lang="en-US" sz="2000" dirty="0"/>
          </a:p>
          <a:p>
            <a:r>
              <a:rPr lang="en-US" sz="2000" b="1" dirty="0"/>
              <a:t>David Morris</a:t>
            </a:r>
            <a:r>
              <a:rPr lang="en-US" sz="2000" dirty="0"/>
              <a:t>, MD, Managing Director, Novartis Venture Fund</a:t>
            </a:r>
          </a:p>
          <a:p>
            <a:r>
              <a:rPr lang="en-US" sz="2000" b="1" dirty="0"/>
              <a:t> </a:t>
            </a:r>
            <a:endParaRPr lang="en-US" sz="2000" dirty="0"/>
          </a:p>
          <a:p>
            <a:r>
              <a:rPr lang="en-US" sz="2000" b="1" dirty="0"/>
              <a:t>Carolyn Ng, </a:t>
            </a:r>
            <a:r>
              <a:rPr lang="en-US" sz="2000" dirty="0"/>
              <a:t>PhD, Managing Director, Vertex Ventures, </a:t>
            </a:r>
            <a:r>
              <a:rPr lang="en-US" sz="2000" dirty="0" err="1"/>
              <a:t>Temasek</a:t>
            </a:r>
            <a:r>
              <a:rPr lang="en-US" sz="2000" dirty="0"/>
              <a:t> Holdings</a:t>
            </a:r>
          </a:p>
          <a:p>
            <a:endParaRPr lang="en-US" sz="2000" dirty="0"/>
          </a:p>
          <a:p>
            <a:r>
              <a:rPr lang="en-US" sz="2000" b="1" dirty="0"/>
              <a:t>Alex Szidon</a:t>
            </a:r>
            <a:r>
              <a:rPr lang="en-US" sz="2000" dirty="0"/>
              <a:t>, PhD, Head, West Coast Business Development &amp; Licensing, Merck</a:t>
            </a:r>
          </a:p>
          <a:p>
            <a:r>
              <a:rPr lang="en-US" sz="2000" b="1" dirty="0"/>
              <a:t> </a:t>
            </a:r>
            <a:endParaRPr lang="en-US" sz="2000" dirty="0"/>
          </a:p>
          <a:p>
            <a:r>
              <a:rPr lang="en-US" sz="2000" b="1" dirty="0"/>
              <a:t>Armen </a:t>
            </a:r>
            <a:r>
              <a:rPr lang="en-US" sz="2000" b="1" dirty="0" err="1"/>
              <a:t>Vidian</a:t>
            </a:r>
            <a:r>
              <a:rPr lang="en-US" sz="2000" dirty="0"/>
              <a:t>, MSc, Operating Partner, Data Collective</a:t>
            </a:r>
          </a:p>
          <a:p>
            <a:r>
              <a:rPr lang="en-US" sz="2000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40" y="1212990"/>
            <a:ext cx="1800321" cy="834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925" y="950417"/>
            <a:ext cx="1488796" cy="1115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186" y="1347996"/>
            <a:ext cx="1030955" cy="577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701" y="1507998"/>
            <a:ext cx="1094635" cy="507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2346" y="1108663"/>
            <a:ext cx="1306181" cy="13061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3316" y="1403268"/>
            <a:ext cx="1197665" cy="9746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E37AEC-B16B-664A-BDBF-AC40B86C5550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003C06-1768-A847-903D-67AA7211A4E1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011A39-245B-A74E-A7B2-33D0688B4A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04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7" y="415781"/>
            <a:ext cx="10896600" cy="61118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Pitch Night Prize</a:t>
            </a:r>
            <a:r>
              <a:rPr lang="en-US" sz="4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:  </a:t>
            </a:r>
            <a:br>
              <a:rPr lang="en-US" sz="4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</a:br>
            <a:r>
              <a:rPr lang="en-US" sz="4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Band of Angels Mentor Day Slots</a:t>
            </a:r>
            <a:br>
              <a:rPr lang="en-US" sz="4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</a:br>
            <a:r>
              <a:rPr lang="en-US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Top 2 teams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3009630"/>
            <a:ext cx="5040084" cy="252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9" y="2408003"/>
            <a:ext cx="3604861" cy="37286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259897-C623-7D48-8C9C-73CB642C2C55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59711-8478-4C45-9551-1712618B2993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FF68A8-6EDA-C444-B7E8-3DE746C71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62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Startup 101 is Having Impact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074" name="Picture 2" descr="Image result for hatching chicke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079" y="1578708"/>
            <a:ext cx="6052890" cy="403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F418CA-E76E-BA4A-8541-11664B610217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59BB4-EBD3-404E-997C-C4E8A427F5EF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F5613A-78D0-7D43-A803-1CEA13807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77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Entrepreneurship Center Startups*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2781300"/>
            <a:ext cx="18796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701925"/>
            <a:ext cx="134937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646238"/>
            <a:ext cx="109696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774825"/>
            <a:ext cx="214788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3924300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4005263"/>
            <a:ext cx="1222375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076" y="2125122"/>
            <a:ext cx="21240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744913"/>
            <a:ext cx="163353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5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3111500"/>
            <a:ext cx="21717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6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63" y="2793460"/>
            <a:ext cx="1303877" cy="130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7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3981450"/>
            <a:ext cx="182403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6" b="39268"/>
          <a:stretch/>
        </p:blipFill>
        <p:spPr>
          <a:xfrm>
            <a:off x="4538663" y="5233988"/>
            <a:ext cx="3128962" cy="683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29" y="4781274"/>
            <a:ext cx="1280899" cy="11287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6" y="2597364"/>
            <a:ext cx="1266933" cy="5467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5" b="29137"/>
          <a:stretch/>
        </p:blipFill>
        <p:spPr>
          <a:xfrm>
            <a:off x="9007466" y="4761008"/>
            <a:ext cx="1517862" cy="6233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569" y="3744913"/>
            <a:ext cx="1296925" cy="1016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8443609" y="6108970"/>
            <a:ext cx="226344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* Interacted with EC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F238C4-CB8C-7349-A4B4-E7A68D668EFA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DEDB1B-567B-144E-8801-2C3527B7C458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E480BB5-F200-3F4E-B986-0AF220C302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4296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373088" y="339338"/>
            <a:ext cx="9420637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Teams Accepted </a:t>
            </a:r>
            <a:br>
              <a:rPr lang="en-US" sz="4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 Top Accelerators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2686051" y="9178925"/>
            <a:ext cx="5086349" cy="5527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endParaRPr sz="32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Shape 192" descr="Image result for ycombinator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5853" y="1891916"/>
            <a:ext cx="2501164" cy="151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 descr="Image result for indiebio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123" y="2568102"/>
            <a:ext cx="1963785" cy="150609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 descr="Image result for illumina accelerator logo"/>
          <p:cNvSpPr txBox="1"/>
          <p:nvPr/>
        </p:nvSpPr>
        <p:spPr>
          <a:xfrm>
            <a:off x="1668462" y="-144461"/>
            <a:ext cx="3047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1334" y="4365686"/>
            <a:ext cx="1970202" cy="18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 descr="Image result for launchpad digital health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82125" y="4282940"/>
            <a:ext cx="1901960" cy="75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85" y="3522083"/>
            <a:ext cx="2505075" cy="72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4" b="39784"/>
          <a:stretch>
            <a:fillRect/>
          </a:stretch>
        </p:blipFill>
        <p:spPr bwMode="auto">
          <a:xfrm>
            <a:off x="8189980" y="2830664"/>
            <a:ext cx="3037262" cy="56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7554" y="3846619"/>
            <a:ext cx="1649691" cy="1649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7908" y="4353310"/>
            <a:ext cx="1143000" cy="1143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3711B1-2D37-724D-8B1B-EDB7EEA645CA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AFCFF6-DC25-FB47-B82B-8FC70477B37F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A0ECD6-51B5-2A48-AE63-461833188D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42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765" y="264131"/>
            <a:ext cx="6336570" cy="1539733"/>
          </a:xfrm>
        </p:spPr>
        <p:txBody>
          <a:bodyPr rtlCol="0">
            <a:noAutofit/>
          </a:bodyPr>
          <a:lstStyle/>
          <a:p>
            <a:pPr algn="ctr" defTabSz="685784">
              <a:defRPr/>
            </a:pPr>
            <a:r>
              <a:rPr lang="en-US" sz="3600" dirty="0">
                <a:ea typeface="+mn-ea"/>
                <a:cs typeface="+mn-cs"/>
              </a:rPr>
              <a:t>Thaddeus Allen, PhD</a:t>
            </a:r>
            <a:br>
              <a:rPr lang="en-US" sz="3600" dirty="0">
                <a:ea typeface="+mn-ea"/>
                <a:cs typeface="+mn-cs"/>
              </a:rPr>
            </a:br>
            <a:r>
              <a:rPr lang="en-US" sz="3600" dirty="0" err="1">
                <a:ea typeface="+mn-ea"/>
                <a:cs typeface="+mn-cs"/>
              </a:rPr>
              <a:t>Tradewind</a:t>
            </a:r>
            <a:r>
              <a:rPr lang="en-US" sz="3600" dirty="0">
                <a:ea typeface="+mn-ea"/>
                <a:cs typeface="+mn-cs"/>
              </a:rPr>
              <a:t> Biosciences </a:t>
            </a:r>
            <a:br>
              <a:rPr lang="en-US" sz="3600" dirty="0">
                <a:ea typeface="+mn-ea"/>
                <a:cs typeface="+mn-cs"/>
              </a:rPr>
            </a:br>
            <a:r>
              <a:rPr lang="en-US" sz="3600" dirty="0">
                <a:ea typeface="+mn-ea"/>
                <a:cs typeface="+mn-cs"/>
              </a:rPr>
              <a:t>Y-</a:t>
            </a:r>
            <a:r>
              <a:rPr lang="en-US" sz="3600" dirty="0" err="1">
                <a:ea typeface="+mn-ea"/>
                <a:cs typeface="+mn-cs"/>
              </a:rPr>
              <a:t>Combinator</a:t>
            </a:r>
            <a:r>
              <a:rPr lang="en-US" sz="3600" dirty="0">
                <a:ea typeface="+mn-ea"/>
                <a:cs typeface="+mn-cs"/>
              </a:rPr>
              <a:t> (YC W18)</a:t>
            </a:r>
            <a:endParaRPr sz="3600" dirty="0"/>
          </a:p>
        </p:txBody>
      </p:sp>
      <p:pic>
        <p:nvPicPr>
          <p:cNvPr id="8294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2" y="4572001"/>
            <a:ext cx="3812381" cy="10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16817" r="71545" b="56984"/>
          <a:stretch>
            <a:fillRect/>
          </a:stretch>
        </p:blipFill>
        <p:spPr bwMode="auto">
          <a:xfrm>
            <a:off x="2551065" y="1889590"/>
            <a:ext cx="7117708" cy="368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28" y="4914900"/>
            <a:ext cx="3299222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B879DF-E9BC-4C49-B446-B90ACF837F09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12D25-D782-CD47-A643-86EFB9842E84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23FD5F-61B7-E84B-8033-88B71CDE6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524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71" y="1990019"/>
            <a:ext cx="5450658" cy="4087994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30387" y="279163"/>
            <a:ext cx="8531225" cy="150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Sangeeta Agarawal, MS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Helpsy</a:t>
            </a:r>
            <a:r>
              <a:rPr lang="en-US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 Health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Plug N Play (Fall 2018)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2469AF-38A1-E742-852B-EC2F8F1FE804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06C8D-4DBC-E04D-94F4-C694C099E573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75581F-7B40-E64A-9A7E-51D329A85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2028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50571"/>
            <a:ext cx="82296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/>
              <a:t>Christy Sheehy, PhD</a:t>
            </a:r>
            <a:br>
              <a:rPr lang="en-US" sz="3600" dirty="0"/>
            </a:br>
            <a:r>
              <a:rPr lang="en-US" sz="3600" dirty="0" err="1"/>
              <a:t>C.Light</a:t>
            </a:r>
            <a:r>
              <a:rPr lang="en-US" sz="3600" dirty="0"/>
              <a:t> Technologies</a:t>
            </a:r>
            <a:br>
              <a:rPr lang="en-US" sz="3600" dirty="0"/>
            </a:br>
            <a:r>
              <a:rPr lang="en-US" sz="3600" dirty="0"/>
              <a:t>Berkeley </a:t>
            </a:r>
            <a:r>
              <a:rPr lang="en-US" sz="3600" dirty="0" err="1"/>
              <a:t>Skydeck</a:t>
            </a:r>
            <a:r>
              <a:rPr lang="en-US" sz="3600" dirty="0"/>
              <a:t>  (Fall 2019 cohort)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3584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801" y="2228466"/>
            <a:ext cx="5058697" cy="33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F95FC6-0735-FA4A-ADF7-CDEFD22FC92F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4C91E-D356-EF4B-96A0-5610F902DC16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3B0AC-2120-4245-A66C-3C1E3DE3A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70" y="3526489"/>
            <a:ext cx="2486025" cy="1000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Ventures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742" t="8554" r="71981" b="41577"/>
          <a:stretch/>
        </p:blipFill>
        <p:spPr>
          <a:xfrm>
            <a:off x="7654293" y="3435150"/>
            <a:ext cx="378373" cy="1557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772" t="8554" r="72976" b="53420"/>
          <a:stretch/>
        </p:blipFill>
        <p:spPr>
          <a:xfrm>
            <a:off x="4099035" y="3463243"/>
            <a:ext cx="210207" cy="144508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" b="34951"/>
          <a:stretch/>
        </p:blipFill>
        <p:spPr>
          <a:xfrm>
            <a:off x="1513488" y="2133601"/>
            <a:ext cx="9133490" cy="140838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01" y="3532621"/>
            <a:ext cx="2429211" cy="990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50" y="4897408"/>
            <a:ext cx="2569171" cy="1014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30" y="3534238"/>
            <a:ext cx="2335107" cy="1031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24" y="1732876"/>
            <a:ext cx="3537344" cy="1473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44" y="4897293"/>
            <a:ext cx="2515746" cy="10144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8FBD93-22EB-E64E-BE22-CE73162FFDBD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0719B3-FC0A-5B47-A8AF-F8C09D8B4588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8B658E-F8A0-A640-A919-0DB1C85EF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83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112" y="452427"/>
            <a:ext cx="8220909" cy="1281864"/>
          </a:xfrm>
        </p:spPr>
        <p:txBody>
          <a:bodyPr rtlCol="0">
            <a:noAutofit/>
          </a:bodyPr>
          <a:lstStyle/>
          <a:p>
            <a:pPr algn="ctr" defTabSz="914400">
              <a:defRPr/>
            </a:pPr>
            <a:r>
              <a:rPr altLang="en-US" sz="3600" dirty="0">
                <a:ea typeface="+mn-ea"/>
                <a:cs typeface="+mn-cs"/>
              </a:rPr>
              <a:t>Charvi Shetty</a:t>
            </a:r>
            <a:br>
              <a:rPr altLang="en-US" sz="3600" dirty="0">
                <a:ea typeface="+mn-ea"/>
                <a:cs typeface="+mn-cs"/>
              </a:rPr>
            </a:br>
            <a:r>
              <a:rPr altLang="en-US" sz="3600" dirty="0" err="1">
                <a:ea typeface="+mn-ea"/>
                <a:cs typeface="+mn-cs"/>
              </a:rPr>
              <a:t>Aluna</a:t>
            </a:r>
            <a:r>
              <a:rPr altLang="en-US" sz="3600" dirty="0">
                <a:ea typeface="+mn-ea"/>
                <a:cs typeface="+mn-cs"/>
              </a:rPr>
              <a:t> </a:t>
            </a:r>
            <a:br>
              <a:rPr altLang="en-US" sz="3600" dirty="0">
                <a:ea typeface="+mn-ea"/>
                <a:cs typeface="+mn-cs"/>
              </a:rPr>
            </a:br>
            <a:r>
              <a:rPr altLang="en-US" sz="3600" dirty="0" err="1">
                <a:ea typeface="+mn-ea"/>
                <a:cs typeface="+mn-cs"/>
              </a:rPr>
              <a:t>IndieBio</a:t>
            </a:r>
            <a:endParaRPr sz="3600" dirty="0">
              <a:ea typeface="+mn-ea"/>
              <a:cs typeface="+mn-cs"/>
            </a:endParaRPr>
          </a:p>
        </p:txBody>
      </p:sp>
      <p:pic>
        <p:nvPicPr>
          <p:cNvPr id="860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" b="26300"/>
          <a:stretch>
            <a:fillRect/>
          </a:stretch>
        </p:blipFill>
        <p:spPr bwMode="auto">
          <a:xfrm>
            <a:off x="2949556" y="2076427"/>
            <a:ext cx="6937371" cy="386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2" y="5490180"/>
            <a:ext cx="2205495" cy="4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7F5358-12CA-C140-BE73-649D93915C33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43BA4-59DB-8643-8630-50C2BC66F1A1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2C9309-C02C-7849-8C94-B882717E2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4518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2"/>
          <p:cNvSpPr txBox="1">
            <a:spLocks noChangeArrowheads="1"/>
          </p:cNvSpPr>
          <p:nvPr/>
        </p:nvSpPr>
        <p:spPr bwMode="auto">
          <a:xfrm>
            <a:off x="1698226" y="69827"/>
            <a:ext cx="879554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0F5ED6"/>
                </a:solidFill>
                <a:latin typeface="Century Gothic" panose="020B0502020202020204" pitchFamily="34" charset="0"/>
              </a:rPr>
              <a:t>Sirj Goswami, PhD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0F5ED6"/>
                </a:solidFill>
                <a:latin typeface="Century Gothic" panose="020B0502020202020204" pitchFamily="34" charset="0"/>
              </a:rPr>
              <a:t>Insight Rx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dirty="0" err="1">
                <a:solidFill>
                  <a:srgbClr val="0F5ED6"/>
                </a:solidFill>
                <a:latin typeface="Century Gothic" panose="020B0502020202020204" pitchFamily="34" charset="0"/>
              </a:rPr>
              <a:t>LaunchPad</a:t>
            </a:r>
            <a:r>
              <a:rPr lang="en-US" altLang="en-US" sz="3600" dirty="0">
                <a:solidFill>
                  <a:srgbClr val="0F5ED6"/>
                </a:solidFill>
                <a:latin typeface="Century Gothic" panose="020B0502020202020204" pitchFamily="34" charset="0"/>
              </a:rPr>
              <a:t> Digital Health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0F5ED6"/>
                </a:solidFill>
                <a:latin typeface="Century Gothic" panose="020B0502020202020204" pitchFamily="34" charset="0"/>
              </a:rPr>
              <a:t>Raised $10MM Series A 2019</a:t>
            </a:r>
          </a:p>
        </p:txBody>
      </p:sp>
      <p:sp>
        <p:nvSpPr>
          <p:cNvPr id="90115" name="AutoShape 4" descr="Image result for uc berkeley skydeck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pic>
        <p:nvPicPr>
          <p:cNvPr id="901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83" y="2308338"/>
            <a:ext cx="6846138" cy="381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4672056"/>
            <a:ext cx="203120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835026-579D-D141-A2F3-7698A917D410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B79B9-5E12-C248-A109-A1EA94D3D124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38E825-CE79-B34F-BAA2-0E9EFB2B2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18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2"/>
          <p:cNvSpPr txBox="1">
            <a:spLocks noChangeArrowheads="1"/>
          </p:cNvSpPr>
          <p:nvPr/>
        </p:nvSpPr>
        <p:spPr bwMode="auto">
          <a:xfrm>
            <a:off x="1697883" y="129488"/>
            <a:ext cx="854101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0F5ED6"/>
                </a:solidFill>
                <a:latin typeface="Century Gothic" panose="020B0502020202020204" pitchFamily="34" charset="0"/>
              </a:rPr>
              <a:t>Peter Robinson, PhD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0F5ED6"/>
                </a:solidFill>
                <a:latin typeface="Century Gothic" panose="020B0502020202020204" pitchFamily="34" charset="0"/>
              </a:rPr>
              <a:t>Enable Biosciences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0F5ED6"/>
                </a:solidFill>
                <a:latin typeface="Century Gothic" panose="020B0502020202020204" pitchFamily="34" charset="0"/>
              </a:rPr>
              <a:t>Stanford </a:t>
            </a:r>
            <a:r>
              <a:rPr lang="en-US" altLang="en-US" sz="3600" dirty="0" err="1">
                <a:solidFill>
                  <a:srgbClr val="0F5ED6"/>
                </a:solidFill>
                <a:latin typeface="Century Gothic" panose="020B0502020202020204" pitchFamily="34" charset="0"/>
              </a:rPr>
              <a:t>StartX</a:t>
            </a:r>
            <a:endParaRPr lang="en-US" altLang="en-US" sz="3600" dirty="0">
              <a:solidFill>
                <a:srgbClr val="0F5ED6"/>
              </a:solidFill>
              <a:latin typeface="Century Gothic" panose="020B0502020202020204" pitchFamily="34" charset="0"/>
            </a:endParaRPr>
          </a:p>
        </p:txBody>
      </p:sp>
      <p:sp>
        <p:nvSpPr>
          <p:cNvPr id="91139" name="AutoShape 4" descr="Image result for uc berkeley skydeck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pic>
        <p:nvPicPr>
          <p:cNvPr id="9114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3" b="16029"/>
          <a:stretch>
            <a:fillRect/>
          </a:stretch>
        </p:blipFill>
        <p:spPr bwMode="auto">
          <a:xfrm>
            <a:off x="2659433" y="1899048"/>
            <a:ext cx="6617919" cy="369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7" y="5051549"/>
            <a:ext cx="1376363" cy="53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24D12-8FC4-7341-BA86-9D050E43CF3E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37F5C-E7FD-A446-937C-4F4C0D87A0F8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2F5C7F-0A6D-3F4A-90A1-3A9B01611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0443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1266091" y="274637"/>
            <a:ext cx="10222523" cy="13431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Startups are Getting Funded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1981200" y="5105401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endParaRPr sz="32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indent="-342900"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endParaRPr sz="32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indent="-342900"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endParaRPr sz="32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indent="-342900"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endParaRPr sz="32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indent="-342900"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3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Raised $59MM</a:t>
            </a:r>
          </a:p>
          <a:p>
            <a:pPr marL="342900" indent="-342900"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endParaRPr sz="32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1607127" y="3295712"/>
            <a:ext cx="8933555" cy="12017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B050"/>
              </a:buClr>
              <a:buSzPct val="25000"/>
            </a:pPr>
            <a:r>
              <a:rPr lang="en-US" sz="5400" dirty="0">
                <a:solidFill>
                  <a:srgbClr val="00B050"/>
                </a:solidFill>
                <a:latin typeface="Arial Black"/>
                <a:ea typeface="Arial Black"/>
                <a:cs typeface="Arial Black"/>
                <a:sym typeface="Arial Black"/>
              </a:rPr>
              <a:t>Over $300 MM raised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3398520" y="2225736"/>
            <a:ext cx="6040436" cy="101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8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37 companies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1731818" y="5306291"/>
            <a:ext cx="1955151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EC affiliation 2013-18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FCEA93-5024-0947-92A6-5725EED21777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D1766-B55A-4646-AE6E-C90D955EEB91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BE155-CF6A-8145-BCE2-904B244F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46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Schedule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/>
              <a:t>Thursday nights + 3 Mondays</a:t>
            </a:r>
          </a:p>
          <a:p>
            <a:r>
              <a:rPr lang="en-US" altLang="en-US" sz="3200" dirty="0"/>
              <a:t>January 23 – April 9; 11 weeks</a:t>
            </a:r>
          </a:p>
          <a:p>
            <a:r>
              <a:rPr lang="en-US" altLang="en-US" sz="3200" dirty="0"/>
              <a:t>5:30 -8:00 pm</a:t>
            </a:r>
          </a:p>
          <a:p>
            <a:r>
              <a:rPr lang="en-US" altLang="en-US" sz="3200" dirty="0"/>
              <a:t>Mission Bay campus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DF32CA-2A23-FD47-84E1-50C97214C8EC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9FA8E-97A0-BD42-894C-594C8B83D414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5E771-8D1F-AC40-ACC1-635D05291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87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Deliverables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/>
              <a:t>2-3 page executive summary</a:t>
            </a:r>
          </a:p>
          <a:p>
            <a:r>
              <a:rPr lang="en-US" altLang="en-US" sz="3200" dirty="0"/>
              <a:t>Investor Pitch Deck</a:t>
            </a:r>
          </a:p>
          <a:p>
            <a:r>
              <a:rPr lang="en-US" altLang="en-US" sz="3200" dirty="0"/>
              <a:t>20 customer discovery interviews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94147F-066F-E14B-958F-43277C731713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6728B-8682-2144-AFE2-C1736A4487CF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B1FECE-3239-3742-A0D3-CB11927D1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00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Application 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/>
              <a:t>Deadline 12/12:   </a:t>
            </a:r>
            <a:r>
              <a:rPr lang="en-US" u="sng" dirty="0">
                <a:hlinkClick r:id="rId2"/>
              </a:rPr>
              <a:t>https://forms.gle/dGEQ7f96BbLhdAr3A</a:t>
            </a:r>
            <a:r>
              <a:rPr lang="en-US" dirty="0"/>
              <a:t> </a:t>
            </a:r>
            <a:r>
              <a:rPr lang="en-US" altLang="en-US" sz="3200" dirty="0"/>
              <a:t> </a:t>
            </a:r>
          </a:p>
          <a:p>
            <a:r>
              <a:rPr lang="en-US" altLang="en-US" sz="3200" dirty="0"/>
              <a:t>Application with team </a:t>
            </a:r>
            <a:r>
              <a:rPr lang="en-US" altLang="en-US" sz="3200"/>
              <a:t>identified stronger</a:t>
            </a:r>
            <a:endParaRPr lang="en-US" altLang="en-US" sz="3200" dirty="0"/>
          </a:p>
          <a:p>
            <a:r>
              <a:rPr lang="en-US" altLang="en-US" sz="3200" dirty="0"/>
              <a:t>Need at least 1 UCSF member</a:t>
            </a:r>
          </a:p>
        </p:txBody>
      </p:sp>
      <p:pic>
        <p:nvPicPr>
          <p:cNvPr id="39940" name="Picture 6" descr="Image result for admi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58989"/>
            <a:ext cx="2826026" cy="1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9B2C00-FA6E-8A47-9D8A-C43B61DE562E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ED8EC-E91E-CB44-87D5-DAFE2E09704E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7C76E-A00E-FD45-A07E-069FE067F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06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587" y="435513"/>
            <a:ext cx="8343574" cy="61144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Find Team Members on Marketplace</a:t>
            </a:r>
            <a:br>
              <a:rPr lang="en-US" sz="3600" dirty="0"/>
            </a:br>
            <a:r>
              <a:rPr lang="en-US" u="sng" dirty="0">
                <a:hlinkClick r:id="rId2"/>
              </a:rPr>
              <a:t>https://forms.gle/6WAYgo8aAAtwzkEx9</a:t>
            </a:r>
            <a:endParaRPr lang="en-US" sz="3600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362200" y="1371600"/>
            <a:ext cx="7772400" cy="114300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4000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11543" r="1297" b="5511"/>
          <a:stretch>
            <a:fillRect/>
          </a:stretch>
        </p:blipFill>
        <p:spPr bwMode="auto">
          <a:xfrm>
            <a:off x="2525838" y="2198915"/>
            <a:ext cx="70770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3854247" y="5900775"/>
            <a:ext cx="5290331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View Response Sheet: bit.ly/2PY0C7V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CE231A-E7DF-EF48-B4DF-AD09603083CB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9FDE1-E669-0D42-83DE-D6D4AE1CF9BC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047A99-057C-C847-BC46-2B665398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38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810" y="415796"/>
            <a:ext cx="8173580" cy="61144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No Fees for UCSF/UCB Students/Post Docs, Faculty</a:t>
            </a:r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4406" y="3446318"/>
            <a:ext cx="5029200" cy="278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 descr="http://quirkyberkeley.com/wp-content/uploads/2013/05/Cal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14" y="1027245"/>
            <a:ext cx="3265009" cy="244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688" y="1404205"/>
            <a:ext cx="2962913" cy="19265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8D5648-3CAF-3343-B075-943AF56461D1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C6E0B-8CE9-9F40-BE78-30911BBC7D44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B6FEA-BD1E-E04C-9A60-B67D37FCE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3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 Schedule for Others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/>
              <a:t>Course Syllabus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4B03A8-E000-4517-ABFB-07D58C7ACB66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1A294-3F44-42D4-935F-B9F35E724FD9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32F3F7-0F79-754E-8BC9-64733CF10E53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9C38F-F04E-D548-9F31-1976D9B2C114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B9E233-CBDF-3540-A3BE-1A287E840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7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What it Takes to Succeed in a Startup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/>
              <a:t>Product/market fit</a:t>
            </a:r>
          </a:p>
          <a:p>
            <a:r>
              <a:rPr lang="en-US" altLang="en-US" sz="3200" dirty="0"/>
              <a:t>Market size</a:t>
            </a:r>
          </a:p>
          <a:p>
            <a:r>
              <a:rPr lang="en-US" altLang="en-US" sz="3200" dirty="0"/>
              <a:t>Team</a:t>
            </a:r>
          </a:p>
        </p:txBody>
      </p:sp>
      <p:sp>
        <p:nvSpPr>
          <p:cNvPr id="14340" name="Picture 2"/>
          <p:cNvSpPr>
            <a:spLocks noChangeAspect="1"/>
          </p:cNvSpPr>
          <p:nvPr/>
        </p:nvSpPr>
        <p:spPr bwMode="auto">
          <a:xfrm>
            <a:off x="-10934700" y="-8686800"/>
            <a:ext cx="93630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154" y="2802807"/>
            <a:ext cx="4272582" cy="23926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A79CC7-B4CF-7548-AB9D-97EEC13B58E9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C0D673-0390-1C45-A2A5-8E43E1FC27E0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C5B6A5-6174-2F43-B1E1-49A5A72EE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84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Class Alum:  Adam Foye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09BB7-13C5-4169-AA62-65BCCADFB0D9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1A294-3F44-42D4-935F-B9F35E724FD9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58A3C-3778-4C46-9F25-891D5B36F5D8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FE503-7C46-5F4C-AE1C-0F7081C9080B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09EF11-97AD-8C46-9147-C6D029C28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17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>
          <a:xfrm>
            <a:off x="3295650" y="624700"/>
            <a:ext cx="6675052" cy="101289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Work on a Class Team Focused on an Idea</a:t>
            </a:r>
            <a:br>
              <a:rPr lang="en-US" altLang="en-US" sz="3600" dirty="0"/>
            </a:br>
            <a:endParaRPr lang="en-US" altLang="en-US" sz="3600" dirty="0"/>
          </a:p>
        </p:txBody>
      </p:sp>
      <p:pic>
        <p:nvPicPr>
          <p:cNvPr id="19459" name="Picture 6" descr="Image result for t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096991"/>
            <a:ext cx="56007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BEAEEA-620A-324C-B6EC-7AC06CF3E294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27B266-920A-5D41-80A0-14544AEC956C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013728-2D64-9D42-90F9-C84369B6C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99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0358" y="967877"/>
            <a:ext cx="6562418" cy="4922245"/>
          </a:xfrm>
          <a:noFill/>
        </p:spPr>
      </p:pic>
      <p:pic>
        <p:nvPicPr>
          <p:cNvPr id="2560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88" y="1412875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59A99F-D472-B14B-8C29-E8548A52F1FA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E5A2E-EDFE-2946-A024-7C12E414DB15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3E735-F630-384B-827C-8819E13EA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0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382" y="1028956"/>
            <a:ext cx="2758435" cy="61144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Curriculum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61507" y="2166199"/>
            <a:ext cx="10850033" cy="3910012"/>
          </a:xfrm>
        </p:spPr>
        <p:txBody>
          <a:bodyPr/>
          <a:lstStyle/>
          <a:p>
            <a:r>
              <a:rPr lang="en-US" altLang="en-US" sz="3200" dirty="0"/>
              <a:t>Opportunity Recognition</a:t>
            </a:r>
          </a:p>
          <a:p>
            <a:r>
              <a:rPr lang="en-US" altLang="en-US" sz="3200" dirty="0"/>
              <a:t>Customer Discovery</a:t>
            </a:r>
          </a:p>
          <a:p>
            <a:r>
              <a:rPr lang="en-US" altLang="en-US" sz="3200" dirty="0"/>
              <a:t>Business Planning/Business Models</a:t>
            </a:r>
          </a:p>
          <a:p>
            <a:r>
              <a:rPr lang="en-US" altLang="en-US" sz="3200" dirty="0"/>
              <a:t>Investor requirements</a:t>
            </a:r>
          </a:p>
          <a:p>
            <a:r>
              <a:rPr lang="en-US" altLang="en-US" sz="3200" dirty="0"/>
              <a:t>Sector specific briefing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918B8-B1DC-4845-8C51-43FD565F4CB8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190609-9A30-114F-B143-F67EF0309517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15A40-09F8-914F-9E17-26A4F0C03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81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725" y="1004629"/>
            <a:ext cx="10896600" cy="6111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Curriculum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/>
              <a:t>IP and Corporate Legal</a:t>
            </a:r>
          </a:p>
          <a:p>
            <a:r>
              <a:rPr lang="en-US" altLang="en-US" sz="3200" dirty="0"/>
              <a:t>Clinical/Regulatory</a:t>
            </a:r>
          </a:p>
          <a:p>
            <a:r>
              <a:rPr lang="en-US" altLang="en-US" sz="3200" dirty="0"/>
              <a:t>Insurance Reimbursement</a:t>
            </a:r>
          </a:p>
          <a:p>
            <a:r>
              <a:rPr lang="en-US" altLang="en-US" sz="3200" dirty="0"/>
              <a:t>Team building</a:t>
            </a:r>
          </a:p>
          <a:p>
            <a:r>
              <a:rPr lang="en-US" altLang="en-US" sz="3200" dirty="0"/>
              <a:t>Finance</a:t>
            </a:r>
          </a:p>
          <a:p>
            <a:r>
              <a:rPr lang="en-US" altLang="en-US" sz="3200" dirty="0"/>
              <a:t>Sources of Capital</a:t>
            </a:r>
          </a:p>
          <a:p>
            <a:r>
              <a:rPr lang="en-US" altLang="en-US" sz="3200" dirty="0"/>
              <a:t>Pitching</a:t>
            </a:r>
          </a:p>
          <a:p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22332F-299A-7B46-9C2B-5E795020056C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7FA36-7B5B-1945-9431-E1820B1055FD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A48F1C-A2DF-7E43-A1BD-BF83398B8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39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4" y="1881672"/>
            <a:ext cx="4692532" cy="26533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1" t="1147" r="233" b="39960"/>
          <a:stretch/>
        </p:blipFill>
        <p:spPr>
          <a:xfrm>
            <a:off x="4632154" y="4084339"/>
            <a:ext cx="5257475" cy="2144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4" y="751958"/>
            <a:ext cx="4764075" cy="611188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Guest Lecturers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CEOs</a:t>
            </a:r>
          </a:p>
          <a:p>
            <a:r>
              <a:rPr lang="en-US" sz="3600" dirty="0"/>
              <a:t>Investors</a:t>
            </a:r>
          </a:p>
          <a:p>
            <a:r>
              <a:rPr lang="en-US" sz="3600" dirty="0"/>
              <a:t>Entrepreneurs</a:t>
            </a:r>
          </a:p>
          <a:p>
            <a:r>
              <a:rPr lang="en-US" sz="3600" dirty="0"/>
              <a:t>Attorneys</a:t>
            </a:r>
          </a:p>
          <a:p>
            <a:r>
              <a:rPr lang="en-US" sz="3600" dirty="0"/>
              <a:t>Consultants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D7324-ABB5-464A-A15B-3DF11FE5323F}" type="datetime1">
              <a:rPr lang="en-US" smtClean="0"/>
              <a:t>12/9/19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49" y="-21879"/>
            <a:ext cx="5493651" cy="2975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-825" r="27690" b="825"/>
          <a:stretch/>
        </p:blipFill>
        <p:spPr>
          <a:xfrm>
            <a:off x="8136835" y="1881672"/>
            <a:ext cx="4055165" cy="3211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243" y="3740329"/>
            <a:ext cx="4352773" cy="24464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243A9C-576F-864D-AE1E-51AA70A5F8BA}"/>
              </a:ext>
            </a:extLst>
          </p:cNvPr>
          <p:cNvSpPr/>
          <p:nvPr/>
        </p:nvSpPr>
        <p:spPr bwMode="auto">
          <a:xfrm>
            <a:off x="361507" y="6283842"/>
            <a:ext cx="11600121" cy="51271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4BD11D-AE96-0B4B-8238-A7EC2F38CBA5}"/>
              </a:ext>
            </a:extLst>
          </p:cNvPr>
          <p:cNvSpPr txBox="1"/>
          <p:nvPr/>
        </p:nvSpPr>
        <p:spPr bwMode="auto">
          <a:xfrm>
            <a:off x="361507" y="6365674"/>
            <a:ext cx="423513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Entrepreneurship Center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5733C3-005E-0847-89B7-E0B1620BE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287" y="6365674"/>
            <a:ext cx="1741845" cy="4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83848"/>
      </p:ext>
    </p:extLst>
  </p:cSld>
  <p:clrMapOvr>
    <a:masterClrMapping/>
  </p:clrMapOvr>
</p:sld>
</file>

<file path=ppt/theme/theme1.xml><?xml version="1.0" encoding="utf-8"?>
<a:theme xmlns:a="http://schemas.openxmlformats.org/drawingml/2006/main" name="UCSF Classic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D9C2AF2E-EB53-994D-B007-E3AEEE4B0E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10215</TotalTime>
  <Words>691</Words>
  <Application>Microsoft Macintosh PowerPoint</Application>
  <PresentationFormat>Widescreen</PresentationFormat>
  <Paragraphs>174</Paragraphs>
  <Slides>40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.AppleSystemUIFont</vt:lpstr>
      <vt:lpstr>Arial</vt:lpstr>
      <vt:lpstr>Arial Black</vt:lpstr>
      <vt:lpstr>Calibri</vt:lpstr>
      <vt:lpstr>Century Gothic</vt:lpstr>
      <vt:lpstr>Garamond</vt:lpstr>
      <vt:lpstr>Helvetica</vt:lpstr>
      <vt:lpstr>LucidaGrande</vt:lpstr>
      <vt:lpstr>Wingdings</vt:lpstr>
      <vt:lpstr>UCSF Classic</vt:lpstr>
      <vt:lpstr>      Startup 101 Information Session/Mixer  Stephanie Marrus, MA, MBA Director, Entrepreneurship Center Senior Lecturer, UCSF  December 9, 2019 </vt:lpstr>
      <vt:lpstr>Entrepreneurship Center is  Focal Point at UCSF</vt:lpstr>
      <vt:lpstr>Innovation Ventures</vt:lpstr>
      <vt:lpstr>What it Takes to Succeed in a Startup</vt:lpstr>
      <vt:lpstr>Work on a Class Team Focused on an Idea </vt:lpstr>
      <vt:lpstr>PowerPoint Presentation</vt:lpstr>
      <vt:lpstr>Curriculum</vt:lpstr>
      <vt:lpstr>Curriculum</vt:lpstr>
      <vt:lpstr>Guest Lecturers</vt:lpstr>
      <vt:lpstr>Class Advisory Committee</vt:lpstr>
      <vt:lpstr> Experienced Life Science/Healthcare Business Mentors 1-2 Mentors per team  </vt:lpstr>
      <vt:lpstr>Understand Investor Needs</vt:lpstr>
      <vt:lpstr>Get Out of the Building:  20 Interviews</vt:lpstr>
      <vt:lpstr>Understanding Your Value Proposition</vt:lpstr>
      <vt:lpstr>Talk to Users</vt:lpstr>
      <vt:lpstr>Talk to Payers</vt:lpstr>
      <vt:lpstr>Understand the Problem</vt:lpstr>
      <vt:lpstr>Look for Product/Market Fit</vt:lpstr>
      <vt:lpstr>Can you save the System $$?</vt:lpstr>
      <vt:lpstr>PowerPoint Presentation</vt:lpstr>
      <vt:lpstr>Competition for Pitch Night</vt:lpstr>
      <vt:lpstr>2019 Judges</vt:lpstr>
      <vt:lpstr>Pitch Night Prize:   Band of Angels Mentor Day Slots Top 2 teams</vt:lpstr>
      <vt:lpstr>Startup 101 is Having Impact</vt:lpstr>
      <vt:lpstr>Entrepreneurship Center Startups*</vt:lpstr>
      <vt:lpstr>Teams Accepted  by Top Accelerators</vt:lpstr>
      <vt:lpstr>Thaddeus Allen, PhD Tradewind Biosciences  Y-Combinator (YC W18)</vt:lpstr>
      <vt:lpstr>PowerPoint Presentation</vt:lpstr>
      <vt:lpstr>Christy Sheehy, PhD C.Light Technologies Berkeley Skydeck  (Fall 2019 cohort) </vt:lpstr>
      <vt:lpstr>Charvi Shetty Aluna  IndieBio</vt:lpstr>
      <vt:lpstr>PowerPoint Presentation</vt:lpstr>
      <vt:lpstr>PowerPoint Presentation</vt:lpstr>
      <vt:lpstr>Our Startups are Getting Funded</vt:lpstr>
      <vt:lpstr>Schedule</vt:lpstr>
      <vt:lpstr>Deliverables</vt:lpstr>
      <vt:lpstr>Application </vt:lpstr>
      <vt:lpstr>Find Team Members on Marketplace https://forms.gle/6WAYgo8aAAtwzkEx9</vt:lpstr>
      <vt:lpstr>No Fees for UCSF/UCB Students/Post Docs, Faculty</vt:lpstr>
      <vt:lpstr>Fee Schedule for Others</vt:lpstr>
      <vt:lpstr>Class Alum:  Adam Foye</vt:lpstr>
    </vt:vector>
  </TitlesOfParts>
  <Company>UCSF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to the Rich</dc:title>
  <dc:creator>Martinez, Leslie</dc:creator>
  <cp:lastModifiedBy>Skurko, Laurel</cp:lastModifiedBy>
  <cp:revision>116</cp:revision>
  <cp:lastPrinted>2018-04-12T23:26:41Z</cp:lastPrinted>
  <dcterms:created xsi:type="dcterms:W3CDTF">2018-02-26T19:39:48Z</dcterms:created>
  <dcterms:modified xsi:type="dcterms:W3CDTF">2019-12-09T22:49:54Z</dcterms:modified>
</cp:coreProperties>
</file>